
<file path=[Content_Types].xml><?xml version="1.0" encoding="utf-8"?>
<Types xmlns="http://schemas.openxmlformats.org/package/2006/content-types">
  <Default Extension="png" ContentType="image/png"/>
  <Default Extension="tmp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slides/slide18.xml" ContentType="application/vnd.openxmlformats-officedocument.presentationml.slide+xml"/>
  <Override PartName="/ppt/presentation.xml" ContentType="application/vnd.openxmlformats-officedocument.presentationml.presentation.main+xml"/>
  <Override PartName="/ppt/slides/slide17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notesSlides/notesSlide1.xml" ContentType="application/vnd.openxmlformats-officedocument.presentationml.notesSlide+xml"/>
  <Override PartName="/ppt/slideLayouts/slideLayout55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4.xml" ContentType="application/vnd.openxmlformats-officedocument.presentationml.slideLayout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handoutMasters/handoutMaster1.xml" ContentType="application/vnd.openxmlformats-officedocument.presentationml.handoutMaster+xml"/>
  <Override PartName="/ppt/theme/theme7.xml" ContentType="application/vnd.openxmlformats-officedocument.theme+xml"/>
  <Override PartName="/ppt/theme/theme4.xml" ContentType="application/vnd.openxmlformats-officedocument.theme+xml"/>
  <Override PartName="/ppt/charts/style2.xml" ContentType="application/vnd.ms-office.chartstyle+xml"/>
  <Override PartName="/ppt/theme/theme3.xml" ContentType="application/vnd.openxmlformats-officedocument.theme+xml"/>
  <Override PartName="/ppt/charts/chart2.xml" ContentType="application/vnd.openxmlformats-officedocument.drawingml.chart+xml"/>
  <Override PartName="/ppt/charts/colors1.xml" ContentType="application/vnd.ms-office.chartcolorstyle+xml"/>
  <Override PartName="/ppt/charts/style1.xml" ContentType="application/vnd.ms-office.chartstyle+xml"/>
  <Override PartName="/ppt/charts/chart1.xml" ContentType="application/vnd.openxmlformats-officedocument.drawingml.chart+xml"/>
  <Override PartName="/ppt/notesMasters/notesMaster1.xml" ContentType="application/vnd.openxmlformats-officedocument.presentationml.notesMaster+xml"/>
  <Override PartName="/ppt/charts/colors2.xml" ContentType="application/vnd.ms-office.chartcolorstyl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84" r:id="rId1"/>
    <p:sldMasterId id="2147483696" r:id="rId2"/>
    <p:sldMasterId id="2147483708" r:id="rId3"/>
    <p:sldMasterId id="2147483828" r:id="rId4"/>
    <p:sldMasterId id="2147483840" r:id="rId5"/>
  </p:sldMasterIdLst>
  <p:notesMasterIdLst>
    <p:notesMasterId r:id="rId24"/>
  </p:notesMasterIdLst>
  <p:handoutMasterIdLst>
    <p:handoutMasterId r:id="rId25"/>
  </p:handoutMasterIdLst>
  <p:sldIdLst>
    <p:sldId id="479" r:id="rId6"/>
    <p:sldId id="508" r:id="rId7"/>
    <p:sldId id="505" r:id="rId8"/>
    <p:sldId id="504" r:id="rId9"/>
    <p:sldId id="510" r:id="rId10"/>
    <p:sldId id="511" r:id="rId11"/>
    <p:sldId id="512" r:id="rId12"/>
    <p:sldId id="513" r:id="rId13"/>
    <p:sldId id="517" r:id="rId14"/>
    <p:sldId id="516" r:id="rId15"/>
    <p:sldId id="515" r:id="rId16"/>
    <p:sldId id="514" r:id="rId17"/>
    <p:sldId id="506" r:id="rId18"/>
    <p:sldId id="491" r:id="rId19"/>
    <p:sldId id="509" r:id="rId20"/>
    <p:sldId id="518" r:id="rId21"/>
    <p:sldId id="507" r:id="rId22"/>
    <p:sldId id="502" r:id="rId23"/>
  </p:sldIdLst>
  <p:sldSz cx="9144000" cy="6858000" type="screen4x3"/>
  <p:notesSz cx="6797675" cy="9926638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66FF"/>
    <a:srgbClr val="706840"/>
    <a:srgbClr val="339966"/>
    <a:srgbClr val="CC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27102A9-8310-4765-A935-A1911B00CA55}" styleName="סגנון בהיר 1 - הדגשה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2D5ABB26-0587-4C30-8999-92F81FD0307C}" styleName="ללא סגנון, ללא רשת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B4B98B0-60AC-42C2-AFA5-B58CD77FA1E5}" styleName="סגנון בהיר 1 - הדגשה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FD0F851-EC5A-4D38-B0AD-8093EC10F338}" styleName="סגנון בהיר 1 - הדגשה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3C2FFA5D-87B4-456A-9821-1D502468CF0F}" styleName="סגנון ערכת נושא 1 - הדגשה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7DF18680-E054-41AD-8BC1-D1AEF772440D}" styleName="סגנון ביניים 2 - הדגשה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3603" autoAdjust="0"/>
    <p:restoredTop sz="89520" autoAdjust="0"/>
  </p:normalViewPr>
  <p:slideViewPr>
    <p:cSldViewPr>
      <p:cViewPr>
        <p:scale>
          <a:sx n="100" d="100"/>
          <a:sy n="100" d="100"/>
        </p:scale>
        <p:origin x="480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648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80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notesMaster" Target="notesMasters/notesMaster1.xml"/><Relationship Id="rId32" Type="http://schemas.openxmlformats.org/officeDocument/2006/relationships/customXml" Target="../customXml/item3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customXml" Target="../customXml/item2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viewProps" Target="viewProps.xml"/><Relationship Id="rId30" Type="http://schemas.openxmlformats.org/officeDocument/2006/relationships/customXml" Target="../customXml/item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\\storage03\Tnufa\HITYASHVUT_KEVA_DOCUM\ASSAF\&#1504;&#1514;&#1493;&#1504;&#1497;&#1501;%20&#1493;&#1514;&#1512;&#1513;&#1497;&#1502;&#1497;&#1501;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\\storage03\Tnufa\HITYASHVUT_KEVA_DOCUM\ASSAF\&#1504;&#1514;&#1493;&#1504;&#1497;&#1501;%20&#1493;&#1514;&#1512;&#1513;&#1497;&#1502;&#1497;&#1501;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4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he-IL" sz="2400" b="1"/>
              <a:t>התפתחות</a:t>
            </a:r>
            <a:r>
              <a:rPr lang="he-IL" sz="2400" b="1" baseline="0"/>
              <a:t> תקציב מינהלת "תנופה"</a:t>
            </a:r>
            <a:endParaRPr lang="he-IL" sz="2400" b="1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1"/>
          <c:order val="1"/>
          <c:tx>
            <c:strRef>
              <c:f>תקציבים!$B$5</c:f>
              <c:strCache>
                <c:ptCount val="1"/>
                <c:pt idx="0">
                  <c:v>מנגנון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numRef>
              <c:f>תקציבים!$C$2:$P$2</c:f>
              <c:numCache>
                <c:formatCode>General</c:formatCode>
                <c:ptCount val="14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  <c:pt idx="8">
                  <c:v>2012</c:v>
                </c:pt>
                <c:pt idx="9">
                  <c:v>2013</c:v>
                </c:pt>
                <c:pt idx="10">
                  <c:v>2014</c:v>
                </c:pt>
                <c:pt idx="11">
                  <c:v>2015</c:v>
                </c:pt>
                <c:pt idx="12">
                  <c:v>2016</c:v>
                </c:pt>
                <c:pt idx="13">
                  <c:v>2017</c:v>
                </c:pt>
              </c:numCache>
            </c:numRef>
          </c:cat>
          <c:val>
            <c:numRef>
              <c:f>תקציבים!$C$5:$P$5</c:f>
              <c:numCache>
                <c:formatCode>_ * #,##0_ ;_ * \-#,##0_ ;_ * "-"??_ ;_ @_ </c:formatCode>
                <c:ptCount val="14"/>
                <c:pt idx="0">
                  <c:v>1953</c:v>
                </c:pt>
                <c:pt idx="1">
                  <c:v>64059</c:v>
                </c:pt>
                <c:pt idx="2">
                  <c:v>91868</c:v>
                </c:pt>
                <c:pt idx="3">
                  <c:v>96637</c:v>
                </c:pt>
                <c:pt idx="4">
                  <c:v>51041</c:v>
                </c:pt>
                <c:pt idx="5">
                  <c:v>36092</c:v>
                </c:pt>
                <c:pt idx="6">
                  <c:v>44864</c:v>
                </c:pt>
                <c:pt idx="7">
                  <c:v>40112</c:v>
                </c:pt>
                <c:pt idx="8">
                  <c:v>38484</c:v>
                </c:pt>
                <c:pt idx="9">
                  <c:v>31876</c:v>
                </c:pt>
                <c:pt idx="10">
                  <c:v>28038</c:v>
                </c:pt>
                <c:pt idx="11">
                  <c:v>24545</c:v>
                </c:pt>
                <c:pt idx="12">
                  <c:v>3440</c:v>
                </c:pt>
                <c:pt idx="13">
                  <c:v>2661</c:v>
                </c:pt>
              </c:numCache>
            </c:numRef>
          </c:val>
        </c:ser>
        <c:ser>
          <c:idx val="2"/>
          <c:order val="2"/>
          <c:tx>
            <c:strRef>
              <c:f>תקציבים!$B$6</c:f>
              <c:strCache>
                <c:ptCount val="1"/>
                <c:pt idx="0">
                  <c:v>שכר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numRef>
              <c:f>תקציבים!$C$2:$P$2</c:f>
              <c:numCache>
                <c:formatCode>General</c:formatCode>
                <c:ptCount val="14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  <c:pt idx="8">
                  <c:v>2012</c:v>
                </c:pt>
                <c:pt idx="9">
                  <c:v>2013</c:v>
                </c:pt>
                <c:pt idx="10">
                  <c:v>2014</c:v>
                </c:pt>
                <c:pt idx="11">
                  <c:v>2015</c:v>
                </c:pt>
                <c:pt idx="12">
                  <c:v>2016</c:v>
                </c:pt>
                <c:pt idx="13">
                  <c:v>2017</c:v>
                </c:pt>
              </c:numCache>
            </c:numRef>
          </c:cat>
          <c:val>
            <c:numRef>
              <c:f>תקציבים!$C$6:$P$6</c:f>
            </c:numRef>
          </c:val>
        </c:ser>
        <c:ser>
          <c:idx val="3"/>
          <c:order val="3"/>
          <c:tx>
            <c:strRef>
              <c:f>תקציבים!$B$7</c:f>
              <c:strCache>
                <c:ptCount val="1"/>
                <c:pt idx="0">
                  <c:v>אמרכלות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numRef>
              <c:f>תקציבים!$C$2:$P$2</c:f>
              <c:numCache>
                <c:formatCode>General</c:formatCode>
                <c:ptCount val="14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  <c:pt idx="8">
                  <c:v>2012</c:v>
                </c:pt>
                <c:pt idx="9">
                  <c:v>2013</c:v>
                </c:pt>
                <c:pt idx="10">
                  <c:v>2014</c:v>
                </c:pt>
                <c:pt idx="11">
                  <c:v>2015</c:v>
                </c:pt>
                <c:pt idx="12">
                  <c:v>2016</c:v>
                </c:pt>
                <c:pt idx="13">
                  <c:v>2017</c:v>
                </c:pt>
              </c:numCache>
            </c:numRef>
          </c:cat>
          <c:val>
            <c:numRef>
              <c:f>תקציבים!$C$7:$P$7</c:f>
            </c:numRef>
          </c:val>
        </c:ser>
        <c:ser>
          <c:idx val="4"/>
          <c:order val="4"/>
          <c:tx>
            <c:strRef>
              <c:f>תקציבים!$B$8</c:f>
              <c:strCache>
                <c:ptCount val="1"/>
                <c:pt idx="0">
                  <c:v>פעולות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numRef>
              <c:f>תקציבים!$C$2:$P$2</c:f>
              <c:numCache>
                <c:formatCode>General</c:formatCode>
                <c:ptCount val="14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  <c:pt idx="8">
                  <c:v>2012</c:v>
                </c:pt>
                <c:pt idx="9">
                  <c:v>2013</c:v>
                </c:pt>
                <c:pt idx="10">
                  <c:v>2014</c:v>
                </c:pt>
                <c:pt idx="11">
                  <c:v>2015</c:v>
                </c:pt>
                <c:pt idx="12">
                  <c:v>2016</c:v>
                </c:pt>
                <c:pt idx="13">
                  <c:v>2017</c:v>
                </c:pt>
              </c:numCache>
            </c:numRef>
          </c:cat>
          <c:val>
            <c:numRef>
              <c:f>תקציבים!$C$8:$P$8</c:f>
            </c:numRef>
          </c:val>
        </c:ser>
        <c:ser>
          <c:idx val="5"/>
          <c:order val="5"/>
          <c:tx>
            <c:strRef>
              <c:f>תקציבים!$B$9</c:f>
              <c:strCache>
                <c:ptCount val="1"/>
                <c:pt idx="0">
                  <c:v>פיצויים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numRef>
              <c:f>תקציבים!$C$2:$P$2</c:f>
              <c:numCache>
                <c:formatCode>General</c:formatCode>
                <c:ptCount val="14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  <c:pt idx="8">
                  <c:v>2012</c:v>
                </c:pt>
                <c:pt idx="9">
                  <c:v>2013</c:v>
                </c:pt>
                <c:pt idx="10">
                  <c:v>2014</c:v>
                </c:pt>
                <c:pt idx="11">
                  <c:v>2015</c:v>
                </c:pt>
                <c:pt idx="12">
                  <c:v>2016</c:v>
                </c:pt>
                <c:pt idx="13">
                  <c:v>2017</c:v>
                </c:pt>
              </c:numCache>
            </c:numRef>
          </c:cat>
          <c:val>
            <c:numRef>
              <c:f>תקציבים!$C$9:$P$9</c:f>
              <c:numCache>
                <c:formatCode>_ * #,##0_ ;_ * \-#,##0_ ;_ * "-"??_ ;_ @_ </c:formatCode>
                <c:ptCount val="14"/>
                <c:pt idx="0">
                  <c:v>698</c:v>
                </c:pt>
                <c:pt idx="1">
                  <c:v>963555</c:v>
                </c:pt>
                <c:pt idx="2">
                  <c:v>1426234</c:v>
                </c:pt>
                <c:pt idx="3">
                  <c:v>433661</c:v>
                </c:pt>
                <c:pt idx="4">
                  <c:v>410706</c:v>
                </c:pt>
                <c:pt idx="5">
                  <c:v>303696</c:v>
                </c:pt>
                <c:pt idx="6">
                  <c:v>208209</c:v>
                </c:pt>
                <c:pt idx="7">
                  <c:v>345328</c:v>
                </c:pt>
                <c:pt idx="8">
                  <c:v>306452</c:v>
                </c:pt>
                <c:pt idx="9">
                  <c:v>210499</c:v>
                </c:pt>
                <c:pt idx="10">
                  <c:v>189210</c:v>
                </c:pt>
                <c:pt idx="11">
                  <c:v>173969</c:v>
                </c:pt>
                <c:pt idx="12">
                  <c:v>151269</c:v>
                </c:pt>
                <c:pt idx="13">
                  <c:v>89185</c:v>
                </c:pt>
              </c:numCache>
            </c:numRef>
          </c:val>
        </c:ser>
        <c:ser>
          <c:idx val="6"/>
          <c:order val="6"/>
          <c:tx>
            <c:strRef>
              <c:f>תקציבים!$B$10</c:f>
              <c:strCache>
                <c:ptCount val="1"/>
                <c:pt idx="0">
                  <c:v>הסכמי העתקה</c:v>
                </c:pt>
              </c:strCache>
            </c:strRef>
          </c:tx>
          <c:spPr>
            <a:solidFill>
              <a:schemeClr val="accent1">
                <a:lumMod val="60000"/>
              </a:schemeClr>
            </a:solidFill>
            <a:ln>
              <a:noFill/>
            </a:ln>
            <a:effectLst/>
          </c:spPr>
          <c:invertIfNegative val="0"/>
          <c:cat>
            <c:numRef>
              <c:f>תקציבים!$C$2:$P$2</c:f>
              <c:numCache>
                <c:formatCode>General</c:formatCode>
                <c:ptCount val="14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  <c:pt idx="8">
                  <c:v>2012</c:v>
                </c:pt>
                <c:pt idx="9">
                  <c:v>2013</c:v>
                </c:pt>
                <c:pt idx="10">
                  <c:v>2014</c:v>
                </c:pt>
                <c:pt idx="11">
                  <c:v>2015</c:v>
                </c:pt>
                <c:pt idx="12">
                  <c:v>2016</c:v>
                </c:pt>
                <c:pt idx="13">
                  <c:v>2017</c:v>
                </c:pt>
              </c:numCache>
            </c:numRef>
          </c:cat>
          <c:val>
            <c:numRef>
              <c:f>תקציבים!$C$10:$P$10</c:f>
            </c:numRef>
          </c:val>
        </c:ser>
        <c:ser>
          <c:idx val="7"/>
          <c:order val="7"/>
          <c:tx>
            <c:strRef>
              <c:f>תקציבים!$B$11</c:f>
              <c:strCache>
                <c:ptCount val="1"/>
                <c:pt idx="0">
                  <c:v>פיצויים לפרטים - מגורים</c:v>
                </c:pt>
              </c:strCache>
            </c:strRef>
          </c:tx>
          <c:spPr>
            <a:solidFill>
              <a:schemeClr val="accent2">
                <a:lumMod val="60000"/>
              </a:schemeClr>
            </a:solidFill>
            <a:ln>
              <a:noFill/>
            </a:ln>
            <a:effectLst/>
          </c:spPr>
          <c:invertIfNegative val="0"/>
          <c:cat>
            <c:numRef>
              <c:f>תקציבים!$C$2:$P$2</c:f>
              <c:numCache>
                <c:formatCode>General</c:formatCode>
                <c:ptCount val="14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  <c:pt idx="8">
                  <c:v>2012</c:v>
                </c:pt>
                <c:pt idx="9">
                  <c:v>2013</c:v>
                </c:pt>
                <c:pt idx="10">
                  <c:v>2014</c:v>
                </c:pt>
                <c:pt idx="11">
                  <c:v>2015</c:v>
                </c:pt>
                <c:pt idx="12">
                  <c:v>2016</c:v>
                </c:pt>
                <c:pt idx="13">
                  <c:v>2017</c:v>
                </c:pt>
              </c:numCache>
            </c:numRef>
          </c:cat>
          <c:val>
            <c:numRef>
              <c:f>תקציבים!$C$11:$P$11</c:f>
            </c:numRef>
          </c:val>
        </c:ser>
        <c:ser>
          <c:idx val="8"/>
          <c:order val="8"/>
          <c:tx>
            <c:strRef>
              <c:f>תקציבים!$B$12</c:f>
              <c:strCache>
                <c:ptCount val="1"/>
                <c:pt idx="0">
                  <c:v>פיצויים לפרטים - תעסוקה</c:v>
                </c:pt>
              </c:strCache>
            </c:strRef>
          </c:tx>
          <c:spPr>
            <a:solidFill>
              <a:schemeClr val="accent3">
                <a:lumMod val="60000"/>
              </a:schemeClr>
            </a:solidFill>
            <a:ln>
              <a:noFill/>
            </a:ln>
            <a:effectLst/>
          </c:spPr>
          <c:invertIfNegative val="0"/>
          <c:cat>
            <c:numRef>
              <c:f>תקציבים!$C$2:$P$2</c:f>
              <c:numCache>
                <c:formatCode>General</c:formatCode>
                <c:ptCount val="14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  <c:pt idx="8">
                  <c:v>2012</c:v>
                </c:pt>
                <c:pt idx="9">
                  <c:v>2013</c:v>
                </c:pt>
                <c:pt idx="10">
                  <c:v>2014</c:v>
                </c:pt>
                <c:pt idx="11">
                  <c:v>2015</c:v>
                </c:pt>
                <c:pt idx="12">
                  <c:v>2016</c:v>
                </c:pt>
                <c:pt idx="13">
                  <c:v>2017</c:v>
                </c:pt>
              </c:numCache>
            </c:numRef>
          </c:cat>
          <c:val>
            <c:numRef>
              <c:f>תקציבים!$C$12:$P$12</c:f>
            </c:numRef>
          </c:val>
        </c:ser>
        <c:ser>
          <c:idx val="9"/>
          <c:order val="9"/>
          <c:tx>
            <c:strRef>
              <c:f>תקציבים!$B$13</c:f>
              <c:strCache>
                <c:ptCount val="1"/>
                <c:pt idx="0">
                  <c:v>סיוע לעסקים</c:v>
                </c:pt>
              </c:strCache>
            </c:strRef>
          </c:tx>
          <c:spPr>
            <a:solidFill>
              <a:schemeClr val="accent4">
                <a:lumMod val="60000"/>
              </a:schemeClr>
            </a:solidFill>
            <a:ln>
              <a:noFill/>
            </a:ln>
            <a:effectLst/>
          </c:spPr>
          <c:invertIfNegative val="0"/>
          <c:cat>
            <c:numRef>
              <c:f>תקציבים!$C$2:$P$2</c:f>
              <c:numCache>
                <c:formatCode>General</c:formatCode>
                <c:ptCount val="14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  <c:pt idx="8">
                  <c:v>2012</c:v>
                </c:pt>
                <c:pt idx="9">
                  <c:v>2013</c:v>
                </c:pt>
                <c:pt idx="10">
                  <c:v>2014</c:v>
                </c:pt>
                <c:pt idx="11">
                  <c:v>2015</c:v>
                </c:pt>
                <c:pt idx="12">
                  <c:v>2016</c:v>
                </c:pt>
                <c:pt idx="13">
                  <c:v>2017</c:v>
                </c:pt>
              </c:numCache>
            </c:numRef>
          </c:cat>
          <c:val>
            <c:numRef>
              <c:f>תקציבים!$C$13:$P$13</c:f>
            </c:numRef>
          </c:val>
        </c:ser>
        <c:ser>
          <c:idx val="10"/>
          <c:order val="10"/>
          <c:tx>
            <c:strRef>
              <c:f>תקציבים!$B$14</c:f>
              <c:strCache>
                <c:ptCount val="1"/>
                <c:pt idx="0">
                  <c:v>משרדי ממשלה ורשויות</c:v>
                </c:pt>
              </c:strCache>
            </c:strRef>
          </c:tx>
          <c:spPr>
            <a:solidFill>
              <a:schemeClr val="accent5">
                <a:lumMod val="60000"/>
              </a:schemeClr>
            </a:solidFill>
            <a:ln>
              <a:noFill/>
            </a:ln>
            <a:effectLst/>
          </c:spPr>
          <c:invertIfNegative val="0"/>
          <c:cat>
            <c:numRef>
              <c:f>תקציבים!$C$2:$P$2</c:f>
              <c:numCache>
                <c:formatCode>General</c:formatCode>
                <c:ptCount val="14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  <c:pt idx="8">
                  <c:v>2012</c:v>
                </c:pt>
                <c:pt idx="9">
                  <c:v>2013</c:v>
                </c:pt>
                <c:pt idx="10">
                  <c:v>2014</c:v>
                </c:pt>
                <c:pt idx="11">
                  <c:v>2015</c:v>
                </c:pt>
                <c:pt idx="12">
                  <c:v>2016</c:v>
                </c:pt>
                <c:pt idx="13">
                  <c:v>2017</c:v>
                </c:pt>
              </c:numCache>
            </c:numRef>
          </c:cat>
          <c:val>
            <c:numRef>
              <c:f>תקציבים!$C$14:$P$14</c:f>
              <c:numCache>
                <c:formatCode>_ * #,##0_ ;_ * \-#,##0_ ;_ * "-"??_ ;_ @_ </c:formatCode>
                <c:ptCount val="14"/>
                <c:pt idx="0">
                  <c:v>0</c:v>
                </c:pt>
                <c:pt idx="1">
                  <c:v>1567420</c:v>
                </c:pt>
                <c:pt idx="2">
                  <c:v>760529</c:v>
                </c:pt>
                <c:pt idx="3">
                  <c:v>310027</c:v>
                </c:pt>
                <c:pt idx="4">
                  <c:v>176260</c:v>
                </c:pt>
                <c:pt idx="5">
                  <c:v>131956</c:v>
                </c:pt>
                <c:pt idx="6">
                  <c:v>81200</c:v>
                </c:pt>
                <c:pt idx="7">
                  <c:v>40090</c:v>
                </c:pt>
                <c:pt idx="8">
                  <c:v>23375</c:v>
                </c:pt>
                <c:pt idx="9">
                  <c:v>31530</c:v>
                </c:pt>
                <c:pt idx="10">
                  <c:v>49490</c:v>
                </c:pt>
                <c:pt idx="11">
                  <c:v>16037</c:v>
                </c:pt>
                <c:pt idx="12">
                  <c:v>11504</c:v>
                </c:pt>
                <c:pt idx="13">
                  <c:v>8182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804690608"/>
        <c:axId val="1804684624"/>
        <c:extLst>
          <c:ext xmlns:c15="http://schemas.microsoft.com/office/drawing/2012/chart" uri="{02D57815-91ED-43cb-92C2-25804820EDAC}">
            <c15:filteredBar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תקציבים!$B$2</c15:sqref>
                        </c15:formulaRef>
                      </c:ext>
                    </c:extLst>
                    <c:strCache>
                      <c:ptCount val="1"/>
                      <c:pt idx="0">
                        <c:v>שם הסעיף</c:v>
                      </c:pt>
                    </c:strCache>
                  </c:strRef>
                </c:tx>
                <c:spPr>
                  <a:solidFill>
                    <a:schemeClr val="accent1"/>
                  </a:solidFill>
                  <a:ln>
                    <a:noFill/>
                  </a:ln>
                  <a:effectLst/>
                </c:spPr>
                <c:invertIfNegative val="0"/>
                <c:cat>
                  <c:numRef>
                    <c:extLst>
                      <c:ext uri="{02D57815-91ED-43cb-92C2-25804820EDAC}">
                        <c15:formulaRef>
                          <c15:sqref>תקציבים!$C$2:$P$2</c15:sqref>
                        </c15:formulaRef>
                      </c:ext>
                    </c:extLst>
                    <c:numCache>
                      <c:formatCode>General</c:formatCode>
                      <c:ptCount val="14"/>
                      <c:pt idx="0">
                        <c:v>2004</c:v>
                      </c:pt>
                      <c:pt idx="1">
                        <c:v>2005</c:v>
                      </c:pt>
                      <c:pt idx="2">
                        <c:v>2006</c:v>
                      </c:pt>
                      <c:pt idx="3">
                        <c:v>2007</c:v>
                      </c:pt>
                      <c:pt idx="4">
                        <c:v>2008</c:v>
                      </c:pt>
                      <c:pt idx="5">
                        <c:v>2009</c:v>
                      </c:pt>
                      <c:pt idx="6">
                        <c:v>2010</c:v>
                      </c:pt>
                      <c:pt idx="7">
                        <c:v>2011</c:v>
                      </c:pt>
                      <c:pt idx="8">
                        <c:v>2012</c:v>
                      </c:pt>
                      <c:pt idx="9">
                        <c:v>2013</c:v>
                      </c:pt>
                      <c:pt idx="10">
                        <c:v>2014</c:v>
                      </c:pt>
                      <c:pt idx="11">
                        <c:v>2015</c:v>
                      </c:pt>
                      <c:pt idx="12">
                        <c:v>2016</c:v>
                      </c:pt>
                      <c:pt idx="13">
                        <c:v>2017</c:v>
                      </c:pt>
                    </c:numCache>
                  </c:numRef>
                </c:cat>
                <c:val>
                  <c:numRef>
                    <c:extLst>
                      <c:ext uri="{02D57815-91ED-43cb-92C2-25804820EDAC}">
                        <c15:formulaRef>
                          <c15:sqref>תקציבים!$C$2:$P$2</c15:sqref>
                        </c15:formulaRef>
                      </c:ext>
                    </c:extLst>
                    <c:numCache>
                      <c:formatCode>General</c:formatCode>
                      <c:ptCount val="14"/>
                      <c:pt idx="0">
                        <c:v>2004</c:v>
                      </c:pt>
                      <c:pt idx="1">
                        <c:v>2005</c:v>
                      </c:pt>
                      <c:pt idx="2">
                        <c:v>2006</c:v>
                      </c:pt>
                      <c:pt idx="3">
                        <c:v>2007</c:v>
                      </c:pt>
                      <c:pt idx="4">
                        <c:v>2008</c:v>
                      </c:pt>
                      <c:pt idx="5">
                        <c:v>2009</c:v>
                      </c:pt>
                      <c:pt idx="6">
                        <c:v>2010</c:v>
                      </c:pt>
                      <c:pt idx="7">
                        <c:v>2011</c:v>
                      </c:pt>
                      <c:pt idx="8">
                        <c:v>2012</c:v>
                      </c:pt>
                      <c:pt idx="9">
                        <c:v>2013</c:v>
                      </c:pt>
                      <c:pt idx="10">
                        <c:v>2014</c:v>
                      </c:pt>
                      <c:pt idx="11">
                        <c:v>2015</c:v>
                      </c:pt>
                      <c:pt idx="12">
                        <c:v>2016</c:v>
                      </c:pt>
                      <c:pt idx="13">
                        <c:v>2017</c:v>
                      </c:pt>
                    </c:numCache>
                  </c:numRef>
                </c:val>
              </c15:ser>
            </c15:filteredBarSeries>
          </c:ext>
        </c:extLst>
      </c:barChart>
      <c:catAx>
        <c:axId val="18046906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804684624"/>
        <c:crosses val="autoZero"/>
        <c:auto val="1"/>
        <c:lblAlgn val="ctr"/>
        <c:lblOffset val="100"/>
        <c:noMultiLvlLbl val="0"/>
      </c:catAx>
      <c:valAx>
        <c:axId val="180468462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 * #,##0_ ;_ * \-#,##0_ ;_ * &quot;-&quot;??_ ;_ @_ 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8046906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4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he-IL" sz="2400" b="1" dirty="0"/>
              <a:t>התפתחות</a:t>
            </a:r>
            <a:r>
              <a:rPr lang="he-IL" sz="2400" b="1" baseline="0" dirty="0"/>
              <a:t> תקציב </a:t>
            </a:r>
            <a:r>
              <a:rPr lang="he-IL" sz="2400" b="1" baseline="0" dirty="0" err="1"/>
              <a:t>מינהלת</a:t>
            </a:r>
            <a:r>
              <a:rPr lang="he-IL" sz="2400" b="1" baseline="0" dirty="0"/>
              <a:t> "תנופה</a:t>
            </a:r>
            <a:r>
              <a:rPr lang="he-IL" sz="2400" b="1" baseline="0" dirty="0" smtClean="0"/>
              <a:t>" - מנגנון</a:t>
            </a:r>
            <a:endParaRPr lang="he-IL" sz="2400" b="1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1"/>
          <c:order val="0"/>
          <c:tx>
            <c:strRef>
              <c:f>תקציבים!$B$5</c:f>
              <c:strCache>
                <c:ptCount val="1"/>
                <c:pt idx="0">
                  <c:v>מנגנון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תקציבים!$C$2:$P$2</c:f>
              <c:numCache>
                <c:formatCode>General</c:formatCode>
                <c:ptCount val="14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  <c:pt idx="8">
                  <c:v>2012</c:v>
                </c:pt>
                <c:pt idx="9">
                  <c:v>2013</c:v>
                </c:pt>
                <c:pt idx="10">
                  <c:v>2014</c:v>
                </c:pt>
                <c:pt idx="11">
                  <c:v>2015</c:v>
                </c:pt>
                <c:pt idx="12">
                  <c:v>2016</c:v>
                </c:pt>
                <c:pt idx="13">
                  <c:v>2017</c:v>
                </c:pt>
              </c:numCache>
            </c:numRef>
          </c:cat>
          <c:val>
            <c:numRef>
              <c:f>תקציבים!$C$5:$P$5</c:f>
              <c:numCache>
                <c:formatCode>_ * #,##0_ ;_ * \-#,##0_ ;_ * "-"??_ ;_ @_ </c:formatCode>
                <c:ptCount val="14"/>
                <c:pt idx="0">
                  <c:v>1953</c:v>
                </c:pt>
                <c:pt idx="1">
                  <c:v>64059</c:v>
                </c:pt>
                <c:pt idx="2">
                  <c:v>91868</c:v>
                </c:pt>
                <c:pt idx="3">
                  <c:v>96637</c:v>
                </c:pt>
                <c:pt idx="4">
                  <c:v>51041</c:v>
                </c:pt>
                <c:pt idx="5">
                  <c:v>36092</c:v>
                </c:pt>
                <c:pt idx="6">
                  <c:v>44864</c:v>
                </c:pt>
                <c:pt idx="7">
                  <c:v>40112</c:v>
                </c:pt>
                <c:pt idx="8">
                  <c:v>38484</c:v>
                </c:pt>
                <c:pt idx="9">
                  <c:v>31876</c:v>
                </c:pt>
                <c:pt idx="10">
                  <c:v>28038</c:v>
                </c:pt>
                <c:pt idx="11">
                  <c:v>24545</c:v>
                </c:pt>
                <c:pt idx="12">
                  <c:v>3440</c:v>
                </c:pt>
                <c:pt idx="13">
                  <c:v>2661</c:v>
                </c:pt>
              </c:numCache>
            </c:numRef>
          </c:val>
        </c:ser>
        <c:ser>
          <c:idx val="6"/>
          <c:order val="1"/>
          <c:tx>
            <c:strRef>
              <c:f>תקציבים!$B$10</c:f>
              <c:strCache>
                <c:ptCount val="1"/>
                <c:pt idx="0">
                  <c:v>הסכמי העתקה</c:v>
                </c:pt>
              </c:strCache>
            </c:strRef>
          </c:tx>
          <c:spPr>
            <a:solidFill>
              <a:schemeClr val="accent1">
                <a:lumMod val="60000"/>
              </a:schemeClr>
            </a:solidFill>
            <a:ln>
              <a:noFill/>
            </a:ln>
            <a:effectLst/>
          </c:spPr>
          <c:invertIfNegative val="0"/>
          <c:cat>
            <c:numRef>
              <c:f>תקציבים!$C$2:$P$2</c:f>
              <c:numCache>
                <c:formatCode>General</c:formatCode>
                <c:ptCount val="14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  <c:pt idx="8">
                  <c:v>2012</c:v>
                </c:pt>
                <c:pt idx="9">
                  <c:v>2013</c:v>
                </c:pt>
                <c:pt idx="10">
                  <c:v>2014</c:v>
                </c:pt>
                <c:pt idx="11">
                  <c:v>2015</c:v>
                </c:pt>
                <c:pt idx="12">
                  <c:v>2016</c:v>
                </c:pt>
                <c:pt idx="13">
                  <c:v>2017</c:v>
                </c:pt>
              </c:numCache>
            </c:numRef>
          </c:cat>
          <c:val>
            <c:numRef>
              <c:f>תקציבים!$C$10:$P$10</c:f>
            </c:numRef>
          </c:val>
        </c:ser>
        <c:ser>
          <c:idx val="7"/>
          <c:order val="2"/>
          <c:tx>
            <c:strRef>
              <c:f>תקציבים!$B$11</c:f>
              <c:strCache>
                <c:ptCount val="1"/>
                <c:pt idx="0">
                  <c:v>פיצויים לפרטים - מגורים</c:v>
                </c:pt>
              </c:strCache>
            </c:strRef>
          </c:tx>
          <c:spPr>
            <a:solidFill>
              <a:schemeClr val="accent2">
                <a:lumMod val="60000"/>
              </a:schemeClr>
            </a:solidFill>
            <a:ln>
              <a:noFill/>
            </a:ln>
            <a:effectLst/>
          </c:spPr>
          <c:invertIfNegative val="0"/>
          <c:cat>
            <c:numRef>
              <c:f>תקציבים!$C$2:$P$2</c:f>
              <c:numCache>
                <c:formatCode>General</c:formatCode>
                <c:ptCount val="14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  <c:pt idx="8">
                  <c:v>2012</c:v>
                </c:pt>
                <c:pt idx="9">
                  <c:v>2013</c:v>
                </c:pt>
                <c:pt idx="10">
                  <c:v>2014</c:v>
                </c:pt>
                <c:pt idx="11">
                  <c:v>2015</c:v>
                </c:pt>
                <c:pt idx="12">
                  <c:v>2016</c:v>
                </c:pt>
                <c:pt idx="13">
                  <c:v>2017</c:v>
                </c:pt>
              </c:numCache>
            </c:numRef>
          </c:cat>
          <c:val>
            <c:numRef>
              <c:f>תקציבים!$C$11:$P$11</c:f>
            </c:numRef>
          </c:val>
        </c:ser>
        <c:ser>
          <c:idx val="8"/>
          <c:order val="3"/>
          <c:tx>
            <c:strRef>
              <c:f>תקציבים!$B$12</c:f>
              <c:strCache>
                <c:ptCount val="1"/>
                <c:pt idx="0">
                  <c:v>פיצויים לפרטים - תעסוקה</c:v>
                </c:pt>
              </c:strCache>
            </c:strRef>
          </c:tx>
          <c:spPr>
            <a:solidFill>
              <a:schemeClr val="accent3">
                <a:lumMod val="60000"/>
              </a:schemeClr>
            </a:solidFill>
            <a:ln>
              <a:noFill/>
            </a:ln>
            <a:effectLst/>
          </c:spPr>
          <c:invertIfNegative val="0"/>
          <c:cat>
            <c:numRef>
              <c:f>תקציבים!$C$2:$P$2</c:f>
              <c:numCache>
                <c:formatCode>General</c:formatCode>
                <c:ptCount val="14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  <c:pt idx="8">
                  <c:v>2012</c:v>
                </c:pt>
                <c:pt idx="9">
                  <c:v>2013</c:v>
                </c:pt>
                <c:pt idx="10">
                  <c:v>2014</c:v>
                </c:pt>
                <c:pt idx="11">
                  <c:v>2015</c:v>
                </c:pt>
                <c:pt idx="12">
                  <c:v>2016</c:v>
                </c:pt>
                <c:pt idx="13">
                  <c:v>2017</c:v>
                </c:pt>
              </c:numCache>
            </c:numRef>
          </c:cat>
          <c:val>
            <c:numRef>
              <c:f>תקציבים!$C$12:$P$12</c:f>
            </c:numRef>
          </c:val>
        </c:ser>
        <c:ser>
          <c:idx val="9"/>
          <c:order val="4"/>
          <c:tx>
            <c:strRef>
              <c:f>תקציבים!$B$13</c:f>
              <c:strCache>
                <c:ptCount val="1"/>
                <c:pt idx="0">
                  <c:v>סיוע לעסקים</c:v>
                </c:pt>
              </c:strCache>
            </c:strRef>
          </c:tx>
          <c:spPr>
            <a:solidFill>
              <a:schemeClr val="accent4">
                <a:lumMod val="60000"/>
              </a:schemeClr>
            </a:solidFill>
            <a:ln>
              <a:noFill/>
            </a:ln>
            <a:effectLst/>
          </c:spPr>
          <c:invertIfNegative val="0"/>
          <c:cat>
            <c:numRef>
              <c:f>תקציבים!$C$2:$P$2</c:f>
              <c:numCache>
                <c:formatCode>General</c:formatCode>
                <c:ptCount val="14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  <c:pt idx="8">
                  <c:v>2012</c:v>
                </c:pt>
                <c:pt idx="9">
                  <c:v>2013</c:v>
                </c:pt>
                <c:pt idx="10">
                  <c:v>2014</c:v>
                </c:pt>
                <c:pt idx="11">
                  <c:v>2015</c:v>
                </c:pt>
                <c:pt idx="12">
                  <c:v>2016</c:v>
                </c:pt>
                <c:pt idx="13">
                  <c:v>2017</c:v>
                </c:pt>
              </c:numCache>
            </c:numRef>
          </c:cat>
          <c:val>
            <c:numRef>
              <c:f>תקציבים!$C$13:$P$13</c:f>
            </c:numRef>
          </c:val>
        </c:ser>
        <c:ser>
          <c:idx val="0"/>
          <c:order val="5"/>
          <c:tx>
            <c:strRef>
              <c:f>תקציבים!$B$3</c:f>
              <c:strCache>
                <c:ptCount val="1"/>
                <c:pt idx="0">
                  <c:v>יועצים שונים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val>
            <c:numRef>
              <c:f>תקציבים!$C$3:$P$3</c:f>
              <c:numCache>
                <c:formatCode>_ * #,##0_ ;_ * \-#,##0_ ;_ * "-"??_ ;_ @_ </c:formatCode>
                <c:ptCount val="14"/>
                <c:pt idx="1">
                  <c:v>2040</c:v>
                </c:pt>
                <c:pt idx="2">
                  <c:v>3765</c:v>
                </c:pt>
                <c:pt idx="3">
                  <c:v>2530</c:v>
                </c:pt>
                <c:pt idx="4">
                  <c:v>3250</c:v>
                </c:pt>
                <c:pt idx="5">
                  <c:v>3720</c:v>
                </c:pt>
                <c:pt idx="6">
                  <c:v>3950</c:v>
                </c:pt>
                <c:pt idx="7">
                  <c:v>4480</c:v>
                </c:pt>
                <c:pt idx="8">
                  <c:v>5585</c:v>
                </c:pt>
                <c:pt idx="9">
                  <c:v>3000</c:v>
                </c:pt>
                <c:pt idx="10">
                  <c:v>2370</c:v>
                </c:pt>
                <c:pt idx="11">
                  <c:v>3235</c:v>
                </c:pt>
                <c:pt idx="12">
                  <c:v>1408</c:v>
                </c:pt>
                <c:pt idx="13">
                  <c:v>804</c:v>
                </c:pt>
              </c:numCache>
            </c:numRef>
          </c:val>
        </c:ser>
        <c:ser>
          <c:idx val="2"/>
          <c:order val="6"/>
          <c:tx>
            <c:strRef>
              <c:f>תקציבים!$B$4</c:f>
              <c:strCache>
                <c:ptCount val="1"/>
                <c:pt idx="0">
                  <c:v>עו"ד ורו"ח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val>
            <c:numRef>
              <c:f>תקציבים!$C$4:$P$4</c:f>
              <c:numCache>
                <c:formatCode>_ * #,##0_ ;_ * \-#,##0_ ;_ * "-"??_ ;_ @_ </c:formatCode>
                <c:ptCount val="14"/>
                <c:pt idx="1">
                  <c:v>4840</c:v>
                </c:pt>
                <c:pt idx="2">
                  <c:v>17460</c:v>
                </c:pt>
                <c:pt idx="3">
                  <c:v>12200</c:v>
                </c:pt>
                <c:pt idx="4">
                  <c:v>7950</c:v>
                </c:pt>
                <c:pt idx="5">
                  <c:v>5720</c:v>
                </c:pt>
                <c:pt idx="6">
                  <c:v>2360</c:v>
                </c:pt>
                <c:pt idx="7">
                  <c:v>865</c:v>
                </c:pt>
                <c:pt idx="8">
                  <c:v>2090</c:v>
                </c:pt>
                <c:pt idx="9">
                  <c:v>1240</c:v>
                </c:pt>
                <c:pt idx="10">
                  <c:v>895</c:v>
                </c:pt>
                <c:pt idx="11">
                  <c:v>2230</c:v>
                </c:pt>
                <c:pt idx="12">
                  <c:v>1361.4526600000004</c:v>
                </c:pt>
                <c:pt idx="13">
                  <c:v>762.89044999999999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804681904"/>
        <c:axId val="1804682992"/>
        <c:extLst/>
      </c:barChart>
      <c:catAx>
        <c:axId val="18046819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804682992"/>
        <c:crosses val="autoZero"/>
        <c:auto val="1"/>
        <c:lblAlgn val="ctr"/>
        <c:lblOffset val="100"/>
        <c:noMultiLvlLbl val="0"/>
      </c:catAx>
      <c:valAx>
        <c:axId val="180468299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 * #,##0_ ;_ * \-#,##0_ ;_ * &quot;-&quot;??_ ;_ @_ 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80468190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2016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quarter" idx="1"/>
          </p:nvPr>
        </p:nvSpPr>
        <p:spPr>
          <a:xfrm>
            <a:off x="1574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30312F52-25C1-4814-BB1D-FBBA9DB65AFE}" type="datetimeFigureOut">
              <a:rPr lang="he-IL" smtClean="0"/>
              <a:pPr/>
              <a:t>ה'/שבט/תשע"ח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2"/>
          </p:nvPr>
        </p:nvSpPr>
        <p:spPr>
          <a:xfrm>
            <a:off x="3852016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3"/>
          </p:nvPr>
        </p:nvSpPr>
        <p:spPr>
          <a:xfrm>
            <a:off x="1574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27060E9B-E795-420A-BC4E-4FF7B02D16B3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5284384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2016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74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10229AE9-208F-4488-B259-96850F5A57B0}" type="datetimeFigureOut">
              <a:rPr lang="he-IL" smtClean="0"/>
              <a:pPr/>
              <a:t>ה'/שבט/תשע"ח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52016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74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BD794243-AD7B-4F48-A661-66F56CC91A98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332258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94243-AD7B-4F48-A661-66F56CC91A98}" type="slidenum">
              <a:rPr lang="he-IL" smtClean="0">
                <a:solidFill>
                  <a:prstClr val="black"/>
                </a:solidFill>
              </a:rPr>
              <a:pPr/>
              <a:t>11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87967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E3D2A-2D16-4093-BA67-934FAC50216C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21 ינואר 18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4E1FE-8431-4F33-B34B-30EEEEE2245E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69336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F61B6-0E11-4BA5-8E5B-69CAB8035992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21 ינואר 18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4E1FE-8431-4F33-B34B-30EEEEE2245E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76476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8EA0A-5BF1-4339-9899-678FEC89CD5D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21 ינואר 18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4E1FE-8431-4F33-B34B-30EEEEE2245E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88438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B644E-33F8-4954-A603-8E13D2051FEF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21 ינואר 18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4E1FE-8431-4F33-B34B-30EEEEE2245E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17047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E2DE0-F624-4171-A767-6899633FCF5D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21 ינואר 18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4E1FE-8431-4F33-B34B-30EEEEE2245E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74266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A937B-7A75-4800-ACC9-DDB9EC8CC12D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21 ינואר 18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4E1FE-8431-4F33-B34B-30EEEEE2245E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7605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B290-B73B-4B91-8506-2092FA927F9F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21 ינואר 18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4E1FE-8431-4F33-B34B-30EEEEE2245E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17159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90C3B3-EF7C-4CB3-A31D-40CE7D5D2AE9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21 ינואר 18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4E1FE-8431-4F33-B34B-30EEEEE2245E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202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86A11-9A2E-4363-B786-C3246C416700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21 ינואר 18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4E1FE-8431-4F33-B34B-30EEEEE2245E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27209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2DB58-6C56-4E5E-B06B-7247010C8815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21 ינואר 18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4E1FE-8431-4F33-B34B-30EEEEE2245E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77313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EA891-D9E5-4C3F-88CA-D6F929D3B413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21 ינואר 18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4E1FE-8431-4F33-B34B-30EEEEE2245E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45457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E3D2A-2D16-4093-BA67-934FAC50216C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21 ינואר 18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4E1FE-8431-4F33-B34B-30EEEEE2245E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69336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F61B6-0E11-4BA5-8E5B-69CAB8035992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21 ינואר 18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4E1FE-8431-4F33-B34B-30EEEEE2245E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764761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8EA0A-5BF1-4339-9899-678FEC89CD5D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21 ינואר 18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4E1FE-8431-4F33-B34B-30EEEEE2245E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88438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B644E-33F8-4954-A603-8E13D2051FEF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21 ינואר 18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4E1FE-8431-4F33-B34B-30EEEEE2245E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17047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E2DE0-F624-4171-A767-6899633FCF5D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21 ינואר 18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4E1FE-8431-4F33-B34B-30EEEEE2245E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742663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A937B-7A75-4800-ACC9-DDB9EC8CC12D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21 ינואר 18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4E1FE-8431-4F33-B34B-30EEEEE2245E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760572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B290-B73B-4B91-8506-2092FA927F9F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21 ינואר 18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4E1FE-8431-4F33-B34B-30EEEEE2245E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171590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90C3B3-EF7C-4CB3-A31D-40CE7D5D2AE9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21 ינואר 18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4E1FE-8431-4F33-B34B-30EEEEE2245E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2027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86A11-9A2E-4363-B786-C3246C416700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21 ינואר 18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4E1FE-8431-4F33-B34B-30EEEEE2245E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272099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2DB58-6C56-4E5E-B06B-7247010C8815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21 ינואר 18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4E1FE-8431-4F33-B34B-30EEEEE2245E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773134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EA891-D9E5-4C3F-88CA-D6F929D3B413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21 ינואר 18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4E1FE-8431-4F33-B34B-30EEEEE2245E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454575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E3D2A-2D16-4093-BA67-934FAC50216C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21 ינואר 18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4E1FE-8431-4F33-B34B-30EEEEE2245E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755249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F61B6-0E11-4BA5-8E5B-69CAB8035992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21 ינואר 18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4E1FE-8431-4F33-B34B-30EEEEE2245E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282842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8EA0A-5BF1-4339-9899-678FEC89CD5D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21 ינואר 18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4E1FE-8431-4F33-B34B-30EEEEE2245E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178539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B644E-33F8-4954-A603-8E13D2051FEF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21 ינואר 18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4E1FE-8431-4F33-B34B-30EEEEE2245E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695869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E2DE0-F624-4171-A767-6899633FCF5D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21 ינואר 18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4E1FE-8431-4F33-B34B-30EEEEE2245E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247625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A937B-7A75-4800-ACC9-DDB9EC8CC12D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21 ינואר 18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4E1FE-8431-4F33-B34B-30EEEEE2245E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49605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B290-B73B-4B91-8506-2092FA927F9F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21 ינואר 18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4E1FE-8431-4F33-B34B-30EEEEE2245E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682542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90C3B3-EF7C-4CB3-A31D-40CE7D5D2AE9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21 ינואר 18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4E1FE-8431-4F33-B34B-30EEEEE2245E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421353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86A11-9A2E-4363-B786-C3246C416700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21 ינואר 18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4E1FE-8431-4F33-B34B-30EEEEE2245E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479154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2DB58-6C56-4E5E-B06B-7247010C8815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21 ינואר 18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4E1FE-8431-4F33-B34B-30EEEEE2245E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323212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EA891-D9E5-4C3F-88CA-D6F929D3B413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21 ינואר 18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4E1FE-8431-4F33-B34B-30EEEEE2245E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466306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E3D2A-2D16-4093-BA67-934FAC50216C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21 ינואר 18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4E1FE-8431-4F33-B34B-30EEEEE2245E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000374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F61B6-0E11-4BA5-8E5B-69CAB8035992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21 ינואר 18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4E1FE-8431-4F33-B34B-30EEEEE2245E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049247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8EA0A-5BF1-4339-9899-678FEC89CD5D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21 ינואר 18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4E1FE-8431-4F33-B34B-30EEEEE2245E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679234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B644E-33F8-4954-A603-8E13D2051FEF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21 ינואר 18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4E1FE-8431-4F33-B34B-30EEEEE2245E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475078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E2DE0-F624-4171-A767-6899633FCF5D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21 ינואר 18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4E1FE-8431-4F33-B34B-30EEEEE2245E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808123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A937B-7A75-4800-ACC9-DDB9EC8CC12D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21 ינואר 18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4E1FE-8431-4F33-B34B-30EEEEE2245E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234736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B290-B73B-4B91-8506-2092FA927F9F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21 ינואר 18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4E1FE-8431-4F33-B34B-30EEEEE2245E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622575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90C3B3-EF7C-4CB3-A31D-40CE7D5D2AE9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21 ינואר 18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4E1FE-8431-4F33-B34B-30EEEEE2245E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501771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86A11-9A2E-4363-B786-C3246C416700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21 ינואר 18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4E1FE-8431-4F33-B34B-30EEEEE2245E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873899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2DB58-6C56-4E5E-B06B-7247010C8815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21 ינואר 18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4E1FE-8431-4F33-B34B-30EEEEE2245E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528020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EA891-D9E5-4C3F-88CA-D6F929D3B413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21 ינואר 18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4E1FE-8431-4F33-B34B-30EEEEE2245E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1977085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E3D2A-2D16-4093-BA67-934FAC50216C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21 ינואר 18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4E1FE-8431-4F33-B34B-30EEEEE2245E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477613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F61B6-0E11-4BA5-8E5B-69CAB8035992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21 ינואר 18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4E1FE-8431-4F33-B34B-30EEEEE2245E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1167092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8EA0A-5BF1-4339-9899-678FEC89CD5D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21 ינואר 18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4E1FE-8431-4F33-B34B-30EEEEE2245E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839785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B644E-33F8-4954-A603-8E13D2051FEF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21 ינואר 18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4E1FE-8431-4F33-B34B-30EEEEE2245E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4005576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E2DE0-F624-4171-A767-6899633FCF5D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21 ינואר 18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4E1FE-8431-4F33-B34B-30EEEEE2245E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755899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A937B-7A75-4800-ACC9-DDB9EC8CC12D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21 ינואר 18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4E1FE-8431-4F33-B34B-30EEEEE2245E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8259886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B290-B73B-4B91-8506-2092FA927F9F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21 ינואר 18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4E1FE-8431-4F33-B34B-30EEEEE2245E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6443014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90C3B3-EF7C-4CB3-A31D-40CE7D5D2AE9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21 ינואר 18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4E1FE-8431-4F33-B34B-30EEEEE2245E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7099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86A11-9A2E-4363-B786-C3246C416700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21 ינואר 18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4E1FE-8431-4F33-B34B-30EEEEE2245E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8397416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2DB58-6C56-4E5E-B06B-7247010C8815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21 ינואר 18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4E1FE-8431-4F33-B34B-30EEEEE2245E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1986643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EA891-D9E5-4C3F-88CA-D6F929D3B413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21 ינואר 18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4E1FE-8431-4F33-B34B-30EEEEE2245E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9279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D1813C-7702-41F8-BCF6-D9E28EE1A52A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21 ינואר 18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C4E1FE-8431-4F33-B34B-30EEEEE2245E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7471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D1813C-7702-41F8-BCF6-D9E28EE1A52A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21 ינואר 18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C4E1FE-8431-4F33-B34B-30EEEEE2245E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7471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hdr="0" ftr="0" dt="0"/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D1813C-7702-41F8-BCF6-D9E28EE1A52A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21 ינואר 18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C4E1FE-8431-4F33-B34B-30EEEEE2245E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942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hf hdr="0" ftr="0" dt="0"/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D1813C-7702-41F8-BCF6-D9E28EE1A52A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21 ינואר 18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C4E1FE-8431-4F33-B34B-30EEEEE2245E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5378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hf hdr="0" ftr="0" dt="0"/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D1813C-7702-41F8-BCF6-D9E28EE1A52A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21 ינואר 18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C4E1FE-8431-4F33-B34B-30EEEEE2245E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95887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hdr="0" ftr="0" dt="0"/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oag.gov.il/tnufa/Pages/default.aspx" TargetMode="External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6.emf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4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3568" y="2319015"/>
            <a:ext cx="7772400" cy="2694161"/>
          </a:xfrm>
        </p:spPr>
        <p:txBody>
          <a:bodyPr>
            <a:normAutofit/>
          </a:bodyPr>
          <a:lstStyle/>
          <a:p>
            <a:pPr lvl="0">
              <a:spcBef>
                <a:spcPts val="0"/>
              </a:spcBef>
            </a:pPr>
            <a:r>
              <a:rPr lang="he-IL" sz="4800" b="1" dirty="0" smtClean="0">
                <a:cs typeface="+mn-cs"/>
              </a:rPr>
              <a:t/>
            </a:r>
            <a:br>
              <a:rPr lang="he-IL" sz="4800" b="1" dirty="0" smtClean="0">
                <a:cs typeface="+mn-cs"/>
              </a:rPr>
            </a:br>
            <a:r>
              <a:rPr lang="he-IL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 </a:t>
            </a:r>
            <a:r>
              <a:rPr lang="he-IL" sz="1800" dirty="0">
                <a:solidFill>
                  <a:prstClr val="black"/>
                </a:solidFill>
                <a:ea typeface="+mn-ea"/>
                <a:cs typeface="Arial"/>
              </a:rPr>
              <a:t/>
            </a:r>
            <a:br>
              <a:rPr lang="he-IL" sz="1800" dirty="0">
                <a:solidFill>
                  <a:prstClr val="black"/>
                </a:solidFill>
                <a:ea typeface="+mn-ea"/>
                <a:cs typeface="Arial"/>
              </a:rPr>
            </a:br>
            <a:endParaRPr lang="he-IL" sz="4800" b="1" dirty="0">
              <a:cs typeface="+mn-cs"/>
            </a:endParaRPr>
          </a:p>
        </p:txBody>
      </p:sp>
      <p:sp>
        <p:nvSpPr>
          <p:cNvPr id="11" name="מציין מיקום של מספר שקופית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4E1FE-8431-4F33-B34B-30EEEEE2245E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1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15" name="קבוצה 14"/>
          <p:cNvGrpSpPr/>
          <p:nvPr/>
        </p:nvGrpSpPr>
        <p:grpSpPr>
          <a:xfrm>
            <a:off x="-252536" y="0"/>
            <a:ext cx="9396536" cy="622301"/>
            <a:chOff x="-252536" y="0"/>
            <a:chExt cx="9396536" cy="622301"/>
          </a:xfrm>
        </p:grpSpPr>
        <p:sp>
          <p:nvSpPr>
            <p:cNvPr id="10" name="מלבן 9"/>
            <p:cNvSpPr/>
            <p:nvPr/>
          </p:nvSpPr>
          <p:spPr>
            <a:xfrm>
              <a:off x="0" y="0"/>
              <a:ext cx="9144000" cy="620688"/>
            </a:xfrm>
            <a:prstGeom prst="rect">
              <a:avLst/>
            </a:prstGeom>
            <a:gradFill flip="none" rotWithShape="1">
              <a:gsLst>
                <a:gs pos="35000">
                  <a:schemeClr val="accent1">
                    <a:tint val="66000"/>
                    <a:satMod val="160000"/>
                    <a:alpha val="1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 dirty="0">
                <a:solidFill>
                  <a:prstClr val="white"/>
                </a:solidFill>
              </a:endParaRPr>
            </a:p>
          </p:txBody>
        </p:sp>
        <p:sp>
          <p:nvSpPr>
            <p:cNvPr id="7" name="Text Box 13"/>
            <p:cNvSpPr txBox="1">
              <a:spLocks noChangeArrowheads="1"/>
            </p:cNvSpPr>
            <p:nvPr/>
          </p:nvSpPr>
          <p:spPr bwMode="auto">
            <a:xfrm>
              <a:off x="-252536" y="76562"/>
              <a:ext cx="1439714" cy="2154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he-IL" sz="800" b="1" dirty="0" smtClean="0">
                  <a:solidFill>
                    <a:srgbClr val="1F497D">
                      <a:lumMod val="75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</a:t>
              </a:r>
              <a:endParaRPr lang="en-US" sz="800" b="1" dirty="0">
                <a:solidFill>
                  <a:srgbClr val="1F497D">
                    <a:lumMod val="75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9" name="Line 15"/>
            <p:cNvSpPr>
              <a:spLocks noChangeShapeType="1"/>
            </p:cNvSpPr>
            <p:nvPr/>
          </p:nvSpPr>
          <p:spPr bwMode="auto">
            <a:xfrm>
              <a:off x="0" y="620713"/>
              <a:ext cx="9144000" cy="158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he-IL" dirty="0">
                <a:solidFill>
                  <a:prstClr val="black"/>
                </a:solidFill>
              </a:endParaRPr>
            </a:p>
          </p:txBody>
        </p:sp>
        <p:sp>
          <p:nvSpPr>
            <p:cNvPr id="13" name="Text Box 14"/>
            <p:cNvSpPr txBox="1">
              <a:spLocks noChangeArrowheads="1"/>
            </p:cNvSpPr>
            <p:nvPr/>
          </p:nvSpPr>
          <p:spPr bwMode="auto">
            <a:xfrm>
              <a:off x="5220072" y="44624"/>
              <a:ext cx="3024510" cy="24622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marL="342900" indent="-342900" algn="ctr">
                <a:spcBef>
                  <a:spcPct val="50000"/>
                </a:spcBef>
              </a:pPr>
              <a:r>
                <a:rPr lang="he-IL" sz="1000" b="1" dirty="0" smtClean="0">
                  <a:solidFill>
                    <a:srgbClr val="1F497D">
                      <a:lumMod val="75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משרד החקלאות ופיתוח הכפר</a:t>
              </a:r>
            </a:p>
          </p:txBody>
        </p:sp>
        <p:sp>
          <p:nvSpPr>
            <p:cNvPr id="14" name="Text Box 14"/>
            <p:cNvSpPr txBox="1">
              <a:spLocks noChangeArrowheads="1"/>
            </p:cNvSpPr>
            <p:nvPr/>
          </p:nvSpPr>
          <p:spPr bwMode="auto">
            <a:xfrm>
              <a:off x="5436096" y="318334"/>
              <a:ext cx="2628974" cy="24622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marL="342900" indent="-342900" algn="ctr">
                <a:spcBef>
                  <a:spcPct val="50000"/>
                </a:spcBef>
              </a:pPr>
              <a:r>
                <a:rPr lang="he-IL" sz="1000" b="1" dirty="0" smtClean="0">
                  <a:solidFill>
                    <a:srgbClr val="1F497D">
                      <a:lumMod val="75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תנופה</a:t>
              </a:r>
              <a:endParaRPr lang="en-US" sz="1000" b="1" dirty="0">
                <a:solidFill>
                  <a:srgbClr val="1F497D">
                    <a:lumMod val="75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pic>
        <p:nvPicPr>
          <p:cNvPr id="16" name="Picture 2" descr="logo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440" y="79839"/>
            <a:ext cx="4953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מלבן 2"/>
          <p:cNvSpPr/>
          <p:nvPr/>
        </p:nvSpPr>
        <p:spPr>
          <a:xfrm>
            <a:off x="107504" y="980728"/>
            <a:ext cx="9036496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endParaRPr lang="he-IL" sz="36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 algn="ctr"/>
            <a:endParaRPr lang="he-IL" sz="4800" b="1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ctr"/>
            <a:r>
              <a:rPr lang="he-IL" sz="4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יישום תכנית ההתנתקות</a:t>
            </a:r>
          </a:p>
          <a:p>
            <a:pPr lvl="0" algn="ctr"/>
            <a:r>
              <a:rPr lang="he-IL" sz="4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תמונת מצב תקציבים ופעילות</a:t>
            </a:r>
          </a:p>
          <a:p>
            <a:pPr lvl="0" algn="ctr"/>
            <a:r>
              <a:rPr lang="he-IL" sz="32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הצגה לוועדת השקיפות בכנסת</a:t>
            </a:r>
          </a:p>
          <a:p>
            <a:pPr lvl="0" algn="ctr"/>
            <a:endParaRPr lang="he-IL" sz="32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 algn="ctr"/>
            <a:r>
              <a:rPr lang="he-IL" sz="32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ינואר 2018</a:t>
            </a:r>
            <a:endParaRPr lang="he-IL" sz="32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 algn="ctr"/>
            <a:endParaRPr lang="he-IL" sz="48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988935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472182" y="1124744"/>
            <a:ext cx="7772400" cy="4710385"/>
          </a:xfrm>
        </p:spPr>
        <p:txBody>
          <a:bodyPr>
            <a:normAutofit/>
          </a:bodyPr>
          <a:lstStyle/>
          <a:p>
            <a:r>
              <a:rPr lang="he-IL" sz="4800" b="1" dirty="0" smtClean="0">
                <a:cs typeface="+mn-cs"/>
              </a:rPr>
              <a:t> </a:t>
            </a:r>
            <a:br>
              <a:rPr lang="he-IL" sz="4800" b="1" dirty="0" smtClean="0">
                <a:cs typeface="+mn-cs"/>
              </a:rPr>
            </a:br>
            <a:endParaRPr lang="he-IL" sz="4800" b="1" dirty="0">
              <a:cs typeface="+mn-cs"/>
            </a:endParaRPr>
          </a:p>
        </p:txBody>
      </p:sp>
      <p:sp>
        <p:nvSpPr>
          <p:cNvPr id="11" name="מציין מיקום של מספר שקופית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4E1FE-8431-4F33-B34B-30EEEEE2245E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2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15" name="קבוצה 14"/>
          <p:cNvGrpSpPr/>
          <p:nvPr/>
        </p:nvGrpSpPr>
        <p:grpSpPr>
          <a:xfrm>
            <a:off x="0" y="0"/>
            <a:ext cx="9144000" cy="622301"/>
            <a:chOff x="0" y="0"/>
            <a:chExt cx="9144000" cy="622301"/>
          </a:xfrm>
        </p:grpSpPr>
        <p:sp>
          <p:nvSpPr>
            <p:cNvPr id="10" name="מלבן 9"/>
            <p:cNvSpPr/>
            <p:nvPr/>
          </p:nvSpPr>
          <p:spPr>
            <a:xfrm>
              <a:off x="0" y="0"/>
              <a:ext cx="9144000" cy="620688"/>
            </a:xfrm>
            <a:prstGeom prst="rect">
              <a:avLst/>
            </a:prstGeom>
            <a:gradFill flip="none" rotWithShape="1">
              <a:gsLst>
                <a:gs pos="35000">
                  <a:schemeClr val="accent1">
                    <a:tint val="66000"/>
                    <a:satMod val="160000"/>
                    <a:alpha val="1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 dirty="0">
                <a:solidFill>
                  <a:prstClr val="white"/>
                </a:solidFill>
              </a:endParaRPr>
            </a:p>
          </p:txBody>
        </p:sp>
        <p:sp>
          <p:nvSpPr>
            <p:cNvPr id="9" name="Line 15"/>
            <p:cNvSpPr>
              <a:spLocks noChangeShapeType="1"/>
            </p:cNvSpPr>
            <p:nvPr/>
          </p:nvSpPr>
          <p:spPr bwMode="auto">
            <a:xfrm>
              <a:off x="0" y="620713"/>
              <a:ext cx="9144000" cy="158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he-IL" dirty="0">
                <a:solidFill>
                  <a:prstClr val="black"/>
                </a:solidFill>
              </a:endParaRPr>
            </a:p>
          </p:txBody>
        </p:sp>
        <p:sp>
          <p:nvSpPr>
            <p:cNvPr id="13" name="Text Box 14"/>
            <p:cNvSpPr txBox="1">
              <a:spLocks noChangeArrowheads="1"/>
            </p:cNvSpPr>
            <p:nvPr/>
          </p:nvSpPr>
          <p:spPr bwMode="auto">
            <a:xfrm>
              <a:off x="5220072" y="44624"/>
              <a:ext cx="3024510" cy="24622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marL="342900" indent="-342900" algn="ctr">
                <a:spcBef>
                  <a:spcPct val="50000"/>
                </a:spcBef>
              </a:pPr>
              <a:r>
                <a:rPr lang="he-IL" sz="1000" b="1" dirty="0" smtClean="0">
                  <a:solidFill>
                    <a:srgbClr val="1F497D">
                      <a:lumMod val="75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משרד החקלאות ופיתוח הכפר</a:t>
              </a:r>
            </a:p>
          </p:txBody>
        </p:sp>
        <p:sp>
          <p:nvSpPr>
            <p:cNvPr id="14" name="Text Box 14"/>
            <p:cNvSpPr txBox="1">
              <a:spLocks noChangeArrowheads="1"/>
            </p:cNvSpPr>
            <p:nvPr/>
          </p:nvSpPr>
          <p:spPr bwMode="auto">
            <a:xfrm>
              <a:off x="5436096" y="318334"/>
              <a:ext cx="2628974" cy="24622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marL="342900" indent="-342900" algn="ctr">
                <a:spcBef>
                  <a:spcPct val="50000"/>
                </a:spcBef>
              </a:pPr>
              <a:r>
                <a:rPr lang="he-IL" sz="1000" b="1" dirty="0" smtClean="0">
                  <a:solidFill>
                    <a:srgbClr val="1F497D">
                      <a:lumMod val="75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תנופה</a:t>
              </a:r>
              <a:endParaRPr lang="en-US" sz="1000" b="1" dirty="0">
                <a:solidFill>
                  <a:srgbClr val="1F497D">
                    <a:lumMod val="75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pic>
        <p:nvPicPr>
          <p:cNvPr id="16" name="Picture 2" descr="logo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440" y="79839"/>
            <a:ext cx="4953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מלבן 2"/>
          <p:cNvSpPr/>
          <p:nvPr/>
        </p:nvSpPr>
        <p:spPr>
          <a:xfrm>
            <a:off x="1403648" y="1997839"/>
            <a:ext cx="666142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endParaRPr lang="he-IL" sz="6000" b="1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 algn="ctr"/>
            <a:r>
              <a:rPr lang="he-IL" sz="6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תקציב</a:t>
            </a:r>
            <a:endParaRPr lang="he-IL" sz="60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496358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Box 13"/>
          <p:cNvSpPr txBox="1">
            <a:spLocks noChangeArrowheads="1"/>
          </p:cNvSpPr>
          <p:nvPr/>
        </p:nvSpPr>
        <p:spPr bwMode="auto">
          <a:xfrm>
            <a:off x="-108520" y="124507"/>
            <a:ext cx="1728192" cy="4770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he-IL" sz="1000" b="1" dirty="0" smtClean="0">
                <a:solidFill>
                  <a:srgbClr val="1F497D">
                    <a:lumMod val="75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תמוז תשע"ד</a:t>
            </a:r>
          </a:p>
          <a:p>
            <a:pPr algn="ctr">
              <a:spcBef>
                <a:spcPct val="50000"/>
              </a:spcBef>
            </a:pPr>
            <a:r>
              <a:rPr lang="he-IL" sz="1000" b="1" dirty="0" smtClean="0">
                <a:solidFill>
                  <a:srgbClr val="1F497D">
                    <a:lumMod val="75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יולי  2014</a:t>
            </a:r>
            <a:endParaRPr lang="en-US" sz="1000" b="1" dirty="0">
              <a:solidFill>
                <a:srgbClr val="1F497D">
                  <a:lumMod val="75000"/>
                </a:srgb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pSp>
        <p:nvGrpSpPr>
          <p:cNvPr id="14" name="קבוצה 13"/>
          <p:cNvGrpSpPr/>
          <p:nvPr/>
        </p:nvGrpSpPr>
        <p:grpSpPr>
          <a:xfrm>
            <a:off x="0" y="0"/>
            <a:ext cx="9144000" cy="622301"/>
            <a:chOff x="0" y="0"/>
            <a:chExt cx="9144000" cy="622301"/>
          </a:xfrm>
        </p:grpSpPr>
        <p:sp>
          <p:nvSpPr>
            <p:cNvPr id="15" name="מלבן 14"/>
            <p:cNvSpPr/>
            <p:nvPr/>
          </p:nvSpPr>
          <p:spPr>
            <a:xfrm>
              <a:off x="0" y="0"/>
              <a:ext cx="9144000" cy="620688"/>
            </a:xfrm>
            <a:prstGeom prst="rect">
              <a:avLst/>
            </a:prstGeom>
            <a:gradFill flip="none" rotWithShape="1">
              <a:gsLst>
                <a:gs pos="35000">
                  <a:srgbClr val="4F81BD">
                    <a:tint val="66000"/>
                    <a:satMod val="160000"/>
                    <a:alpha val="1000"/>
                  </a:srgbClr>
                </a:gs>
                <a:gs pos="50000">
                  <a:srgbClr val="4F81BD">
                    <a:tint val="44500"/>
                    <a:satMod val="160000"/>
                  </a:srgbClr>
                </a:gs>
                <a:gs pos="100000">
                  <a:srgbClr val="4F81BD">
                    <a:tint val="23500"/>
                    <a:satMod val="160000"/>
                  </a:srgbClr>
                </a:gs>
              </a:gsLst>
              <a:lin ang="10800000" scaled="1"/>
              <a:tileRect/>
            </a:gradFill>
            <a:ln w="25400" cap="flat" cmpd="sng" algn="ctr">
              <a:noFill/>
              <a:prstDash val="solid"/>
            </a:ln>
            <a:effectLst/>
          </p:spPr>
          <p:txBody>
            <a:bodyPr rtlCol="1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he-I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Arial"/>
              </a:endParaRPr>
            </a:p>
          </p:txBody>
        </p:sp>
        <p:sp>
          <p:nvSpPr>
            <p:cNvPr id="17" name="Line 15"/>
            <p:cNvSpPr>
              <a:spLocks noChangeShapeType="1"/>
            </p:cNvSpPr>
            <p:nvPr/>
          </p:nvSpPr>
          <p:spPr bwMode="auto">
            <a:xfrm>
              <a:off x="0" y="620713"/>
              <a:ext cx="9144000" cy="1588"/>
            </a:xfrm>
            <a:prstGeom prst="line">
              <a:avLst/>
            </a:prstGeom>
            <a:noFill/>
            <a:ln w="12700">
              <a:solidFill>
                <a:sysClr val="windowText" lastClr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he-I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8" name="Text Box 14"/>
            <p:cNvSpPr txBox="1">
              <a:spLocks noChangeArrowheads="1"/>
            </p:cNvSpPr>
            <p:nvPr/>
          </p:nvSpPr>
          <p:spPr bwMode="auto">
            <a:xfrm>
              <a:off x="5220072" y="44624"/>
              <a:ext cx="3024510" cy="24622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marL="342900" marR="0" lvl="0" indent="-342900" algn="ctr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he-IL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1F497D">
                      <a:lumMod val="75000"/>
                    </a:srgbClr>
                  </a:solidFill>
                  <a:effectLst/>
                  <a:uLnTx/>
                  <a:uFillTx/>
                  <a:latin typeface="Tahoma" pitchFamily="34" charset="0"/>
                  <a:ea typeface="Tahoma" pitchFamily="34" charset="0"/>
                  <a:cs typeface="Tahoma" pitchFamily="34" charset="0"/>
                </a:rPr>
                <a:t>משרד החקלאות ופיתוח הכפר</a:t>
              </a:r>
            </a:p>
          </p:txBody>
        </p:sp>
        <p:sp>
          <p:nvSpPr>
            <p:cNvPr id="19" name="Text Box 14"/>
            <p:cNvSpPr txBox="1">
              <a:spLocks noChangeArrowheads="1"/>
            </p:cNvSpPr>
            <p:nvPr/>
          </p:nvSpPr>
          <p:spPr bwMode="auto">
            <a:xfrm>
              <a:off x="5436096" y="318334"/>
              <a:ext cx="2628974" cy="24622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marL="342900" marR="0" lvl="0" indent="-342900" algn="ctr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he-IL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1F497D">
                      <a:lumMod val="75000"/>
                    </a:srgbClr>
                  </a:solidFill>
                  <a:effectLst/>
                  <a:uLnTx/>
                  <a:uFillTx/>
                  <a:latin typeface="Tahoma" pitchFamily="34" charset="0"/>
                  <a:ea typeface="Tahoma" pitchFamily="34" charset="0"/>
                  <a:cs typeface="Tahoma" pitchFamily="34" charset="0"/>
                </a:rPr>
                <a:t>תנופה</a:t>
              </a:r>
              <a:endParaRPr kumimoji="0" lang="en-US" sz="1000" b="1" i="0" u="none" strike="noStrike" kern="0" cap="none" spc="0" normalizeH="0" baseline="0" noProof="0" dirty="0" smtClean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pic>
        <p:nvPicPr>
          <p:cNvPr id="20" name="Picture 2" descr="logo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440" y="79839"/>
            <a:ext cx="4953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2" name="תרשים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53117856"/>
              </p:ext>
            </p:extLst>
          </p:nvPr>
        </p:nvGraphicFramePr>
        <p:xfrm>
          <a:off x="0" y="648178"/>
          <a:ext cx="9144000" cy="58051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653949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Box 13"/>
          <p:cNvSpPr txBox="1">
            <a:spLocks noChangeArrowheads="1"/>
          </p:cNvSpPr>
          <p:nvPr/>
        </p:nvSpPr>
        <p:spPr bwMode="auto">
          <a:xfrm>
            <a:off x="-108520" y="124507"/>
            <a:ext cx="1728192" cy="4770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he-IL" sz="1000" b="1" dirty="0" smtClean="0">
                <a:solidFill>
                  <a:srgbClr val="1F497D">
                    <a:lumMod val="75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תמוז תשע"ד</a:t>
            </a:r>
          </a:p>
          <a:p>
            <a:pPr algn="ctr">
              <a:spcBef>
                <a:spcPct val="50000"/>
              </a:spcBef>
            </a:pPr>
            <a:r>
              <a:rPr lang="he-IL" sz="1000" b="1" dirty="0" smtClean="0">
                <a:solidFill>
                  <a:srgbClr val="1F497D">
                    <a:lumMod val="75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יולי  2014</a:t>
            </a:r>
            <a:endParaRPr lang="en-US" sz="1000" b="1" dirty="0">
              <a:solidFill>
                <a:srgbClr val="1F497D">
                  <a:lumMod val="75000"/>
                </a:srgb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pSp>
        <p:nvGrpSpPr>
          <p:cNvPr id="14" name="קבוצה 13"/>
          <p:cNvGrpSpPr/>
          <p:nvPr/>
        </p:nvGrpSpPr>
        <p:grpSpPr>
          <a:xfrm>
            <a:off x="0" y="0"/>
            <a:ext cx="9144000" cy="622301"/>
            <a:chOff x="0" y="0"/>
            <a:chExt cx="9144000" cy="622301"/>
          </a:xfrm>
        </p:grpSpPr>
        <p:sp>
          <p:nvSpPr>
            <p:cNvPr id="15" name="מלבן 14"/>
            <p:cNvSpPr/>
            <p:nvPr/>
          </p:nvSpPr>
          <p:spPr>
            <a:xfrm>
              <a:off x="0" y="0"/>
              <a:ext cx="9144000" cy="620688"/>
            </a:xfrm>
            <a:prstGeom prst="rect">
              <a:avLst/>
            </a:prstGeom>
            <a:gradFill flip="none" rotWithShape="1">
              <a:gsLst>
                <a:gs pos="35000">
                  <a:srgbClr val="4F81BD">
                    <a:tint val="66000"/>
                    <a:satMod val="160000"/>
                    <a:alpha val="1000"/>
                  </a:srgbClr>
                </a:gs>
                <a:gs pos="50000">
                  <a:srgbClr val="4F81BD">
                    <a:tint val="44500"/>
                    <a:satMod val="160000"/>
                  </a:srgbClr>
                </a:gs>
                <a:gs pos="100000">
                  <a:srgbClr val="4F81BD">
                    <a:tint val="23500"/>
                    <a:satMod val="160000"/>
                  </a:srgbClr>
                </a:gs>
              </a:gsLst>
              <a:lin ang="10800000" scaled="1"/>
              <a:tileRect/>
            </a:gradFill>
            <a:ln w="25400" cap="flat" cmpd="sng" algn="ctr">
              <a:noFill/>
              <a:prstDash val="solid"/>
            </a:ln>
            <a:effectLst/>
          </p:spPr>
          <p:txBody>
            <a:bodyPr rtlCol="1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he-I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Arial"/>
              </a:endParaRPr>
            </a:p>
          </p:txBody>
        </p:sp>
        <p:sp>
          <p:nvSpPr>
            <p:cNvPr id="17" name="Line 15"/>
            <p:cNvSpPr>
              <a:spLocks noChangeShapeType="1"/>
            </p:cNvSpPr>
            <p:nvPr/>
          </p:nvSpPr>
          <p:spPr bwMode="auto">
            <a:xfrm>
              <a:off x="0" y="620713"/>
              <a:ext cx="9144000" cy="1588"/>
            </a:xfrm>
            <a:prstGeom prst="line">
              <a:avLst/>
            </a:prstGeom>
            <a:noFill/>
            <a:ln w="12700">
              <a:solidFill>
                <a:sysClr val="windowText" lastClr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he-I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8" name="Text Box 14"/>
            <p:cNvSpPr txBox="1">
              <a:spLocks noChangeArrowheads="1"/>
            </p:cNvSpPr>
            <p:nvPr/>
          </p:nvSpPr>
          <p:spPr bwMode="auto">
            <a:xfrm>
              <a:off x="5220072" y="44624"/>
              <a:ext cx="3024510" cy="24622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marL="342900" marR="0" lvl="0" indent="-342900" algn="ctr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he-IL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1F497D">
                      <a:lumMod val="75000"/>
                    </a:srgbClr>
                  </a:solidFill>
                  <a:effectLst/>
                  <a:uLnTx/>
                  <a:uFillTx/>
                  <a:latin typeface="Tahoma" pitchFamily="34" charset="0"/>
                  <a:ea typeface="Tahoma" pitchFamily="34" charset="0"/>
                  <a:cs typeface="Tahoma" pitchFamily="34" charset="0"/>
                </a:rPr>
                <a:t>משרד החקלאות ופיתוח הכפר</a:t>
              </a:r>
            </a:p>
          </p:txBody>
        </p:sp>
        <p:sp>
          <p:nvSpPr>
            <p:cNvPr id="19" name="Text Box 14"/>
            <p:cNvSpPr txBox="1">
              <a:spLocks noChangeArrowheads="1"/>
            </p:cNvSpPr>
            <p:nvPr/>
          </p:nvSpPr>
          <p:spPr bwMode="auto">
            <a:xfrm>
              <a:off x="5436096" y="318334"/>
              <a:ext cx="2628974" cy="24622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marL="342900" marR="0" lvl="0" indent="-342900" algn="ctr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he-IL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1F497D">
                      <a:lumMod val="75000"/>
                    </a:srgbClr>
                  </a:solidFill>
                  <a:effectLst/>
                  <a:uLnTx/>
                  <a:uFillTx/>
                  <a:latin typeface="Tahoma" pitchFamily="34" charset="0"/>
                  <a:ea typeface="Tahoma" pitchFamily="34" charset="0"/>
                  <a:cs typeface="Tahoma" pitchFamily="34" charset="0"/>
                </a:rPr>
                <a:t>תנופה</a:t>
              </a:r>
              <a:endParaRPr kumimoji="0" lang="en-US" sz="1000" b="1" i="0" u="none" strike="noStrike" kern="0" cap="none" spc="0" normalizeH="0" baseline="0" noProof="0" dirty="0" smtClean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pic>
        <p:nvPicPr>
          <p:cNvPr id="20" name="Picture 2" descr="logo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440" y="79839"/>
            <a:ext cx="4953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2" name="תרשים 2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17482908"/>
              </p:ext>
            </p:extLst>
          </p:nvPr>
        </p:nvGraphicFramePr>
        <p:xfrm>
          <a:off x="0" y="700527"/>
          <a:ext cx="9027740" cy="57528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127989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472182" y="1124744"/>
            <a:ext cx="7772400" cy="4710385"/>
          </a:xfrm>
        </p:spPr>
        <p:txBody>
          <a:bodyPr>
            <a:normAutofit/>
          </a:bodyPr>
          <a:lstStyle/>
          <a:p>
            <a:r>
              <a:rPr lang="he-IL" sz="4800" b="1" dirty="0" smtClean="0">
                <a:cs typeface="+mn-cs"/>
              </a:rPr>
              <a:t> </a:t>
            </a:r>
            <a:br>
              <a:rPr lang="he-IL" sz="4800" b="1" dirty="0" smtClean="0">
                <a:cs typeface="+mn-cs"/>
              </a:rPr>
            </a:br>
            <a:endParaRPr lang="he-IL" sz="4800" b="1" dirty="0">
              <a:cs typeface="+mn-cs"/>
            </a:endParaRPr>
          </a:p>
        </p:txBody>
      </p:sp>
      <p:sp>
        <p:nvSpPr>
          <p:cNvPr id="11" name="מציין מיקום של מספר שקופית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4E1FE-8431-4F33-B34B-30EEEEE2245E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5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15" name="קבוצה 14"/>
          <p:cNvGrpSpPr/>
          <p:nvPr/>
        </p:nvGrpSpPr>
        <p:grpSpPr>
          <a:xfrm>
            <a:off x="0" y="0"/>
            <a:ext cx="9144000" cy="622301"/>
            <a:chOff x="0" y="0"/>
            <a:chExt cx="9144000" cy="622301"/>
          </a:xfrm>
        </p:grpSpPr>
        <p:sp>
          <p:nvSpPr>
            <p:cNvPr id="10" name="מלבן 9"/>
            <p:cNvSpPr/>
            <p:nvPr/>
          </p:nvSpPr>
          <p:spPr>
            <a:xfrm>
              <a:off x="0" y="0"/>
              <a:ext cx="9144000" cy="620688"/>
            </a:xfrm>
            <a:prstGeom prst="rect">
              <a:avLst/>
            </a:prstGeom>
            <a:gradFill flip="none" rotWithShape="1">
              <a:gsLst>
                <a:gs pos="35000">
                  <a:schemeClr val="accent1">
                    <a:tint val="66000"/>
                    <a:satMod val="160000"/>
                    <a:alpha val="1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 dirty="0">
                <a:solidFill>
                  <a:prstClr val="white"/>
                </a:solidFill>
              </a:endParaRPr>
            </a:p>
          </p:txBody>
        </p:sp>
        <p:sp>
          <p:nvSpPr>
            <p:cNvPr id="9" name="Line 15"/>
            <p:cNvSpPr>
              <a:spLocks noChangeShapeType="1"/>
            </p:cNvSpPr>
            <p:nvPr/>
          </p:nvSpPr>
          <p:spPr bwMode="auto">
            <a:xfrm>
              <a:off x="0" y="620713"/>
              <a:ext cx="9144000" cy="158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he-IL" dirty="0">
                <a:solidFill>
                  <a:prstClr val="black"/>
                </a:solidFill>
              </a:endParaRPr>
            </a:p>
          </p:txBody>
        </p:sp>
        <p:sp>
          <p:nvSpPr>
            <p:cNvPr id="13" name="Text Box 14"/>
            <p:cNvSpPr txBox="1">
              <a:spLocks noChangeArrowheads="1"/>
            </p:cNvSpPr>
            <p:nvPr/>
          </p:nvSpPr>
          <p:spPr bwMode="auto">
            <a:xfrm>
              <a:off x="5220072" y="44624"/>
              <a:ext cx="3024510" cy="24622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marL="342900" indent="-342900" algn="ctr">
                <a:spcBef>
                  <a:spcPct val="50000"/>
                </a:spcBef>
              </a:pPr>
              <a:r>
                <a:rPr lang="he-IL" sz="1000" b="1" dirty="0" smtClean="0">
                  <a:solidFill>
                    <a:srgbClr val="1F497D">
                      <a:lumMod val="75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משרד החקלאות ופיתוח הכפר</a:t>
              </a:r>
            </a:p>
          </p:txBody>
        </p:sp>
        <p:sp>
          <p:nvSpPr>
            <p:cNvPr id="14" name="Text Box 14"/>
            <p:cNvSpPr txBox="1">
              <a:spLocks noChangeArrowheads="1"/>
            </p:cNvSpPr>
            <p:nvPr/>
          </p:nvSpPr>
          <p:spPr bwMode="auto">
            <a:xfrm>
              <a:off x="5436096" y="318334"/>
              <a:ext cx="2628974" cy="24622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marL="342900" indent="-342900" algn="ctr">
                <a:spcBef>
                  <a:spcPct val="50000"/>
                </a:spcBef>
              </a:pPr>
              <a:r>
                <a:rPr lang="he-IL" sz="1000" b="1" dirty="0" smtClean="0">
                  <a:solidFill>
                    <a:srgbClr val="1F497D">
                      <a:lumMod val="75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תנופה</a:t>
              </a:r>
              <a:endParaRPr lang="en-US" sz="1000" b="1" dirty="0">
                <a:solidFill>
                  <a:srgbClr val="1F497D">
                    <a:lumMod val="75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pic>
        <p:nvPicPr>
          <p:cNvPr id="16" name="Picture 2" descr="logo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440" y="79839"/>
            <a:ext cx="4953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מלבן 2"/>
          <p:cNvSpPr/>
          <p:nvPr/>
        </p:nvSpPr>
        <p:spPr>
          <a:xfrm>
            <a:off x="1403648" y="1997839"/>
            <a:ext cx="666142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endParaRPr lang="he-IL" sz="6000" b="1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 algn="ctr"/>
            <a:r>
              <a:rPr lang="he-IL" sz="6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מערך הפיצויים</a:t>
            </a:r>
            <a:endParaRPr lang="he-IL" sz="60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397015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Line 15"/>
          <p:cNvSpPr>
            <a:spLocks noChangeShapeType="1"/>
          </p:cNvSpPr>
          <p:nvPr/>
        </p:nvSpPr>
        <p:spPr bwMode="auto">
          <a:xfrm>
            <a:off x="0" y="635045"/>
            <a:ext cx="9144000" cy="0"/>
          </a:xfrm>
          <a:prstGeom prst="line">
            <a:avLst/>
          </a:prstGeom>
          <a:gradFill flip="none" rotWithShape="1">
            <a:gsLst>
              <a:gs pos="46000">
                <a:srgbClr val="BDD29F"/>
              </a:gs>
              <a:gs pos="0">
                <a:srgbClr val="DDEBCF"/>
              </a:gs>
              <a:gs pos="67000">
                <a:srgbClr val="9CB86E">
                  <a:lumMod val="31000"/>
                  <a:lumOff val="69000"/>
                  <a:alpha val="52000"/>
                </a:srgbClr>
              </a:gs>
              <a:gs pos="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he-IL"/>
          </a:p>
        </p:txBody>
      </p:sp>
      <p:sp>
        <p:nvSpPr>
          <p:cNvPr id="11" name="מלבן 10"/>
          <p:cNvSpPr/>
          <p:nvPr/>
        </p:nvSpPr>
        <p:spPr>
          <a:xfrm>
            <a:off x="0" y="-27384"/>
            <a:ext cx="9144000" cy="662429"/>
          </a:xfrm>
          <a:prstGeom prst="rect">
            <a:avLst/>
          </a:prstGeom>
          <a:gradFill flip="none" rotWithShape="1">
            <a:gsLst>
              <a:gs pos="49000">
                <a:srgbClr val="BDD29F"/>
              </a:gs>
              <a:gs pos="83000">
                <a:schemeClr val="bg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1600" dirty="0"/>
          </a:p>
        </p:txBody>
      </p:sp>
      <p:sp>
        <p:nvSpPr>
          <p:cNvPr id="12" name="אליפסה 11"/>
          <p:cNvSpPr/>
          <p:nvPr/>
        </p:nvSpPr>
        <p:spPr>
          <a:xfrm>
            <a:off x="263351" y="251520"/>
            <a:ext cx="675143" cy="57219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4" name="מלבן 13"/>
          <p:cNvSpPr/>
          <p:nvPr/>
        </p:nvSpPr>
        <p:spPr>
          <a:xfrm>
            <a:off x="1907704" y="260646"/>
            <a:ext cx="5215480" cy="307768"/>
          </a:xfrm>
          <a:prstGeom prst="rect">
            <a:avLst/>
          </a:prstGeom>
        </p:spPr>
        <p:txBody>
          <a:bodyPr wrap="square" lIns="91432" tIns="45716" rIns="91432" bIns="45716">
            <a:spAutoFit/>
          </a:bodyPr>
          <a:lstStyle/>
          <a:p>
            <a:pPr algn="ctr"/>
            <a:r>
              <a:rPr lang="he-IL" sz="1400" b="1" dirty="0">
                <a:latin typeface="David" panose="020E0502060401010101" pitchFamily="34" charset="-79"/>
                <a:cs typeface="David" panose="020E0502060401010101" pitchFamily="34" charset="-79"/>
              </a:rPr>
              <a:t>הרשות לתכנון ופיתוח החקלאות ההתיישבות והכפר - אגף התיישבות</a:t>
            </a:r>
            <a:endParaRPr lang="he-IL" sz="14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16" name="מלבן 15"/>
          <p:cNvSpPr/>
          <p:nvPr/>
        </p:nvSpPr>
        <p:spPr>
          <a:xfrm>
            <a:off x="1907704" y="-27384"/>
            <a:ext cx="5215480" cy="307768"/>
          </a:xfrm>
          <a:prstGeom prst="rect">
            <a:avLst/>
          </a:prstGeom>
        </p:spPr>
        <p:txBody>
          <a:bodyPr wrap="square" lIns="91432" tIns="45716" rIns="91432" bIns="45716">
            <a:spAutoFit/>
          </a:bodyPr>
          <a:lstStyle/>
          <a:p>
            <a:pPr algn="ctr"/>
            <a:r>
              <a:rPr lang="he-IL" sz="1400" b="1" dirty="0">
                <a:latin typeface="David" panose="020E0502060401010101" pitchFamily="34" charset="-79"/>
                <a:cs typeface="David" panose="020E0502060401010101" pitchFamily="34" charset="-79"/>
              </a:rPr>
              <a:t>משרד החקלאות ופיתוח הכפר </a:t>
            </a:r>
            <a:endParaRPr lang="he-IL" sz="14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pic>
        <p:nvPicPr>
          <p:cNvPr id="18" name="תמונה 17"/>
          <p:cNvPicPr/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48492"/>
            <a:ext cx="971601" cy="860228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אליפסה 16"/>
          <p:cNvSpPr/>
          <p:nvPr/>
        </p:nvSpPr>
        <p:spPr>
          <a:xfrm>
            <a:off x="781878" y="1834231"/>
            <a:ext cx="7272585" cy="4608512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9" name="TextBox 18"/>
          <p:cNvSpPr txBox="1"/>
          <p:nvPr/>
        </p:nvSpPr>
        <p:spPr>
          <a:xfrm>
            <a:off x="3684281" y="764704"/>
            <a:ext cx="1547218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b="1" u="sng" dirty="0" smtClean="0"/>
              <a:t>מערך הפיצויים</a:t>
            </a:r>
            <a:endParaRPr lang="he-IL" b="1" u="sng" dirty="0"/>
          </a:p>
        </p:txBody>
      </p:sp>
      <p:sp>
        <p:nvSpPr>
          <p:cNvPr id="20" name="מלבן מעוגל 19"/>
          <p:cNvSpPr/>
          <p:nvPr/>
        </p:nvSpPr>
        <p:spPr>
          <a:xfrm>
            <a:off x="5580112" y="1484784"/>
            <a:ext cx="1707345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/>
              <a:t>ועדות הזכאות</a:t>
            </a:r>
            <a:endParaRPr lang="he-IL" sz="2000" b="1" dirty="0"/>
          </a:p>
        </p:txBody>
      </p:sp>
      <p:sp>
        <p:nvSpPr>
          <p:cNvPr id="21" name="מלבן מעוגל 20"/>
          <p:cNvSpPr/>
          <p:nvPr/>
        </p:nvSpPr>
        <p:spPr>
          <a:xfrm>
            <a:off x="1043608" y="1844824"/>
            <a:ext cx="1872208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/>
              <a:t>ועדה מיוחדת</a:t>
            </a:r>
          </a:p>
        </p:txBody>
      </p:sp>
      <p:sp>
        <p:nvSpPr>
          <p:cNvPr id="22" name="מלבן מעוגל 21"/>
          <p:cNvSpPr/>
          <p:nvPr/>
        </p:nvSpPr>
        <p:spPr>
          <a:xfrm>
            <a:off x="5580112" y="1916832"/>
            <a:ext cx="1707345" cy="8640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>
              <a:buFont typeface="Arial" pitchFamily="34" charset="0"/>
              <a:buChar char="•"/>
            </a:pPr>
            <a:r>
              <a:rPr lang="he-IL" sz="1400" b="1" dirty="0" smtClean="0"/>
              <a:t>  יו"ר הוועדה</a:t>
            </a:r>
          </a:p>
          <a:p>
            <a:pPr>
              <a:buFont typeface="Arial" pitchFamily="34" charset="0"/>
              <a:buChar char="•"/>
            </a:pPr>
            <a:r>
              <a:rPr lang="he-IL" sz="1400" b="1" dirty="0" smtClean="0"/>
              <a:t>  נציג תנופה</a:t>
            </a:r>
          </a:p>
          <a:p>
            <a:pPr>
              <a:buFont typeface="Arial" pitchFamily="34" charset="0"/>
              <a:buChar char="•"/>
            </a:pPr>
            <a:r>
              <a:rPr lang="he-IL" sz="1400" b="1" dirty="0" smtClean="0"/>
              <a:t>  נציג חשב תנופה</a:t>
            </a:r>
          </a:p>
          <a:p>
            <a:pPr>
              <a:buFont typeface="Arial" pitchFamily="34" charset="0"/>
              <a:buChar char="•"/>
            </a:pPr>
            <a:r>
              <a:rPr lang="he-IL" sz="1400" b="1" dirty="0" smtClean="0"/>
              <a:t>  נציג ציבור</a:t>
            </a:r>
            <a:endParaRPr lang="he-IL" sz="1400" b="1" dirty="0"/>
          </a:p>
        </p:txBody>
      </p:sp>
      <p:sp>
        <p:nvSpPr>
          <p:cNvPr id="24" name="מלבן מעוגל 23"/>
          <p:cNvSpPr/>
          <p:nvPr/>
        </p:nvSpPr>
        <p:spPr>
          <a:xfrm>
            <a:off x="1043385" y="2287465"/>
            <a:ext cx="1872208" cy="8640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>
              <a:buFont typeface="Arial" pitchFamily="34" charset="0"/>
              <a:buChar char="•"/>
            </a:pPr>
            <a:r>
              <a:rPr lang="he-IL" sz="1400" b="1" dirty="0" smtClean="0"/>
              <a:t>  יו"ר הוועדה </a:t>
            </a:r>
          </a:p>
          <a:p>
            <a:pPr>
              <a:buFont typeface="Arial" pitchFamily="34" charset="0"/>
              <a:buChar char="•"/>
            </a:pPr>
            <a:r>
              <a:rPr lang="he-IL" sz="1400" b="1" dirty="0" smtClean="0"/>
              <a:t>  משפטן </a:t>
            </a:r>
          </a:p>
          <a:p>
            <a:pPr>
              <a:buFont typeface="Arial" pitchFamily="34" charset="0"/>
              <a:buChar char="•"/>
            </a:pPr>
            <a:r>
              <a:rPr lang="he-IL" sz="1400" b="1" dirty="0" smtClean="0"/>
              <a:t>  נציג חשב הכללי</a:t>
            </a:r>
          </a:p>
          <a:p>
            <a:pPr>
              <a:buFont typeface="Arial" pitchFamily="34" charset="0"/>
              <a:buChar char="•"/>
            </a:pPr>
            <a:r>
              <a:rPr lang="he-IL" sz="1400" b="1" dirty="0" smtClean="0"/>
              <a:t>  נציג ציבור</a:t>
            </a:r>
            <a:endParaRPr lang="he-IL" sz="1400" b="1" dirty="0"/>
          </a:p>
        </p:txBody>
      </p:sp>
      <p:sp>
        <p:nvSpPr>
          <p:cNvPr id="25" name="מלבן מעוגל 24"/>
          <p:cNvSpPr/>
          <p:nvPr/>
        </p:nvSpPr>
        <p:spPr>
          <a:xfrm>
            <a:off x="3203848" y="2133525"/>
            <a:ext cx="1800200" cy="430710"/>
          </a:xfrm>
          <a:prstGeom prst="roundRect">
            <a:avLst/>
          </a:prstGeom>
          <a:solidFill>
            <a:srgbClr val="FFCC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b="1" dirty="0" smtClean="0">
                <a:solidFill>
                  <a:schemeClr val="tx1"/>
                </a:solidFill>
              </a:rPr>
              <a:t>בית מגורים</a:t>
            </a:r>
            <a:endParaRPr lang="he-IL" b="1" dirty="0">
              <a:solidFill>
                <a:schemeClr val="tx1"/>
              </a:solidFill>
            </a:endParaRPr>
          </a:p>
        </p:txBody>
      </p:sp>
      <p:sp>
        <p:nvSpPr>
          <p:cNvPr id="27" name="מלבן מעוגל 26"/>
          <p:cNvSpPr/>
          <p:nvPr/>
        </p:nvSpPr>
        <p:spPr>
          <a:xfrm>
            <a:off x="5876528" y="3967437"/>
            <a:ext cx="1800200" cy="43204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b="1" dirty="0" smtClean="0">
                <a:solidFill>
                  <a:schemeClr val="tx1"/>
                </a:solidFill>
              </a:rPr>
              <a:t>מענק ותק אישי</a:t>
            </a:r>
            <a:endParaRPr lang="he-IL" b="1" dirty="0">
              <a:solidFill>
                <a:schemeClr val="tx1"/>
              </a:solidFill>
            </a:endParaRPr>
          </a:p>
        </p:txBody>
      </p:sp>
      <p:sp>
        <p:nvSpPr>
          <p:cNvPr id="28" name="מלבן מעוגל 27"/>
          <p:cNvSpPr/>
          <p:nvPr/>
        </p:nvSpPr>
        <p:spPr>
          <a:xfrm>
            <a:off x="3489289" y="4907514"/>
            <a:ext cx="1728192" cy="526492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b="1" dirty="0" smtClean="0">
                <a:solidFill>
                  <a:schemeClr val="tx1"/>
                </a:solidFill>
              </a:rPr>
              <a:t>עסקים</a:t>
            </a:r>
            <a:endParaRPr lang="he-IL" b="1" dirty="0">
              <a:solidFill>
                <a:schemeClr val="tx1"/>
              </a:solidFill>
            </a:endParaRPr>
          </a:p>
        </p:txBody>
      </p:sp>
      <p:sp>
        <p:nvSpPr>
          <p:cNvPr id="30" name="מלבן מעוגל 29"/>
          <p:cNvSpPr/>
          <p:nvPr/>
        </p:nvSpPr>
        <p:spPr>
          <a:xfrm>
            <a:off x="1187624" y="3755205"/>
            <a:ext cx="1728192" cy="499717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19050"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b="1" dirty="0" smtClean="0">
                <a:solidFill>
                  <a:schemeClr val="tx1"/>
                </a:solidFill>
              </a:rPr>
              <a:t>עובדים</a:t>
            </a:r>
            <a:endParaRPr lang="he-IL" b="1" dirty="0">
              <a:solidFill>
                <a:schemeClr val="tx1"/>
              </a:solidFill>
            </a:endParaRPr>
          </a:p>
        </p:txBody>
      </p:sp>
      <p:sp>
        <p:nvSpPr>
          <p:cNvPr id="31" name="מלבן מעוגל 30"/>
          <p:cNvSpPr/>
          <p:nvPr/>
        </p:nvSpPr>
        <p:spPr>
          <a:xfrm>
            <a:off x="3203848" y="2564904"/>
            <a:ext cx="1800200" cy="720080"/>
          </a:xfrm>
          <a:prstGeom prst="roundRect">
            <a:avLst/>
          </a:prstGeom>
          <a:solidFill>
            <a:srgbClr val="FFCC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>
              <a:buFont typeface="Arial" pitchFamily="34" charset="0"/>
              <a:buChar char="•"/>
            </a:pPr>
            <a:r>
              <a:rPr lang="he-IL" sz="1200" b="1" dirty="0" smtClean="0">
                <a:solidFill>
                  <a:schemeClr val="tx1"/>
                </a:solidFill>
              </a:rPr>
              <a:t>פיצוי בגין בית</a:t>
            </a:r>
          </a:p>
          <a:p>
            <a:pPr>
              <a:buFont typeface="Arial" pitchFamily="34" charset="0"/>
              <a:buChar char="•"/>
            </a:pPr>
            <a:r>
              <a:rPr lang="he-IL" sz="1200" b="1" dirty="0" smtClean="0">
                <a:solidFill>
                  <a:schemeClr val="tx1"/>
                </a:solidFill>
              </a:rPr>
              <a:t>מענקים ושיפוי</a:t>
            </a:r>
          </a:p>
          <a:p>
            <a:pPr>
              <a:buFont typeface="Arial" pitchFamily="34" charset="0"/>
              <a:buChar char="•"/>
            </a:pPr>
            <a:r>
              <a:rPr lang="he-IL" sz="1200" b="1" dirty="0" smtClean="0">
                <a:solidFill>
                  <a:schemeClr val="tx1"/>
                </a:solidFill>
              </a:rPr>
              <a:t>סיכום הדברים </a:t>
            </a:r>
          </a:p>
          <a:p>
            <a:pPr>
              <a:buFont typeface="Arial" pitchFamily="34" charset="0"/>
              <a:buChar char="•"/>
            </a:pPr>
            <a:endParaRPr lang="he-IL" sz="1200" b="1" dirty="0">
              <a:solidFill>
                <a:schemeClr val="tx1"/>
              </a:solidFill>
            </a:endParaRPr>
          </a:p>
        </p:txBody>
      </p:sp>
      <p:sp>
        <p:nvSpPr>
          <p:cNvPr id="32" name="מלבן מעוגל 31"/>
          <p:cNvSpPr/>
          <p:nvPr/>
        </p:nvSpPr>
        <p:spPr>
          <a:xfrm>
            <a:off x="1187624" y="4257205"/>
            <a:ext cx="1728192" cy="792088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19050"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>
              <a:buFont typeface="Arial" pitchFamily="34" charset="0"/>
              <a:buChar char="•"/>
            </a:pPr>
            <a:r>
              <a:rPr lang="he-IL" sz="1200" b="1" dirty="0" smtClean="0">
                <a:solidFill>
                  <a:schemeClr val="tx1"/>
                </a:solidFill>
              </a:rPr>
              <a:t>דמי הסתגלות</a:t>
            </a:r>
          </a:p>
          <a:p>
            <a:pPr>
              <a:buFont typeface="Arial" pitchFamily="34" charset="0"/>
              <a:buChar char="•"/>
            </a:pPr>
            <a:r>
              <a:rPr lang="he-IL" sz="1200" b="1" dirty="0" smtClean="0">
                <a:solidFill>
                  <a:schemeClr val="tx1"/>
                </a:solidFill>
              </a:rPr>
              <a:t>גמול פרישה</a:t>
            </a:r>
          </a:p>
          <a:p>
            <a:pPr>
              <a:buFont typeface="Arial" pitchFamily="34" charset="0"/>
              <a:buChar char="•"/>
            </a:pPr>
            <a:r>
              <a:rPr lang="he-IL" sz="1200" b="1" dirty="0" smtClean="0">
                <a:solidFill>
                  <a:schemeClr val="tx1"/>
                </a:solidFill>
              </a:rPr>
              <a:t>קצבת התאמה</a:t>
            </a:r>
            <a:endParaRPr lang="he-IL" sz="1200" b="1" dirty="0">
              <a:solidFill>
                <a:schemeClr val="tx1"/>
              </a:solidFill>
            </a:endParaRPr>
          </a:p>
        </p:txBody>
      </p:sp>
      <p:sp>
        <p:nvSpPr>
          <p:cNvPr id="33" name="מלבן מעוגל 32"/>
          <p:cNvSpPr/>
          <p:nvPr/>
        </p:nvSpPr>
        <p:spPr>
          <a:xfrm>
            <a:off x="5876528" y="4402927"/>
            <a:ext cx="1800200" cy="79208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1" anchor="ctr"/>
          <a:lstStyle/>
          <a:p>
            <a:pPr>
              <a:buFont typeface="Arial" pitchFamily="34" charset="0"/>
              <a:buChar char="•"/>
            </a:pPr>
            <a:r>
              <a:rPr lang="he-IL" sz="1200" b="1" dirty="0">
                <a:solidFill>
                  <a:schemeClr val="tx1"/>
                </a:solidFill>
              </a:rPr>
              <a:t>מענק בשל ותק אישי</a:t>
            </a:r>
          </a:p>
          <a:p>
            <a:pPr>
              <a:buFont typeface="Arial" pitchFamily="34" charset="0"/>
              <a:buChar char="•"/>
            </a:pPr>
            <a:r>
              <a:rPr lang="he-IL" sz="1200" b="1" dirty="0">
                <a:solidFill>
                  <a:schemeClr val="tx1"/>
                </a:solidFill>
              </a:rPr>
              <a:t>סעיף 9 לסיכום הדברים</a:t>
            </a:r>
          </a:p>
          <a:p>
            <a:pPr>
              <a:buFont typeface="Arial" pitchFamily="34" charset="0"/>
              <a:buChar char="•"/>
            </a:pPr>
            <a:endParaRPr lang="he-IL" sz="1200" b="1" dirty="0">
              <a:solidFill>
                <a:schemeClr val="tx1"/>
              </a:solidFill>
            </a:endParaRPr>
          </a:p>
        </p:txBody>
      </p:sp>
      <p:sp>
        <p:nvSpPr>
          <p:cNvPr id="34" name="מלבן מעוגל 33"/>
          <p:cNvSpPr/>
          <p:nvPr/>
        </p:nvSpPr>
        <p:spPr>
          <a:xfrm>
            <a:off x="3469918" y="5434006"/>
            <a:ext cx="1728192" cy="792088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>
              <a:buFont typeface="Arial" pitchFamily="34" charset="0"/>
              <a:buChar char="•"/>
            </a:pPr>
            <a:r>
              <a:rPr lang="he-IL" sz="1200" b="1" dirty="0" smtClean="0">
                <a:solidFill>
                  <a:schemeClr val="tx1"/>
                </a:solidFill>
              </a:rPr>
              <a:t>פיצוי בגין פעילות עסקית</a:t>
            </a:r>
          </a:p>
          <a:p>
            <a:pPr>
              <a:buFont typeface="Arial" pitchFamily="34" charset="0"/>
              <a:buChar char="•"/>
            </a:pPr>
            <a:r>
              <a:rPr lang="he-IL" sz="1200" b="1" dirty="0" smtClean="0">
                <a:solidFill>
                  <a:schemeClr val="tx1"/>
                </a:solidFill>
              </a:rPr>
              <a:t>מענק עסק ממשיך ושיפוי</a:t>
            </a:r>
            <a:endParaRPr lang="he-IL" sz="1200" b="1" dirty="0">
              <a:solidFill>
                <a:schemeClr val="tx1"/>
              </a:solidFill>
            </a:endParaRPr>
          </a:p>
        </p:txBody>
      </p:sp>
      <p:sp>
        <p:nvSpPr>
          <p:cNvPr id="35" name="אליפסה 34"/>
          <p:cNvSpPr/>
          <p:nvPr/>
        </p:nvSpPr>
        <p:spPr>
          <a:xfrm>
            <a:off x="3841496" y="3397338"/>
            <a:ext cx="1461007" cy="1255911"/>
          </a:xfrm>
          <a:prstGeom prst="ellipse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b="1" dirty="0" smtClean="0">
                <a:solidFill>
                  <a:schemeClr val="tx1"/>
                </a:solidFill>
              </a:rPr>
              <a:t>תביעות לפי החוק</a:t>
            </a:r>
            <a:endParaRPr lang="he-IL" b="1" dirty="0">
              <a:solidFill>
                <a:schemeClr val="tx1"/>
              </a:solidFill>
            </a:endParaRPr>
          </a:p>
        </p:txBody>
      </p:sp>
      <p:sp>
        <p:nvSpPr>
          <p:cNvPr id="36" name="מלבן מעוגל 35"/>
          <p:cNvSpPr/>
          <p:nvPr/>
        </p:nvSpPr>
        <p:spPr>
          <a:xfrm>
            <a:off x="6372200" y="5445224"/>
            <a:ext cx="1800200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b="1" dirty="0" smtClean="0"/>
              <a:t>צוותי יישום סיכום הדברים</a:t>
            </a:r>
            <a:endParaRPr lang="he-IL" b="1" dirty="0"/>
          </a:p>
        </p:txBody>
      </p:sp>
      <p:sp>
        <p:nvSpPr>
          <p:cNvPr id="37" name="מלבן מעוגל 36"/>
          <p:cNvSpPr/>
          <p:nvPr/>
        </p:nvSpPr>
        <p:spPr>
          <a:xfrm>
            <a:off x="1079389" y="5578647"/>
            <a:ext cx="1944216" cy="64744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b="1" dirty="0" smtClean="0"/>
              <a:t>מרכז ההשקעות / מנהלת ההשקעות</a:t>
            </a:r>
          </a:p>
        </p:txBody>
      </p:sp>
      <p:sp>
        <p:nvSpPr>
          <p:cNvPr id="38" name="מציין מיקום של מספר שקופית 10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</p:spPr>
        <p:txBody>
          <a:bodyPr/>
          <a:lstStyle/>
          <a:p>
            <a:fld id="{92C4E1FE-8431-4F33-B34B-30EEEEE2245E}" type="slidenum">
              <a:rPr lang="he-IL" smtClean="0"/>
              <a:pPr/>
              <a:t>6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20683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כותרת 1"/>
          <p:cNvSpPr>
            <a:spLocks noGrp="1"/>
          </p:cNvSpPr>
          <p:nvPr>
            <p:ph type="ctrTitle"/>
          </p:nvPr>
        </p:nvSpPr>
        <p:spPr>
          <a:xfrm>
            <a:off x="551218" y="692696"/>
            <a:ext cx="8060432" cy="576064"/>
          </a:xfrm>
        </p:spPr>
        <p:txBody>
          <a:bodyPr>
            <a:normAutofit/>
          </a:bodyPr>
          <a:lstStyle/>
          <a:p>
            <a:r>
              <a:rPr lang="he-IL" sz="2000" b="1" u="sng" dirty="0" smtClean="0">
                <a:cs typeface="+mn-cs"/>
              </a:rPr>
              <a:t>מערך פיצויים - נתונים</a:t>
            </a:r>
            <a:endParaRPr lang="he-IL" sz="2000" b="1" u="sng" dirty="0">
              <a:cs typeface="+mn-cs"/>
            </a:endParaRPr>
          </a:p>
        </p:txBody>
      </p:sp>
      <p:graphicFrame>
        <p:nvGraphicFramePr>
          <p:cNvPr id="26" name="טבלה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913962"/>
              </p:ext>
            </p:extLst>
          </p:nvPr>
        </p:nvGraphicFramePr>
        <p:xfrm>
          <a:off x="706278" y="1436505"/>
          <a:ext cx="8054329" cy="2739769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848283"/>
                <a:gridCol w="1052182"/>
                <a:gridCol w="1070210"/>
                <a:gridCol w="1029034"/>
                <a:gridCol w="1026472"/>
                <a:gridCol w="1028148"/>
              </a:tblGrid>
              <a:tr h="667312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סוג תיק</a:t>
                      </a:r>
                      <a:endParaRPr lang="he-IL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u="sng" dirty="0" smtClean="0"/>
                        <a:t>בית מגורים</a:t>
                      </a:r>
                      <a:endParaRPr lang="he-IL" b="1" u="sng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u="sng" dirty="0" smtClean="0"/>
                        <a:t>מענק ותק אישי</a:t>
                      </a:r>
                      <a:endParaRPr lang="he-IL" b="1" u="sng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u="sng" dirty="0" smtClean="0"/>
                        <a:t>עסקים </a:t>
                      </a:r>
                      <a:endParaRPr lang="he-IL" b="1" u="sng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u="sng" dirty="0" smtClean="0"/>
                        <a:t>עובדים</a:t>
                      </a:r>
                      <a:endParaRPr lang="he-IL" b="1" u="sng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סה"כ</a:t>
                      </a:r>
                      <a:endParaRPr lang="he-IL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508033">
                <a:tc>
                  <a:txBody>
                    <a:bodyPr/>
                    <a:lstStyle/>
                    <a:p>
                      <a:pPr algn="r" rtl="1"/>
                      <a:r>
                        <a:rPr lang="he-IL" b="1" dirty="0" smtClean="0"/>
                        <a:t>מספר תיקים</a:t>
                      </a:r>
                      <a:endParaRPr lang="he-IL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b="1" dirty="0" smtClean="0"/>
                        <a:t>2,077</a:t>
                      </a:r>
                      <a:endParaRPr lang="he-IL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b="1" dirty="0" smtClean="0"/>
                        <a:t>1,424</a:t>
                      </a:r>
                      <a:endParaRPr lang="he-IL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b="1" dirty="0" smtClean="0"/>
                        <a:t>1,072</a:t>
                      </a:r>
                      <a:endParaRPr lang="he-IL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b="1" dirty="0" smtClean="0"/>
                        <a:t>1916</a:t>
                      </a:r>
                      <a:endParaRPr lang="he-IL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b="1" dirty="0" smtClean="0"/>
                        <a:t>6,489</a:t>
                      </a:r>
                      <a:endParaRPr lang="he-IL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571537">
                <a:tc>
                  <a:txBody>
                    <a:bodyPr/>
                    <a:lstStyle/>
                    <a:p>
                      <a:pPr algn="r" rtl="1"/>
                      <a:r>
                        <a:rPr lang="he-IL" b="1" dirty="0" smtClean="0"/>
                        <a:t>מספר בקשות ועדה מיוחדת*</a:t>
                      </a:r>
                      <a:endParaRPr lang="he-IL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b="1" dirty="0" smtClean="0"/>
                        <a:t>1,956</a:t>
                      </a:r>
                      <a:endParaRPr lang="he-IL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b="1" dirty="0" smtClean="0"/>
                        <a:t>268</a:t>
                      </a:r>
                      <a:endParaRPr lang="he-IL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b="1" dirty="0" smtClean="0"/>
                        <a:t>1,303</a:t>
                      </a:r>
                      <a:endParaRPr lang="he-IL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b="1" dirty="0" smtClean="0"/>
                        <a:t>515</a:t>
                      </a:r>
                      <a:endParaRPr lang="he-IL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b="1" dirty="0" smtClean="0"/>
                        <a:t>4,042</a:t>
                      </a:r>
                      <a:endParaRPr lang="he-IL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508033">
                <a:tc>
                  <a:txBody>
                    <a:bodyPr/>
                    <a:lstStyle/>
                    <a:p>
                      <a:pPr algn="r" rtl="1"/>
                      <a:r>
                        <a:rPr lang="he-IL" b="1" dirty="0" smtClean="0"/>
                        <a:t>מספר</a:t>
                      </a:r>
                      <a:r>
                        <a:rPr lang="he-IL" b="1" baseline="0" dirty="0" smtClean="0"/>
                        <a:t> החלטות**</a:t>
                      </a:r>
                      <a:endParaRPr lang="he-IL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b="1" dirty="0" smtClean="0"/>
                        <a:t>21,040</a:t>
                      </a:r>
                      <a:endParaRPr lang="he-IL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b="1" dirty="0" smtClean="0"/>
                        <a:t>2,858</a:t>
                      </a:r>
                      <a:endParaRPr lang="he-IL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b="1" dirty="0" smtClean="0"/>
                        <a:t>6,972</a:t>
                      </a:r>
                      <a:endParaRPr lang="he-IL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b="1" dirty="0" smtClean="0"/>
                        <a:t>3464</a:t>
                      </a:r>
                      <a:endParaRPr lang="he-IL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b="1" dirty="0" smtClean="0"/>
                        <a:t>34,334</a:t>
                      </a:r>
                      <a:endParaRPr lang="he-IL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484854">
                <a:tc>
                  <a:txBody>
                    <a:bodyPr/>
                    <a:lstStyle/>
                    <a:p>
                      <a:pPr algn="r" rtl="1"/>
                      <a:r>
                        <a:rPr lang="he-IL" b="1" dirty="0" smtClean="0"/>
                        <a:t>מספר</a:t>
                      </a:r>
                      <a:r>
                        <a:rPr lang="he-IL" b="1" baseline="0" dirty="0" smtClean="0"/>
                        <a:t> החלטות לתיק בממוצע</a:t>
                      </a:r>
                      <a:endParaRPr lang="he-IL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b="1" dirty="0" smtClean="0"/>
                        <a:t>10</a:t>
                      </a:r>
                      <a:endParaRPr lang="he-IL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b="1" dirty="0" smtClean="0"/>
                        <a:t>2</a:t>
                      </a:r>
                      <a:endParaRPr lang="he-IL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b="1" dirty="0" smtClean="0"/>
                        <a:t>6.5</a:t>
                      </a:r>
                      <a:endParaRPr lang="he-IL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b="1" dirty="0" smtClean="0"/>
                        <a:t>2</a:t>
                      </a:r>
                      <a:endParaRPr lang="he-IL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b="1" dirty="0" smtClean="0"/>
                        <a:t>5.5</a:t>
                      </a:r>
                      <a:endParaRPr lang="he-IL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9" name="TextBox 28"/>
          <p:cNvSpPr txBox="1"/>
          <p:nvPr/>
        </p:nvSpPr>
        <p:spPr>
          <a:xfrm>
            <a:off x="683568" y="4998948"/>
            <a:ext cx="7992888" cy="107721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600" b="1" i="1" dirty="0" smtClean="0"/>
              <a:t> </a:t>
            </a:r>
            <a:r>
              <a:rPr lang="he-IL" sz="1200" b="1" i="1" dirty="0" smtClean="0"/>
              <a:t>* ייתכן והוגש יותר מבקשה אחת באותו תיק</a:t>
            </a:r>
          </a:p>
          <a:p>
            <a:r>
              <a:rPr lang="he-IL" sz="1200" b="1" i="1" dirty="0" smtClean="0"/>
              <a:t>** כולל החלטות של ועדות הזכאות, ועדה מיוחדת, בתי משפט והחלטות "מנהליות" (צוותי יישום סיכום הדברים והחלטות שחרור         תשלומים מותניים).</a:t>
            </a:r>
          </a:p>
          <a:p>
            <a:endParaRPr lang="he-IL" sz="1200" b="1" i="1" dirty="0"/>
          </a:p>
          <a:p>
            <a:r>
              <a:rPr lang="he-IL" sz="1200" b="1" i="1" dirty="0" smtClean="0"/>
              <a:t>הנתונים עדכניים נכון לחודש נובמבר 2017</a:t>
            </a:r>
          </a:p>
        </p:txBody>
      </p:sp>
      <p:sp>
        <p:nvSpPr>
          <p:cNvPr id="10" name="Line 15"/>
          <p:cNvSpPr>
            <a:spLocks noChangeShapeType="1"/>
          </p:cNvSpPr>
          <p:nvPr/>
        </p:nvSpPr>
        <p:spPr bwMode="auto">
          <a:xfrm>
            <a:off x="0" y="635045"/>
            <a:ext cx="9144000" cy="0"/>
          </a:xfrm>
          <a:prstGeom prst="line">
            <a:avLst/>
          </a:prstGeom>
          <a:gradFill flip="none" rotWithShape="1">
            <a:gsLst>
              <a:gs pos="46000">
                <a:srgbClr val="BDD29F"/>
              </a:gs>
              <a:gs pos="0">
                <a:srgbClr val="DDEBCF"/>
              </a:gs>
              <a:gs pos="67000">
                <a:srgbClr val="9CB86E">
                  <a:lumMod val="31000"/>
                  <a:lumOff val="69000"/>
                  <a:alpha val="52000"/>
                </a:srgbClr>
              </a:gs>
              <a:gs pos="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he-IL"/>
          </a:p>
        </p:txBody>
      </p:sp>
      <p:sp>
        <p:nvSpPr>
          <p:cNvPr id="11" name="מלבן 10"/>
          <p:cNvSpPr/>
          <p:nvPr/>
        </p:nvSpPr>
        <p:spPr>
          <a:xfrm>
            <a:off x="0" y="-27384"/>
            <a:ext cx="9144000" cy="662429"/>
          </a:xfrm>
          <a:prstGeom prst="rect">
            <a:avLst/>
          </a:prstGeom>
          <a:gradFill flip="none" rotWithShape="1">
            <a:gsLst>
              <a:gs pos="49000">
                <a:srgbClr val="BDD29F"/>
              </a:gs>
              <a:gs pos="83000">
                <a:schemeClr val="bg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1600" dirty="0"/>
          </a:p>
        </p:txBody>
      </p:sp>
      <p:sp>
        <p:nvSpPr>
          <p:cNvPr id="12" name="אליפסה 11"/>
          <p:cNvSpPr/>
          <p:nvPr/>
        </p:nvSpPr>
        <p:spPr>
          <a:xfrm>
            <a:off x="263351" y="251520"/>
            <a:ext cx="675143" cy="57219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4" name="מלבן 13"/>
          <p:cNvSpPr/>
          <p:nvPr/>
        </p:nvSpPr>
        <p:spPr>
          <a:xfrm>
            <a:off x="1907704" y="260646"/>
            <a:ext cx="5215480" cy="307768"/>
          </a:xfrm>
          <a:prstGeom prst="rect">
            <a:avLst/>
          </a:prstGeom>
        </p:spPr>
        <p:txBody>
          <a:bodyPr wrap="square" lIns="91432" tIns="45716" rIns="91432" bIns="45716">
            <a:spAutoFit/>
          </a:bodyPr>
          <a:lstStyle/>
          <a:p>
            <a:pPr algn="ctr"/>
            <a:r>
              <a:rPr lang="he-IL" sz="1400" b="1" dirty="0">
                <a:latin typeface="David" panose="020E0502060401010101" pitchFamily="34" charset="-79"/>
                <a:cs typeface="David" panose="020E0502060401010101" pitchFamily="34" charset="-79"/>
              </a:rPr>
              <a:t>הרשות לתכנון ופיתוח החקלאות ההתיישבות והכפר - אגף התיישבות</a:t>
            </a:r>
            <a:endParaRPr lang="he-IL" sz="14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16" name="מלבן 15"/>
          <p:cNvSpPr/>
          <p:nvPr/>
        </p:nvSpPr>
        <p:spPr>
          <a:xfrm>
            <a:off x="1907704" y="-27384"/>
            <a:ext cx="5215480" cy="307768"/>
          </a:xfrm>
          <a:prstGeom prst="rect">
            <a:avLst/>
          </a:prstGeom>
        </p:spPr>
        <p:txBody>
          <a:bodyPr wrap="square" lIns="91432" tIns="45716" rIns="91432" bIns="45716">
            <a:spAutoFit/>
          </a:bodyPr>
          <a:lstStyle/>
          <a:p>
            <a:pPr algn="ctr"/>
            <a:r>
              <a:rPr lang="he-IL" sz="1400" b="1" dirty="0">
                <a:latin typeface="David" panose="020E0502060401010101" pitchFamily="34" charset="-79"/>
                <a:cs typeface="David" panose="020E0502060401010101" pitchFamily="34" charset="-79"/>
              </a:rPr>
              <a:t>משרד החקלאות ופיתוח הכפר </a:t>
            </a:r>
            <a:endParaRPr lang="he-IL" sz="14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pic>
        <p:nvPicPr>
          <p:cNvPr id="18" name="תמונה 17"/>
          <p:cNvPicPr/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48492"/>
            <a:ext cx="971601" cy="86022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35514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472182" y="1124744"/>
            <a:ext cx="7772400" cy="4710385"/>
          </a:xfrm>
        </p:spPr>
        <p:txBody>
          <a:bodyPr>
            <a:normAutofit/>
          </a:bodyPr>
          <a:lstStyle/>
          <a:p>
            <a:r>
              <a:rPr lang="he-IL" sz="4800" b="1" dirty="0" smtClean="0">
                <a:cs typeface="+mn-cs"/>
              </a:rPr>
              <a:t> </a:t>
            </a:r>
            <a:br>
              <a:rPr lang="he-IL" sz="4800" b="1" dirty="0" smtClean="0">
                <a:cs typeface="+mn-cs"/>
              </a:rPr>
            </a:br>
            <a:endParaRPr lang="he-IL" sz="4800" b="1" dirty="0">
              <a:cs typeface="+mn-cs"/>
            </a:endParaRPr>
          </a:p>
        </p:txBody>
      </p:sp>
      <p:sp>
        <p:nvSpPr>
          <p:cNvPr id="11" name="מציין מיקום של מספר שקופית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4E1FE-8431-4F33-B34B-30EEEEE2245E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8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15" name="קבוצה 14"/>
          <p:cNvGrpSpPr/>
          <p:nvPr/>
        </p:nvGrpSpPr>
        <p:grpSpPr>
          <a:xfrm>
            <a:off x="0" y="0"/>
            <a:ext cx="9144000" cy="622301"/>
            <a:chOff x="0" y="0"/>
            <a:chExt cx="9144000" cy="622301"/>
          </a:xfrm>
        </p:grpSpPr>
        <p:sp>
          <p:nvSpPr>
            <p:cNvPr id="10" name="מלבן 9"/>
            <p:cNvSpPr/>
            <p:nvPr/>
          </p:nvSpPr>
          <p:spPr>
            <a:xfrm>
              <a:off x="0" y="0"/>
              <a:ext cx="9144000" cy="620688"/>
            </a:xfrm>
            <a:prstGeom prst="rect">
              <a:avLst/>
            </a:prstGeom>
            <a:gradFill flip="none" rotWithShape="1">
              <a:gsLst>
                <a:gs pos="35000">
                  <a:schemeClr val="accent1">
                    <a:tint val="66000"/>
                    <a:satMod val="160000"/>
                    <a:alpha val="1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 dirty="0">
                <a:solidFill>
                  <a:prstClr val="white"/>
                </a:solidFill>
              </a:endParaRPr>
            </a:p>
          </p:txBody>
        </p:sp>
        <p:sp>
          <p:nvSpPr>
            <p:cNvPr id="9" name="Line 15"/>
            <p:cNvSpPr>
              <a:spLocks noChangeShapeType="1"/>
            </p:cNvSpPr>
            <p:nvPr/>
          </p:nvSpPr>
          <p:spPr bwMode="auto">
            <a:xfrm>
              <a:off x="0" y="620713"/>
              <a:ext cx="9144000" cy="158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he-IL" dirty="0">
                <a:solidFill>
                  <a:prstClr val="black"/>
                </a:solidFill>
              </a:endParaRPr>
            </a:p>
          </p:txBody>
        </p:sp>
        <p:sp>
          <p:nvSpPr>
            <p:cNvPr id="13" name="Text Box 14"/>
            <p:cNvSpPr txBox="1">
              <a:spLocks noChangeArrowheads="1"/>
            </p:cNvSpPr>
            <p:nvPr/>
          </p:nvSpPr>
          <p:spPr bwMode="auto">
            <a:xfrm>
              <a:off x="5220072" y="44624"/>
              <a:ext cx="3024510" cy="24622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marL="342900" indent="-342900" algn="ctr">
                <a:spcBef>
                  <a:spcPct val="50000"/>
                </a:spcBef>
              </a:pPr>
              <a:r>
                <a:rPr lang="he-IL" sz="1000" b="1" dirty="0" smtClean="0">
                  <a:solidFill>
                    <a:srgbClr val="1F497D">
                      <a:lumMod val="75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משרד החקלאות ופיתוח הכפר</a:t>
              </a:r>
            </a:p>
          </p:txBody>
        </p:sp>
        <p:sp>
          <p:nvSpPr>
            <p:cNvPr id="14" name="Text Box 14"/>
            <p:cNvSpPr txBox="1">
              <a:spLocks noChangeArrowheads="1"/>
            </p:cNvSpPr>
            <p:nvPr/>
          </p:nvSpPr>
          <p:spPr bwMode="auto">
            <a:xfrm>
              <a:off x="5436096" y="318334"/>
              <a:ext cx="2628974" cy="24622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marL="342900" indent="-342900" algn="ctr">
                <a:spcBef>
                  <a:spcPct val="50000"/>
                </a:spcBef>
              </a:pPr>
              <a:r>
                <a:rPr lang="he-IL" sz="1000" b="1" dirty="0" smtClean="0">
                  <a:solidFill>
                    <a:srgbClr val="1F497D">
                      <a:lumMod val="75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תנופה</a:t>
              </a:r>
              <a:endParaRPr lang="en-US" sz="1000" b="1" dirty="0">
                <a:solidFill>
                  <a:srgbClr val="1F497D">
                    <a:lumMod val="75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pic>
        <p:nvPicPr>
          <p:cNvPr id="16" name="Picture 2" descr="logo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440" y="79839"/>
            <a:ext cx="4953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מלבן 2"/>
          <p:cNvSpPr/>
          <p:nvPr/>
        </p:nvSpPr>
        <p:spPr>
          <a:xfrm>
            <a:off x="1403648" y="1997839"/>
            <a:ext cx="666142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endParaRPr lang="he-IL" sz="6000" b="1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 algn="ctr"/>
            <a:r>
              <a:rPr lang="he-IL" sz="6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שקיפות המידע</a:t>
            </a:r>
            <a:endParaRPr lang="he-IL" sz="60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722217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כותרת 1"/>
          <p:cNvSpPr>
            <a:spLocks noGrp="1"/>
          </p:cNvSpPr>
          <p:nvPr>
            <p:ph type="ctrTitle"/>
          </p:nvPr>
        </p:nvSpPr>
        <p:spPr>
          <a:xfrm>
            <a:off x="551218" y="692696"/>
            <a:ext cx="8060432" cy="576064"/>
          </a:xfrm>
        </p:spPr>
        <p:txBody>
          <a:bodyPr>
            <a:normAutofit/>
          </a:bodyPr>
          <a:lstStyle/>
          <a:p>
            <a:r>
              <a:rPr lang="he-IL" sz="2000" b="1" u="sng" dirty="0" smtClean="0">
                <a:cs typeface="+mn-cs"/>
              </a:rPr>
              <a:t>שקיפות</a:t>
            </a:r>
            <a:endParaRPr lang="he-IL" sz="2000" b="1" u="sng" dirty="0">
              <a:cs typeface="+mn-cs"/>
            </a:endParaRPr>
          </a:p>
        </p:txBody>
      </p:sp>
      <p:sp>
        <p:nvSpPr>
          <p:cNvPr id="10" name="Line 15"/>
          <p:cNvSpPr>
            <a:spLocks noChangeShapeType="1"/>
          </p:cNvSpPr>
          <p:nvPr/>
        </p:nvSpPr>
        <p:spPr bwMode="auto">
          <a:xfrm>
            <a:off x="0" y="635045"/>
            <a:ext cx="9144000" cy="0"/>
          </a:xfrm>
          <a:prstGeom prst="line">
            <a:avLst/>
          </a:prstGeom>
          <a:gradFill flip="none" rotWithShape="1">
            <a:gsLst>
              <a:gs pos="46000">
                <a:srgbClr val="BDD29F"/>
              </a:gs>
              <a:gs pos="0">
                <a:srgbClr val="DDEBCF"/>
              </a:gs>
              <a:gs pos="67000">
                <a:srgbClr val="9CB86E">
                  <a:lumMod val="31000"/>
                  <a:lumOff val="69000"/>
                  <a:alpha val="52000"/>
                </a:srgbClr>
              </a:gs>
              <a:gs pos="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he-IL"/>
          </a:p>
        </p:txBody>
      </p:sp>
      <p:sp>
        <p:nvSpPr>
          <p:cNvPr id="11" name="מלבן 10"/>
          <p:cNvSpPr/>
          <p:nvPr/>
        </p:nvSpPr>
        <p:spPr>
          <a:xfrm>
            <a:off x="0" y="-27384"/>
            <a:ext cx="9144000" cy="662429"/>
          </a:xfrm>
          <a:prstGeom prst="rect">
            <a:avLst/>
          </a:prstGeom>
          <a:gradFill flip="none" rotWithShape="1">
            <a:gsLst>
              <a:gs pos="49000">
                <a:srgbClr val="BDD29F"/>
              </a:gs>
              <a:gs pos="83000">
                <a:schemeClr val="bg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1600" dirty="0"/>
          </a:p>
        </p:txBody>
      </p:sp>
      <p:sp>
        <p:nvSpPr>
          <p:cNvPr id="12" name="אליפסה 11"/>
          <p:cNvSpPr/>
          <p:nvPr/>
        </p:nvSpPr>
        <p:spPr>
          <a:xfrm>
            <a:off x="263351" y="251520"/>
            <a:ext cx="675143" cy="57219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4" name="מלבן 13"/>
          <p:cNvSpPr/>
          <p:nvPr/>
        </p:nvSpPr>
        <p:spPr>
          <a:xfrm>
            <a:off x="1907704" y="260646"/>
            <a:ext cx="5215480" cy="307768"/>
          </a:xfrm>
          <a:prstGeom prst="rect">
            <a:avLst/>
          </a:prstGeom>
        </p:spPr>
        <p:txBody>
          <a:bodyPr wrap="square" lIns="91432" tIns="45716" rIns="91432" bIns="45716">
            <a:spAutoFit/>
          </a:bodyPr>
          <a:lstStyle/>
          <a:p>
            <a:pPr algn="ctr"/>
            <a:r>
              <a:rPr lang="he-IL" sz="1400" b="1" dirty="0">
                <a:latin typeface="David" panose="020E0502060401010101" pitchFamily="34" charset="-79"/>
                <a:cs typeface="David" panose="020E0502060401010101" pitchFamily="34" charset="-79"/>
              </a:rPr>
              <a:t>הרשות לתכנון ופיתוח החקלאות ההתיישבות והכפר - אגף התיישבות</a:t>
            </a:r>
            <a:endParaRPr lang="he-IL" sz="14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16" name="מלבן 15"/>
          <p:cNvSpPr/>
          <p:nvPr/>
        </p:nvSpPr>
        <p:spPr>
          <a:xfrm>
            <a:off x="1907704" y="-27384"/>
            <a:ext cx="5215480" cy="307768"/>
          </a:xfrm>
          <a:prstGeom prst="rect">
            <a:avLst/>
          </a:prstGeom>
        </p:spPr>
        <p:txBody>
          <a:bodyPr wrap="square" lIns="91432" tIns="45716" rIns="91432" bIns="45716">
            <a:spAutoFit/>
          </a:bodyPr>
          <a:lstStyle/>
          <a:p>
            <a:pPr algn="ctr"/>
            <a:r>
              <a:rPr lang="he-IL" sz="1400" b="1" dirty="0">
                <a:latin typeface="David" panose="020E0502060401010101" pitchFamily="34" charset="-79"/>
                <a:cs typeface="David" panose="020E0502060401010101" pitchFamily="34" charset="-79"/>
              </a:rPr>
              <a:t>משרד החקלאות ופיתוח הכפר </a:t>
            </a:r>
            <a:endParaRPr lang="he-IL" sz="14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pic>
        <p:nvPicPr>
          <p:cNvPr id="18" name="תמונה 17"/>
          <p:cNvPicPr/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48492"/>
            <a:ext cx="971601" cy="86022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מלבן 1"/>
          <p:cNvSpPr/>
          <p:nvPr/>
        </p:nvSpPr>
        <p:spPr>
          <a:xfrm>
            <a:off x="683568" y="1479673"/>
            <a:ext cx="792808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he-IL" dirty="0" smtClean="0"/>
              <a:t>נתונים אודות התקשרויות אגף התיישבות מפורסמים במסגרת חוק חופש המידע, בדומה ליתר ההתקשרויות של משרד החקלאות.</a:t>
            </a:r>
          </a:p>
          <a:p>
            <a:pPr marL="342900" indent="-342900">
              <a:buAutoNum type="arabicPeriod"/>
            </a:pPr>
            <a:endParaRPr lang="he-IL" dirty="0"/>
          </a:p>
          <a:p>
            <a:pPr marL="342900" indent="-342900">
              <a:buAutoNum type="arabicPeriod"/>
            </a:pPr>
            <a:r>
              <a:rPr lang="he-IL" dirty="0" smtClean="0"/>
              <a:t>נתונים אודות החלטות וועדות הפיצויים השונות, </a:t>
            </a:r>
            <a:r>
              <a:rPr lang="he-IL" dirty="0"/>
              <a:t>מפורסמים באתר משרד </a:t>
            </a:r>
            <a:r>
              <a:rPr lang="he-IL" dirty="0" smtClean="0"/>
              <a:t>החקלאות</a:t>
            </a:r>
            <a:r>
              <a:rPr lang="he-IL" dirty="0"/>
              <a:t> </a:t>
            </a:r>
            <a:r>
              <a:rPr lang="he-IL" dirty="0" smtClean="0"/>
              <a:t>בכתובת - </a:t>
            </a:r>
            <a:r>
              <a:rPr lang="en-US" dirty="0" smtClean="0">
                <a:hlinkClick r:id="rId3"/>
              </a:rPr>
              <a:t>http</a:t>
            </a:r>
            <a:r>
              <a:rPr lang="en-US" dirty="0">
                <a:hlinkClick r:id="rId3"/>
              </a:rPr>
              <a:t>://</a:t>
            </a:r>
            <a:r>
              <a:rPr lang="en-US" dirty="0" smtClean="0">
                <a:hlinkClick r:id="rId3"/>
              </a:rPr>
              <a:t>www.moag.gov.il/tnufa/Pages/default.aspx</a:t>
            </a:r>
            <a:r>
              <a:rPr lang="he-IL" dirty="0" smtClean="0"/>
              <a:t>.</a:t>
            </a:r>
          </a:p>
          <a:p>
            <a:endParaRPr lang="en-US" dirty="0"/>
          </a:p>
        </p:txBody>
      </p:sp>
      <p:pic>
        <p:nvPicPr>
          <p:cNvPr id="3" name="תמונה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9040" y="3140968"/>
            <a:ext cx="7272808" cy="3555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4958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472182" y="1124744"/>
            <a:ext cx="7772400" cy="4710385"/>
          </a:xfrm>
        </p:spPr>
        <p:txBody>
          <a:bodyPr>
            <a:normAutofit/>
          </a:bodyPr>
          <a:lstStyle/>
          <a:p>
            <a:r>
              <a:rPr lang="he-IL" sz="4800" b="1" dirty="0" smtClean="0">
                <a:cs typeface="+mn-cs"/>
              </a:rPr>
              <a:t> </a:t>
            </a:r>
            <a:br>
              <a:rPr lang="he-IL" sz="4800" b="1" dirty="0" smtClean="0">
                <a:cs typeface="+mn-cs"/>
              </a:rPr>
            </a:br>
            <a:endParaRPr lang="he-IL" sz="4800" b="1" dirty="0">
              <a:cs typeface="+mn-cs"/>
            </a:endParaRPr>
          </a:p>
        </p:txBody>
      </p:sp>
      <p:sp>
        <p:nvSpPr>
          <p:cNvPr id="11" name="מציין מיקום של מספר שקופית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4E1FE-8431-4F33-B34B-30EEEEE2245E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10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15" name="קבוצה 14"/>
          <p:cNvGrpSpPr/>
          <p:nvPr/>
        </p:nvGrpSpPr>
        <p:grpSpPr>
          <a:xfrm>
            <a:off x="0" y="0"/>
            <a:ext cx="9144000" cy="622301"/>
            <a:chOff x="0" y="0"/>
            <a:chExt cx="9144000" cy="622301"/>
          </a:xfrm>
        </p:grpSpPr>
        <p:sp>
          <p:nvSpPr>
            <p:cNvPr id="10" name="מלבן 9"/>
            <p:cNvSpPr/>
            <p:nvPr/>
          </p:nvSpPr>
          <p:spPr>
            <a:xfrm>
              <a:off x="0" y="0"/>
              <a:ext cx="9144000" cy="620688"/>
            </a:xfrm>
            <a:prstGeom prst="rect">
              <a:avLst/>
            </a:prstGeom>
            <a:gradFill flip="none" rotWithShape="1">
              <a:gsLst>
                <a:gs pos="35000">
                  <a:schemeClr val="accent1">
                    <a:tint val="66000"/>
                    <a:satMod val="160000"/>
                    <a:alpha val="1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 dirty="0">
                <a:solidFill>
                  <a:prstClr val="white"/>
                </a:solidFill>
              </a:endParaRPr>
            </a:p>
          </p:txBody>
        </p:sp>
        <p:sp>
          <p:nvSpPr>
            <p:cNvPr id="9" name="Line 15"/>
            <p:cNvSpPr>
              <a:spLocks noChangeShapeType="1"/>
            </p:cNvSpPr>
            <p:nvPr/>
          </p:nvSpPr>
          <p:spPr bwMode="auto">
            <a:xfrm>
              <a:off x="0" y="620713"/>
              <a:ext cx="9144000" cy="158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he-IL" dirty="0">
                <a:solidFill>
                  <a:prstClr val="black"/>
                </a:solidFill>
              </a:endParaRPr>
            </a:p>
          </p:txBody>
        </p:sp>
        <p:sp>
          <p:nvSpPr>
            <p:cNvPr id="13" name="Text Box 14"/>
            <p:cNvSpPr txBox="1">
              <a:spLocks noChangeArrowheads="1"/>
            </p:cNvSpPr>
            <p:nvPr/>
          </p:nvSpPr>
          <p:spPr bwMode="auto">
            <a:xfrm>
              <a:off x="5220072" y="44624"/>
              <a:ext cx="3024510" cy="24622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marL="342900" indent="-342900" algn="ctr">
                <a:spcBef>
                  <a:spcPct val="50000"/>
                </a:spcBef>
              </a:pPr>
              <a:r>
                <a:rPr lang="he-IL" sz="1000" b="1" dirty="0" smtClean="0">
                  <a:solidFill>
                    <a:srgbClr val="1F497D">
                      <a:lumMod val="75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משרד החקלאות ופיתוח הכפר</a:t>
              </a:r>
            </a:p>
          </p:txBody>
        </p:sp>
        <p:sp>
          <p:nvSpPr>
            <p:cNvPr id="14" name="Text Box 14"/>
            <p:cNvSpPr txBox="1">
              <a:spLocks noChangeArrowheads="1"/>
            </p:cNvSpPr>
            <p:nvPr/>
          </p:nvSpPr>
          <p:spPr bwMode="auto">
            <a:xfrm>
              <a:off x="5436096" y="318334"/>
              <a:ext cx="2628974" cy="24622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marL="342900" indent="-342900" algn="ctr">
                <a:spcBef>
                  <a:spcPct val="50000"/>
                </a:spcBef>
              </a:pPr>
              <a:r>
                <a:rPr lang="he-IL" sz="1000" b="1" dirty="0" smtClean="0">
                  <a:solidFill>
                    <a:srgbClr val="1F497D">
                      <a:lumMod val="75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תנופה</a:t>
              </a:r>
              <a:endParaRPr lang="en-US" sz="1000" b="1" dirty="0">
                <a:solidFill>
                  <a:srgbClr val="1F497D">
                    <a:lumMod val="75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pic>
        <p:nvPicPr>
          <p:cNvPr id="16" name="Picture 2" descr="logo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440" y="79839"/>
            <a:ext cx="4953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מלבן 2"/>
          <p:cNvSpPr/>
          <p:nvPr/>
        </p:nvSpPr>
        <p:spPr>
          <a:xfrm>
            <a:off x="1403648" y="1997839"/>
            <a:ext cx="666142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endParaRPr lang="he-IL" sz="6000" b="1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 algn="ctr"/>
            <a:r>
              <a:rPr lang="he-IL" sz="6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דיור זמני</a:t>
            </a:r>
            <a:endParaRPr lang="he-IL" sz="60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648086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3568" y="2319015"/>
            <a:ext cx="7772400" cy="2694161"/>
          </a:xfrm>
        </p:spPr>
        <p:txBody>
          <a:bodyPr>
            <a:normAutofit/>
          </a:bodyPr>
          <a:lstStyle/>
          <a:p>
            <a:r>
              <a:rPr lang="he-IL" b="1" u="sng" dirty="0" smtClean="0">
                <a:cs typeface="+mn-cs"/>
              </a:rPr>
              <a:t/>
            </a:r>
            <a:br>
              <a:rPr lang="he-IL" b="1" u="sng" dirty="0" smtClean="0">
                <a:cs typeface="+mn-cs"/>
              </a:rPr>
            </a:br>
            <a:r>
              <a:rPr lang="he-IL" b="1" u="sng" dirty="0" smtClean="0">
                <a:cs typeface="+mn-cs"/>
              </a:rPr>
              <a:t/>
            </a:r>
            <a:br>
              <a:rPr lang="he-IL" b="1" u="sng" dirty="0" smtClean="0">
                <a:cs typeface="+mn-cs"/>
              </a:rPr>
            </a:br>
            <a:endParaRPr lang="he-IL" b="1" u="sng" dirty="0">
              <a:cs typeface="+mn-cs"/>
            </a:endParaRPr>
          </a:p>
        </p:txBody>
      </p:sp>
      <p:sp>
        <p:nvSpPr>
          <p:cNvPr id="82" name="Text Box 13"/>
          <p:cNvSpPr txBox="1">
            <a:spLocks noChangeArrowheads="1"/>
          </p:cNvSpPr>
          <p:nvPr/>
        </p:nvSpPr>
        <p:spPr bwMode="auto">
          <a:xfrm>
            <a:off x="-131751" y="-22427"/>
            <a:ext cx="1728192" cy="4770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he-IL" sz="1000" b="1" dirty="0" smtClean="0">
                <a:solidFill>
                  <a:srgbClr val="1F497D">
                    <a:lumMod val="75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תמוז תשע"ד</a:t>
            </a:r>
          </a:p>
          <a:p>
            <a:pPr algn="ctr">
              <a:spcBef>
                <a:spcPct val="50000"/>
              </a:spcBef>
            </a:pPr>
            <a:r>
              <a:rPr lang="he-IL" sz="1000" b="1" dirty="0" smtClean="0">
                <a:solidFill>
                  <a:srgbClr val="1F497D">
                    <a:lumMod val="75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יולי  2014</a:t>
            </a:r>
            <a:endParaRPr lang="en-US" sz="1000" b="1" dirty="0">
              <a:solidFill>
                <a:srgbClr val="1F497D">
                  <a:lumMod val="75000"/>
                </a:srgb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pSp>
        <p:nvGrpSpPr>
          <p:cNvPr id="86" name="קבוצה 85"/>
          <p:cNvGrpSpPr/>
          <p:nvPr/>
        </p:nvGrpSpPr>
        <p:grpSpPr>
          <a:xfrm>
            <a:off x="-252536" y="0"/>
            <a:ext cx="9396536" cy="622301"/>
            <a:chOff x="-252536" y="0"/>
            <a:chExt cx="9396536" cy="622301"/>
          </a:xfrm>
        </p:grpSpPr>
        <p:sp>
          <p:nvSpPr>
            <p:cNvPr id="92" name="מלבן 91"/>
            <p:cNvSpPr/>
            <p:nvPr/>
          </p:nvSpPr>
          <p:spPr>
            <a:xfrm>
              <a:off x="0" y="0"/>
              <a:ext cx="9144000" cy="620688"/>
            </a:xfrm>
            <a:prstGeom prst="rect">
              <a:avLst/>
            </a:prstGeom>
            <a:gradFill flip="none" rotWithShape="1">
              <a:gsLst>
                <a:gs pos="35000">
                  <a:srgbClr val="4F81BD">
                    <a:tint val="66000"/>
                    <a:satMod val="160000"/>
                    <a:alpha val="1000"/>
                  </a:srgbClr>
                </a:gs>
                <a:gs pos="50000">
                  <a:srgbClr val="4F81BD">
                    <a:tint val="44500"/>
                    <a:satMod val="160000"/>
                  </a:srgbClr>
                </a:gs>
                <a:gs pos="100000">
                  <a:srgbClr val="4F81BD">
                    <a:tint val="23500"/>
                    <a:satMod val="160000"/>
                  </a:srgbClr>
                </a:gs>
              </a:gsLst>
              <a:lin ang="10800000" scaled="1"/>
              <a:tileRect/>
            </a:gradFill>
            <a:ln w="25400" cap="flat" cmpd="sng" algn="ctr">
              <a:noFill/>
              <a:prstDash val="solid"/>
            </a:ln>
            <a:effectLst/>
          </p:spPr>
          <p:txBody>
            <a:bodyPr rtlCol="1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he-I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Arial"/>
              </a:endParaRPr>
            </a:p>
          </p:txBody>
        </p:sp>
        <p:sp>
          <p:nvSpPr>
            <p:cNvPr id="93" name="Text Box 13"/>
            <p:cNvSpPr txBox="1">
              <a:spLocks noChangeArrowheads="1"/>
            </p:cNvSpPr>
            <p:nvPr/>
          </p:nvSpPr>
          <p:spPr bwMode="auto">
            <a:xfrm>
              <a:off x="-252536" y="79838"/>
              <a:ext cx="1426080" cy="3968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he-IL" sz="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1F497D">
                      <a:lumMod val="75000"/>
                    </a:srgbClr>
                  </a:solidFill>
                  <a:effectLst/>
                  <a:uLnTx/>
                  <a:uFillTx/>
                  <a:latin typeface="Tahoma" pitchFamily="34" charset="0"/>
                  <a:ea typeface="Tahoma" pitchFamily="34" charset="0"/>
                  <a:cs typeface="Tahoma" pitchFamily="34" charset="0"/>
                </a:rPr>
                <a:t>ט"ו בטבת תשע"ו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he-IL" sz="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1F497D">
                      <a:lumMod val="75000"/>
                    </a:srgbClr>
                  </a:solidFill>
                  <a:effectLst/>
                  <a:uLnTx/>
                  <a:uFillTx/>
                  <a:latin typeface="Tahoma" pitchFamily="34" charset="0"/>
                  <a:ea typeface="Tahoma" pitchFamily="34" charset="0"/>
                  <a:cs typeface="Tahoma" pitchFamily="34" charset="0"/>
                </a:rPr>
                <a:t>27</a:t>
              </a:r>
              <a:r>
                <a:rPr kumimoji="0" lang="he-IL" sz="800" b="1" i="1" u="none" strike="noStrike" kern="0" cap="none" spc="0" normalizeH="0" baseline="0" noProof="0" dirty="0" smtClean="0">
                  <a:ln>
                    <a:noFill/>
                  </a:ln>
                  <a:solidFill>
                    <a:srgbClr val="1F497D">
                      <a:lumMod val="75000"/>
                    </a:srgbClr>
                  </a:solidFill>
                  <a:effectLst/>
                  <a:uLnTx/>
                  <a:uFillTx/>
                  <a:latin typeface="Tahoma" pitchFamily="34" charset="0"/>
                  <a:ea typeface="Tahoma" pitchFamily="34" charset="0"/>
                  <a:cs typeface="Tahoma" pitchFamily="34" charset="0"/>
                </a:rPr>
                <a:t> דצמבר   </a:t>
              </a:r>
              <a:r>
                <a:rPr kumimoji="0" lang="he-IL" sz="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1F497D">
                      <a:lumMod val="75000"/>
                    </a:srgbClr>
                  </a:solidFill>
                  <a:effectLst/>
                  <a:uLnTx/>
                  <a:uFillTx/>
                  <a:latin typeface="Tahoma" pitchFamily="34" charset="0"/>
                  <a:ea typeface="Tahoma" pitchFamily="34" charset="0"/>
                  <a:cs typeface="Tahoma" pitchFamily="34" charset="0"/>
                </a:rPr>
                <a:t>15 </a:t>
              </a:r>
              <a:endParaRPr kumimoji="0" lang="en-US" sz="800" b="1" i="0" u="none" strike="noStrike" kern="0" cap="none" spc="0" normalizeH="0" baseline="0" noProof="0" dirty="0" smtClean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94" name="Line 15"/>
            <p:cNvSpPr>
              <a:spLocks noChangeShapeType="1"/>
            </p:cNvSpPr>
            <p:nvPr/>
          </p:nvSpPr>
          <p:spPr bwMode="auto">
            <a:xfrm>
              <a:off x="0" y="620713"/>
              <a:ext cx="9144000" cy="1588"/>
            </a:xfrm>
            <a:prstGeom prst="line">
              <a:avLst/>
            </a:prstGeom>
            <a:noFill/>
            <a:ln w="12700">
              <a:solidFill>
                <a:sysClr val="windowText" lastClr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he-I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6" name="Text Box 14"/>
            <p:cNvSpPr txBox="1">
              <a:spLocks noChangeArrowheads="1"/>
            </p:cNvSpPr>
            <p:nvPr/>
          </p:nvSpPr>
          <p:spPr bwMode="auto">
            <a:xfrm>
              <a:off x="5220072" y="44624"/>
              <a:ext cx="3024510" cy="24622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marL="342900" marR="0" lvl="0" indent="-342900" algn="ctr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he-IL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1F497D">
                      <a:lumMod val="75000"/>
                    </a:srgbClr>
                  </a:solidFill>
                  <a:effectLst/>
                  <a:uLnTx/>
                  <a:uFillTx/>
                  <a:latin typeface="Tahoma" pitchFamily="34" charset="0"/>
                  <a:ea typeface="Tahoma" pitchFamily="34" charset="0"/>
                  <a:cs typeface="Tahoma" pitchFamily="34" charset="0"/>
                </a:rPr>
                <a:t>משרד החקלאות ופיתוח הכפר</a:t>
              </a:r>
            </a:p>
          </p:txBody>
        </p:sp>
        <p:sp>
          <p:nvSpPr>
            <p:cNvPr id="97" name="Text Box 14"/>
            <p:cNvSpPr txBox="1">
              <a:spLocks noChangeArrowheads="1"/>
            </p:cNvSpPr>
            <p:nvPr/>
          </p:nvSpPr>
          <p:spPr bwMode="auto">
            <a:xfrm>
              <a:off x="5436096" y="318334"/>
              <a:ext cx="2628974" cy="24622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marL="342900" marR="0" lvl="0" indent="-342900" algn="ctr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he-IL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1F497D">
                      <a:lumMod val="75000"/>
                    </a:srgbClr>
                  </a:solidFill>
                  <a:effectLst/>
                  <a:uLnTx/>
                  <a:uFillTx/>
                  <a:latin typeface="Tahoma" pitchFamily="34" charset="0"/>
                  <a:ea typeface="Tahoma" pitchFamily="34" charset="0"/>
                  <a:cs typeface="Tahoma" pitchFamily="34" charset="0"/>
                </a:rPr>
                <a:t>תנופה</a:t>
              </a:r>
              <a:endParaRPr kumimoji="0" lang="en-US" sz="1000" b="1" i="0" u="none" strike="noStrike" kern="0" cap="none" spc="0" normalizeH="0" baseline="0" noProof="0" dirty="0" smtClean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pic>
        <p:nvPicPr>
          <p:cNvPr id="98" name="Picture 2" descr="logo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440" y="79839"/>
            <a:ext cx="4953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0" name="טבלה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0264616"/>
              </p:ext>
            </p:extLst>
          </p:nvPr>
        </p:nvGraphicFramePr>
        <p:xfrm>
          <a:off x="3594914" y="1308767"/>
          <a:ext cx="4649670" cy="3618499"/>
        </p:xfrm>
        <a:graphic>
          <a:graphicData uri="http://schemas.openxmlformats.org/drawingml/2006/table">
            <a:tbl>
              <a:tblPr rtl="1"/>
              <a:tblGrid>
                <a:gridCol w="1612674"/>
                <a:gridCol w="1459324"/>
                <a:gridCol w="1577672"/>
              </a:tblGrid>
              <a:tr h="793555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אתר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סה"כ </a:t>
                      </a:r>
                      <a:r>
                        <a:rPr lang="he-IL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משפחות זכאיות</a:t>
                      </a:r>
                      <a:endParaRPr lang="he-IL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מתוכן</a:t>
                      </a:r>
                    </a:p>
                    <a:p>
                      <a:pPr algn="ctr" rtl="1" fontAlgn="b"/>
                      <a:r>
                        <a:rPr lang="he-IL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he-IL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"לא במסלול"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</a:tr>
              <a:tr h="353118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ניצן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118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אמציה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118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שבי דרום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118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יד בנימין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118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כרמיה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118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עין צורים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118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שקף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118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סה"כ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</a:tr>
            </a:tbl>
          </a:graphicData>
        </a:graphic>
      </p:graphicFrame>
      <p:grpSp>
        <p:nvGrpSpPr>
          <p:cNvPr id="15" name="קבוצה 14"/>
          <p:cNvGrpSpPr>
            <a:grpSpLocks noChangeAspect="1"/>
          </p:cNvGrpSpPr>
          <p:nvPr/>
        </p:nvGrpSpPr>
        <p:grpSpPr>
          <a:xfrm>
            <a:off x="251520" y="1273163"/>
            <a:ext cx="3168352" cy="5668285"/>
            <a:chOff x="1866900" y="-4851920"/>
            <a:chExt cx="6268539" cy="11214620"/>
          </a:xfrm>
        </p:grpSpPr>
        <p:pic>
          <p:nvPicPr>
            <p:cNvPr id="16" name="תמונה 15"/>
            <p:cNvPicPr>
              <a:picLocks noChangeAspect="1"/>
            </p:cNvPicPr>
            <p:nvPr/>
          </p:nvPicPr>
          <p:blipFill>
            <a:blip r:embed="rId4">
              <a:grayscl/>
            </a:blip>
            <a:stretch>
              <a:fillRect/>
            </a:stretch>
          </p:blipFill>
          <p:spPr>
            <a:xfrm>
              <a:off x="1866900" y="495300"/>
              <a:ext cx="5410200" cy="5867400"/>
            </a:xfrm>
            <a:prstGeom prst="rect">
              <a:avLst/>
            </a:prstGeom>
          </p:spPr>
        </p:pic>
        <p:pic>
          <p:nvPicPr>
            <p:cNvPr id="17" name="תמונה 16"/>
            <p:cNvPicPr>
              <a:picLocks noChangeAspect="1"/>
            </p:cNvPicPr>
            <p:nvPr/>
          </p:nvPicPr>
          <p:blipFill>
            <a:blip r:embed="rId5">
              <a:grayscl/>
            </a:blip>
            <a:stretch>
              <a:fillRect/>
            </a:stretch>
          </p:blipFill>
          <p:spPr>
            <a:xfrm>
              <a:off x="3696789" y="-4851920"/>
              <a:ext cx="4438650" cy="6010275"/>
            </a:xfrm>
            <a:prstGeom prst="rect">
              <a:avLst/>
            </a:prstGeom>
          </p:spPr>
        </p:pic>
      </p:grpSp>
      <p:sp>
        <p:nvSpPr>
          <p:cNvPr id="18" name="מלבן 17"/>
          <p:cNvSpPr/>
          <p:nvPr/>
        </p:nvSpPr>
        <p:spPr>
          <a:xfrm rot="5400000">
            <a:off x="1459677" y="5242774"/>
            <a:ext cx="360040" cy="33095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מלבן 18"/>
          <p:cNvSpPr/>
          <p:nvPr/>
        </p:nvSpPr>
        <p:spPr>
          <a:xfrm>
            <a:off x="2986035" y="1271550"/>
            <a:ext cx="608879" cy="33095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3" name="קבוצה 32"/>
          <p:cNvGrpSpPr/>
          <p:nvPr/>
        </p:nvGrpSpPr>
        <p:grpSpPr>
          <a:xfrm>
            <a:off x="1537711" y="4165049"/>
            <a:ext cx="586017" cy="200055"/>
            <a:chOff x="2185783" y="2308810"/>
            <a:chExt cx="586017" cy="200055"/>
          </a:xfrm>
        </p:grpSpPr>
        <p:sp>
          <p:nvSpPr>
            <p:cNvPr id="34" name="TextBox 33"/>
            <p:cNvSpPr txBox="1"/>
            <p:nvPr/>
          </p:nvSpPr>
          <p:spPr>
            <a:xfrm>
              <a:off x="2185783" y="2308810"/>
              <a:ext cx="586017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he-IL" sz="700" b="1" dirty="0" smtClean="0">
                  <a:solidFill>
                    <a:srgbClr val="FF0000"/>
                  </a:solidFill>
                </a:rPr>
                <a:t>יד בנימין</a:t>
              </a:r>
              <a:endParaRPr lang="en-US" sz="700" b="1" dirty="0">
                <a:solidFill>
                  <a:srgbClr val="FF0000"/>
                </a:solidFill>
              </a:endParaRPr>
            </a:p>
          </p:txBody>
        </p:sp>
        <p:sp>
          <p:nvSpPr>
            <p:cNvPr id="35" name="אליפסה 34"/>
            <p:cNvSpPr/>
            <p:nvPr/>
          </p:nvSpPr>
          <p:spPr>
            <a:xfrm>
              <a:off x="2222025" y="2338423"/>
              <a:ext cx="45719" cy="45719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57" name="קבוצה 56"/>
          <p:cNvGrpSpPr/>
          <p:nvPr/>
        </p:nvGrpSpPr>
        <p:grpSpPr>
          <a:xfrm>
            <a:off x="1176414" y="4863006"/>
            <a:ext cx="590540" cy="200055"/>
            <a:chOff x="2195736" y="2220833"/>
            <a:chExt cx="432048" cy="200055"/>
          </a:xfrm>
        </p:grpSpPr>
        <p:sp>
          <p:nvSpPr>
            <p:cNvPr id="58" name="TextBox 57"/>
            <p:cNvSpPr txBox="1"/>
            <p:nvPr/>
          </p:nvSpPr>
          <p:spPr>
            <a:xfrm>
              <a:off x="2195736" y="2220833"/>
              <a:ext cx="432048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e-IL" sz="700" b="1" dirty="0" smtClean="0">
                  <a:solidFill>
                    <a:srgbClr val="FF0000"/>
                  </a:solidFill>
                </a:rPr>
                <a:t>  שבי דרום </a:t>
              </a:r>
              <a:endParaRPr lang="en-US" sz="700" b="1" dirty="0">
                <a:solidFill>
                  <a:srgbClr val="FF0000"/>
                </a:solidFill>
              </a:endParaRPr>
            </a:p>
          </p:txBody>
        </p:sp>
        <p:sp>
          <p:nvSpPr>
            <p:cNvPr id="59" name="אליפסה 58"/>
            <p:cNvSpPr/>
            <p:nvPr/>
          </p:nvSpPr>
          <p:spPr>
            <a:xfrm>
              <a:off x="2222025" y="2338423"/>
              <a:ext cx="45719" cy="45719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63" name="קבוצה 62"/>
          <p:cNvGrpSpPr/>
          <p:nvPr/>
        </p:nvGrpSpPr>
        <p:grpSpPr>
          <a:xfrm>
            <a:off x="1680595" y="4653136"/>
            <a:ext cx="590545" cy="200055"/>
            <a:chOff x="2195736" y="2220833"/>
            <a:chExt cx="432048" cy="200055"/>
          </a:xfrm>
        </p:grpSpPr>
        <p:sp>
          <p:nvSpPr>
            <p:cNvPr id="64" name="TextBox 63"/>
            <p:cNvSpPr txBox="1"/>
            <p:nvPr/>
          </p:nvSpPr>
          <p:spPr>
            <a:xfrm>
              <a:off x="2195736" y="2220833"/>
              <a:ext cx="432048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e-IL" sz="700" b="1" dirty="0" smtClean="0">
                  <a:solidFill>
                    <a:srgbClr val="FF0000"/>
                  </a:solidFill>
                </a:rPr>
                <a:t>     אמציה</a:t>
              </a:r>
              <a:endParaRPr lang="en-US" sz="700" b="1" dirty="0">
                <a:solidFill>
                  <a:srgbClr val="FF0000"/>
                </a:solidFill>
              </a:endParaRPr>
            </a:p>
          </p:txBody>
        </p:sp>
        <p:sp>
          <p:nvSpPr>
            <p:cNvPr id="65" name="אליפסה 64"/>
            <p:cNvSpPr/>
            <p:nvPr/>
          </p:nvSpPr>
          <p:spPr>
            <a:xfrm>
              <a:off x="2222025" y="2338423"/>
              <a:ext cx="45719" cy="45719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81" name="TextBox 80"/>
          <p:cNvSpPr txBox="1"/>
          <p:nvPr/>
        </p:nvSpPr>
        <p:spPr>
          <a:xfrm>
            <a:off x="4269112" y="763066"/>
            <a:ext cx="1459054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b="1" u="sng" dirty="0" smtClean="0"/>
              <a:t>אתרים זמניים</a:t>
            </a:r>
            <a:endParaRPr lang="he-IL" b="1" u="sng" dirty="0"/>
          </a:p>
        </p:txBody>
      </p:sp>
      <p:sp>
        <p:nvSpPr>
          <p:cNvPr id="3" name="מלבן 2"/>
          <p:cNvSpPr/>
          <p:nvPr/>
        </p:nvSpPr>
        <p:spPr>
          <a:xfrm>
            <a:off x="3594914" y="1308767"/>
            <a:ext cx="4649668" cy="361849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3" name="קבוצה 82"/>
          <p:cNvGrpSpPr/>
          <p:nvPr/>
        </p:nvGrpSpPr>
        <p:grpSpPr>
          <a:xfrm>
            <a:off x="1228605" y="4296455"/>
            <a:ext cx="432048" cy="200055"/>
            <a:chOff x="2195736" y="2220833"/>
            <a:chExt cx="432048" cy="200055"/>
          </a:xfrm>
        </p:grpSpPr>
        <p:sp>
          <p:nvSpPr>
            <p:cNvPr id="84" name="TextBox 83"/>
            <p:cNvSpPr txBox="1"/>
            <p:nvPr/>
          </p:nvSpPr>
          <p:spPr>
            <a:xfrm>
              <a:off x="2195736" y="2220833"/>
              <a:ext cx="432048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e-IL" sz="700" b="1" dirty="0" smtClean="0">
                  <a:solidFill>
                    <a:srgbClr val="FF0000"/>
                  </a:solidFill>
                </a:rPr>
                <a:t>    ניצן</a:t>
              </a:r>
              <a:endParaRPr lang="en-US" sz="700" b="1" dirty="0">
                <a:solidFill>
                  <a:srgbClr val="FF0000"/>
                </a:solidFill>
              </a:endParaRPr>
            </a:p>
          </p:txBody>
        </p:sp>
        <p:sp>
          <p:nvSpPr>
            <p:cNvPr id="85" name="אליפסה 84"/>
            <p:cNvSpPr/>
            <p:nvPr/>
          </p:nvSpPr>
          <p:spPr>
            <a:xfrm>
              <a:off x="2222025" y="2338423"/>
              <a:ext cx="45719" cy="45719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87" name="קבוצה 86"/>
          <p:cNvGrpSpPr/>
          <p:nvPr/>
        </p:nvGrpSpPr>
        <p:grpSpPr>
          <a:xfrm>
            <a:off x="1655198" y="4865277"/>
            <a:ext cx="482331" cy="307777"/>
            <a:chOff x="2195736" y="2220833"/>
            <a:chExt cx="432048" cy="307777"/>
          </a:xfrm>
        </p:grpSpPr>
        <p:sp>
          <p:nvSpPr>
            <p:cNvPr id="88" name="TextBox 87"/>
            <p:cNvSpPr txBox="1"/>
            <p:nvPr/>
          </p:nvSpPr>
          <p:spPr>
            <a:xfrm>
              <a:off x="2195736" y="2220833"/>
              <a:ext cx="43204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e-IL" sz="700" b="1" dirty="0" smtClean="0">
                  <a:solidFill>
                    <a:srgbClr val="FF0000"/>
                  </a:solidFill>
                </a:rPr>
                <a:t>    </a:t>
              </a:r>
            </a:p>
            <a:p>
              <a:r>
                <a:rPr lang="he-IL" sz="700" b="1" dirty="0" smtClean="0">
                  <a:solidFill>
                    <a:srgbClr val="FF0000"/>
                  </a:solidFill>
                </a:rPr>
                <a:t>     שקף</a:t>
              </a:r>
              <a:endParaRPr lang="en-US" sz="700" b="1" dirty="0">
                <a:solidFill>
                  <a:srgbClr val="FF0000"/>
                </a:solidFill>
              </a:endParaRPr>
            </a:p>
          </p:txBody>
        </p:sp>
        <p:sp>
          <p:nvSpPr>
            <p:cNvPr id="89" name="אליפסה 88"/>
            <p:cNvSpPr/>
            <p:nvPr/>
          </p:nvSpPr>
          <p:spPr>
            <a:xfrm>
              <a:off x="2222025" y="2338423"/>
              <a:ext cx="45719" cy="45719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90" name="קבוצה 89"/>
          <p:cNvGrpSpPr/>
          <p:nvPr/>
        </p:nvGrpSpPr>
        <p:grpSpPr>
          <a:xfrm>
            <a:off x="1409861" y="4363112"/>
            <a:ext cx="559900" cy="307777"/>
            <a:chOff x="2195736" y="2220833"/>
            <a:chExt cx="501530" cy="307777"/>
          </a:xfrm>
        </p:grpSpPr>
        <p:sp>
          <p:nvSpPr>
            <p:cNvPr id="91" name="TextBox 90"/>
            <p:cNvSpPr txBox="1"/>
            <p:nvPr/>
          </p:nvSpPr>
          <p:spPr>
            <a:xfrm>
              <a:off x="2195736" y="2220833"/>
              <a:ext cx="50153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e-IL" sz="700" b="1" dirty="0" smtClean="0">
                  <a:solidFill>
                    <a:srgbClr val="FF0000"/>
                  </a:solidFill>
                </a:rPr>
                <a:t>    </a:t>
              </a:r>
            </a:p>
            <a:p>
              <a:r>
                <a:rPr lang="he-IL" sz="700" b="1" dirty="0" smtClean="0">
                  <a:solidFill>
                    <a:srgbClr val="FF0000"/>
                  </a:solidFill>
                </a:rPr>
                <a:t>  עין צורים</a:t>
              </a:r>
              <a:endParaRPr lang="en-US" sz="700" b="1" dirty="0">
                <a:solidFill>
                  <a:srgbClr val="FF0000"/>
                </a:solidFill>
              </a:endParaRPr>
            </a:p>
          </p:txBody>
        </p:sp>
        <p:sp>
          <p:nvSpPr>
            <p:cNvPr id="95" name="אליפסה 94"/>
            <p:cNvSpPr/>
            <p:nvPr/>
          </p:nvSpPr>
          <p:spPr>
            <a:xfrm>
              <a:off x="2222025" y="2338423"/>
              <a:ext cx="45719" cy="45719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99" name="קבוצה 98"/>
          <p:cNvGrpSpPr/>
          <p:nvPr/>
        </p:nvGrpSpPr>
        <p:grpSpPr>
          <a:xfrm>
            <a:off x="1002426" y="4599124"/>
            <a:ext cx="482331" cy="307777"/>
            <a:chOff x="2195736" y="2220833"/>
            <a:chExt cx="432048" cy="307777"/>
          </a:xfrm>
        </p:grpSpPr>
        <p:sp>
          <p:nvSpPr>
            <p:cNvPr id="100" name="TextBox 99"/>
            <p:cNvSpPr txBox="1"/>
            <p:nvPr/>
          </p:nvSpPr>
          <p:spPr>
            <a:xfrm>
              <a:off x="2195736" y="2220833"/>
              <a:ext cx="43204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e-IL" sz="700" b="1" dirty="0" smtClean="0">
                  <a:solidFill>
                    <a:srgbClr val="FF0000"/>
                  </a:solidFill>
                </a:rPr>
                <a:t>    </a:t>
              </a:r>
            </a:p>
            <a:p>
              <a:r>
                <a:rPr lang="he-IL" sz="700" b="1" dirty="0" smtClean="0">
                  <a:solidFill>
                    <a:srgbClr val="FF0000"/>
                  </a:solidFill>
                </a:rPr>
                <a:t>   כרמיה</a:t>
              </a:r>
              <a:endParaRPr lang="en-US" sz="700" b="1" dirty="0">
                <a:solidFill>
                  <a:srgbClr val="FF0000"/>
                </a:solidFill>
              </a:endParaRPr>
            </a:p>
          </p:txBody>
        </p:sp>
        <p:sp>
          <p:nvSpPr>
            <p:cNvPr id="101" name="אליפסה 100"/>
            <p:cNvSpPr/>
            <p:nvPr/>
          </p:nvSpPr>
          <p:spPr>
            <a:xfrm>
              <a:off x="2222025" y="2338423"/>
              <a:ext cx="45719" cy="45719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129902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472182" y="1124744"/>
            <a:ext cx="7772400" cy="4710385"/>
          </a:xfrm>
        </p:spPr>
        <p:txBody>
          <a:bodyPr>
            <a:normAutofit/>
          </a:bodyPr>
          <a:lstStyle/>
          <a:p>
            <a:r>
              <a:rPr lang="he-IL" sz="4800" b="1" dirty="0" smtClean="0">
                <a:cs typeface="+mn-cs"/>
              </a:rPr>
              <a:t> </a:t>
            </a:r>
            <a:br>
              <a:rPr lang="he-IL" sz="4800" b="1" dirty="0" smtClean="0">
                <a:cs typeface="+mn-cs"/>
              </a:rPr>
            </a:br>
            <a:endParaRPr lang="he-IL" sz="4800" b="1" dirty="0">
              <a:cs typeface="+mn-cs"/>
            </a:endParaRPr>
          </a:p>
        </p:txBody>
      </p:sp>
      <p:sp>
        <p:nvSpPr>
          <p:cNvPr id="11" name="מציין מיקום של מספר שקופית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4E1FE-8431-4F33-B34B-30EEEEE2245E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12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15" name="קבוצה 14"/>
          <p:cNvGrpSpPr/>
          <p:nvPr/>
        </p:nvGrpSpPr>
        <p:grpSpPr>
          <a:xfrm>
            <a:off x="0" y="0"/>
            <a:ext cx="9144000" cy="622301"/>
            <a:chOff x="0" y="0"/>
            <a:chExt cx="9144000" cy="622301"/>
          </a:xfrm>
        </p:grpSpPr>
        <p:sp>
          <p:nvSpPr>
            <p:cNvPr id="10" name="מלבן 9"/>
            <p:cNvSpPr/>
            <p:nvPr/>
          </p:nvSpPr>
          <p:spPr>
            <a:xfrm>
              <a:off x="0" y="0"/>
              <a:ext cx="9144000" cy="620688"/>
            </a:xfrm>
            <a:prstGeom prst="rect">
              <a:avLst/>
            </a:prstGeom>
            <a:gradFill flip="none" rotWithShape="1">
              <a:gsLst>
                <a:gs pos="35000">
                  <a:schemeClr val="accent1">
                    <a:tint val="66000"/>
                    <a:satMod val="160000"/>
                    <a:alpha val="1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 dirty="0">
                <a:solidFill>
                  <a:prstClr val="white"/>
                </a:solidFill>
              </a:endParaRPr>
            </a:p>
          </p:txBody>
        </p:sp>
        <p:sp>
          <p:nvSpPr>
            <p:cNvPr id="9" name="Line 15"/>
            <p:cNvSpPr>
              <a:spLocks noChangeShapeType="1"/>
            </p:cNvSpPr>
            <p:nvPr/>
          </p:nvSpPr>
          <p:spPr bwMode="auto">
            <a:xfrm>
              <a:off x="0" y="620713"/>
              <a:ext cx="9144000" cy="158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he-IL" dirty="0">
                <a:solidFill>
                  <a:prstClr val="black"/>
                </a:solidFill>
              </a:endParaRPr>
            </a:p>
          </p:txBody>
        </p:sp>
        <p:sp>
          <p:nvSpPr>
            <p:cNvPr id="13" name="Text Box 14"/>
            <p:cNvSpPr txBox="1">
              <a:spLocks noChangeArrowheads="1"/>
            </p:cNvSpPr>
            <p:nvPr/>
          </p:nvSpPr>
          <p:spPr bwMode="auto">
            <a:xfrm>
              <a:off x="5220072" y="44624"/>
              <a:ext cx="3024510" cy="24622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marL="342900" indent="-342900" algn="ctr">
                <a:spcBef>
                  <a:spcPct val="50000"/>
                </a:spcBef>
              </a:pPr>
              <a:r>
                <a:rPr lang="he-IL" sz="1000" b="1" dirty="0" smtClean="0">
                  <a:solidFill>
                    <a:srgbClr val="1F497D">
                      <a:lumMod val="75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משרד החקלאות ופיתוח הכפר</a:t>
              </a:r>
            </a:p>
          </p:txBody>
        </p:sp>
        <p:sp>
          <p:nvSpPr>
            <p:cNvPr id="14" name="Text Box 14"/>
            <p:cNvSpPr txBox="1">
              <a:spLocks noChangeArrowheads="1"/>
            </p:cNvSpPr>
            <p:nvPr/>
          </p:nvSpPr>
          <p:spPr bwMode="auto">
            <a:xfrm>
              <a:off x="5436096" y="318334"/>
              <a:ext cx="2628974" cy="24622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marL="342900" indent="-342900" algn="ctr">
                <a:spcBef>
                  <a:spcPct val="50000"/>
                </a:spcBef>
              </a:pPr>
              <a:r>
                <a:rPr lang="he-IL" sz="1000" b="1" dirty="0" smtClean="0">
                  <a:solidFill>
                    <a:srgbClr val="1F497D">
                      <a:lumMod val="75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תנופה</a:t>
              </a:r>
              <a:endParaRPr lang="en-US" sz="1000" b="1" dirty="0">
                <a:solidFill>
                  <a:srgbClr val="1F497D">
                    <a:lumMod val="75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pic>
        <p:nvPicPr>
          <p:cNvPr id="16" name="Picture 2" descr="logo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440" y="79839"/>
            <a:ext cx="4953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מלבן 2"/>
          <p:cNvSpPr/>
          <p:nvPr/>
        </p:nvSpPr>
        <p:spPr>
          <a:xfrm>
            <a:off x="1403648" y="1997839"/>
            <a:ext cx="666142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endParaRPr lang="he-IL" sz="6000" b="1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 algn="ctr"/>
            <a:r>
              <a:rPr lang="he-IL" sz="6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הסכמי העתקה</a:t>
            </a:r>
            <a:endParaRPr lang="he-IL" sz="60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040712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קבוצה 10"/>
          <p:cNvGrpSpPr>
            <a:grpSpLocks noChangeAspect="1"/>
          </p:cNvGrpSpPr>
          <p:nvPr/>
        </p:nvGrpSpPr>
        <p:grpSpPr>
          <a:xfrm>
            <a:off x="251520" y="1273163"/>
            <a:ext cx="3168352" cy="5668285"/>
            <a:chOff x="1866900" y="-4851920"/>
            <a:chExt cx="6268539" cy="11214620"/>
          </a:xfrm>
        </p:grpSpPr>
        <p:pic>
          <p:nvPicPr>
            <p:cNvPr id="12" name="תמונה 11"/>
            <p:cNvPicPr>
              <a:picLocks noChangeAspect="1"/>
            </p:cNvPicPr>
            <p:nvPr/>
          </p:nvPicPr>
          <p:blipFill>
            <a:blip r:embed="rId2">
              <a:grayscl/>
            </a:blip>
            <a:stretch>
              <a:fillRect/>
            </a:stretch>
          </p:blipFill>
          <p:spPr>
            <a:xfrm>
              <a:off x="1866900" y="495300"/>
              <a:ext cx="5410200" cy="5867400"/>
            </a:xfrm>
            <a:prstGeom prst="rect">
              <a:avLst/>
            </a:prstGeom>
          </p:spPr>
        </p:pic>
        <p:pic>
          <p:nvPicPr>
            <p:cNvPr id="21" name="תמונה 20"/>
            <p:cNvPicPr>
              <a:picLocks noChangeAspect="1"/>
            </p:cNvPicPr>
            <p:nvPr/>
          </p:nvPicPr>
          <p:blipFill>
            <a:blip r:embed="rId3">
              <a:grayscl/>
            </a:blip>
            <a:stretch>
              <a:fillRect/>
            </a:stretch>
          </p:blipFill>
          <p:spPr>
            <a:xfrm>
              <a:off x="3696789" y="-4851920"/>
              <a:ext cx="4438650" cy="6010275"/>
            </a:xfrm>
            <a:prstGeom prst="rect">
              <a:avLst/>
            </a:prstGeom>
          </p:spPr>
        </p:pic>
      </p:grpSp>
      <p:sp>
        <p:nvSpPr>
          <p:cNvPr id="22" name="מלבן 21"/>
          <p:cNvSpPr/>
          <p:nvPr/>
        </p:nvSpPr>
        <p:spPr>
          <a:xfrm rot="5400000">
            <a:off x="1459677" y="5242774"/>
            <a:ext cx="360040" cy="33095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מלבן 1"/>
          <p:cNvSpPr/>
          <p:nvPr/>
        </p:nvSpPr>
        <p:spPr>
          <a:xfrm>
            <a:off x="2986036" y="1271550"/>
            <a:ext cx="360040" cy="33095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 Box 13"/>
          <p:cNvSpPr txBox="1">
            <a:spLocks noChangeArrowheads="1"/>
          </p:cNvSpPr>
          <p:nvPr/>
        </p:nvSpPr>
        <p:spPr bwMode="auto">
          <a:xfrm>
            <a:off x="-108520" y="124507"/>
            <a:ext cx="1728192" cy="4770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he-IL" sz="1000" b="1" dirty="0" smtClean="0">
                <a:solidFill>
                  <a:srgbClr val="1F497D">
                    <a:lumMod val="75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תמוז תשע"ד</a:t>
            </a:r>
          </a:p>
          <a:p>
            <a:pPr algn="ctr">
              <a:spcBef>
                <a:spcPct val="50000"/>
              </a:spcBef>
            </a:pPr>
            <a:r>
              <a:rPr lang="he-IL" sz="1000" b="1" dirty="0" smtClean="0">
                <a:solidFill>
                  <a:srgbClr val="1F497D">
                    <a:lumMod val="75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יולי  2014</a:t>
            </a:r>
            <a:endParaRPr lang="en-US" sz="1000" b="1" dirty="0">
              <a:solidFill>
                <a:srgbClr val="1F497D">
                  <a:lumMod val="75000"/>
                </a:srgb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pSp>
        <p:nvGrpSpPr>
          <p:cNvPr id="14" name="קבוצה 13"/>
          <p:cNvGrpSpPr/>
          <p:nvPr/>
        </p:nvGrpSpPr>
        <p:grpSpPr>
          <a:xfrm>
            <a:off x="0" y="0"/>
            <a:ext cx="9144000" cy="622301"/>
            <a:chOff x="0" y="0"/>
            <a:chExt cx="9144000" cy="622301"/>
          </a:xfrm>
        </p:grpSpPr>
        <p:sp>
          <p:nvSpPr>
            <p:cNvPr id="15" name="מלבן 14"/>
            <p:cNvSpPr/>
            <p:nvPr/>
          </p:nvSpPr>
          <p:spPr>
            <a:xfrm>
              <a:off x="0" y="0"/>
              <a:ext cx="9144000" cy="620688"/>
            </a:xfrm>
            <a:prstGeom prst="rect">
              <a:avLst/>
            </a:prstGeom>
            <a:gradFill flip="none" rotWithShape="1">
              <a:gsLst>
                <a:gs pos="35000">
                  <a:srgbClr val="4F81BD">
                    <a:tint val="66000"/>
                    <a:satMod val="160000"/>
                    <a:alpha val="1000"/>
                  </a:srgbClr>
                </a:gs>
                <a:gs pos="50000">
                  <a:srgbClr val="4F81BD">
                    <a:tint val="44500"/>
                    <a:satMod val="160000"/>
                  </a:srgbClr>
                </a:gs>
                <a:gs pos="100000">
                  <a:srgbClr val="4F81BD">
                    <a:tint val="23500"/>
                    <a:satMod val="160000"/>
                  </a:srgbClr>
                </a:gs>
              </a:gsLst>
              <a:lin ang="10800000" scaled="1"/>
              <a:tileRect/>
            </a:gradFill>
            <a:ln w="25400" cap="flat" cmpd="sng" algn="ctr">
              <a:noFill/>
              <a:prstDash val="solid"/>
            </a:ln>
            <a:effectLst/>
          </p:spPr>
          <p:txBody>
            <a:bodyPr rtlCol="1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he-I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Arial"/>
              </a:endParaRPr>
            </a:p>
          </p:txBody>
        </p:sp>
        <p:sp>
          <p:nvSpPr>
            <p:cNvPr id="17" name="Line 15"/>
            <p:cNvSpPr>
              <a:spLocks noChangeShapeType="1"/>
            </p:cNvSpPr>
            <p:nvPr/>
          </p:nvSpPr>
          <p:spPr bwMode="auto">
            <a:xfrm>
              <a:off x="0" y="620713"/>
              <a:ext cx="9144000" cy="1588"/>
            </a:xfrm>
            <a:prstGeom prst="line">
              <a:avLst/>
            </a:prstGeom>
            <a:noFill/>
            <a:ln w="12700">
              <a:solidFill>
                <a:sysClr val="windowText" lastClr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he-I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8" name="Text Box 14"/>
            <p:cNvSpPr txBox="1">
              <a:spLocks noChangeArrowheads="1"/>
            </p:cNvSpPr>
            <p:nvPr/>
          </p:nvSpPr>
          <p:spPr bwMode="auto">
            <a:xfrm>
              <a:off x="5220072" y="44624"/>
              <a:ext cx="3024510" cy="24622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marL="342900" marR="0" lvl="0" indent="-342900" algn="ctr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he-IL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1F497D">
                      <a:lumMod val="75000"/>
                    </a:srgbClr>
                  </a:solidFill>
                  <a:effectLst/>
                  <a:uLnTx/>
                  <a:uFillTx/>
                  <a:latin typeface="Tahoma" pitchFamily="34" charset="0"/>
                  <a:ea typeface="Tahoma" pitchFamily="34" charset="0"/>
                  <a:cs typeface="Tahoma" pitchFamily="34" charset="0"/>
                </a:rPr>
                <a:t>משרד החקלאות ופיתוח הכפר</a:t>
              </a:r>
            </a:p>
          </p:txBody>
        </p:sp>
        <p:sp>
          <p:nvSpPr>
            <p:cNvPr id="19" name="Text Box 14"/>
            <p:cNvSpPr txBox="1">
              <a:spLocks noChangeArrowheads="1"/>
            </p:cNvSpPr>
            <p:nvPr/>
          </p:nvSpPr>
          <p:spPr bwMode="auto">
            <a:xfrm>
              <a:off x="5436096" y="318334"/>
              <a:ext cx="2628974" cy="24622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marL="342900" marR="0" lvl="0" indent="-342900" algn="ctr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he-IL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1F497D">
                      <a:lumMod val="75000"/>
                    </a:srgbClr>
                  </a:solidFill>
                  <a:effectLst/>
                  <a:uLnTx/>
                  <a:uFillTx/>
                  <a:latin typeface="Tahoma" pitchFamily="34" charset="0"/>
                  <a:ea typeface="Tahoma" pitchFamily="34" charset="0"/>
                  <a:cs typeface="Tahoma" pitchFamily="34" charset="0"/>
                </a:rPr>
                <a:t>תנופה</a:t>
              </a:r>
              <a:endParaRPr kumimoji="0" lang="en-US" sz="1000" b="1" i="0" u="none" strike="noStrike" kern="0" cap="none" spc="0" normalizeH="0" baseline="0" noProof="0" dirty="0" smtClean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pic>
        <p:nvPicPr>
          <p:cNvPr id="20" name="Picture 2" descr="logo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440" y="79839"/>
            <a:ext cx="4953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תמונה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03848" y="1273163"/>
            <a:ext cx="5823892" cy="55180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</p:pic>
      <p:sp>
        <p:nvSpPr>
          <p:cNvPr id="16" name="TextBox 15"/>
          <p:cNvSpPr txBox="1"/>
          <p:nvPr/>
        </p:nvSpPr>
        <p:spPr>
          <a:xfrm>
            <a:off x="3294486" y="763066"/>
            <a:ext cx="2433680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b="1" u="sng" dirty="0" smtClean="0"/>
              <a:t>הסכמי העתקה קהילתית</a:t>
            </a:r>
            <a:endParaRPr lang="he-IL" b="1" u="sng" dirty="0"/>
          </a:p>
        </p:txBody>
      </p:sp>
      <p:grpSp>
        <p:nvGrpSpPr>
          <p:cNvPr id="6" name="קבוצה 5"/>
          <p:cNvGrpSpPr/>
          <p:nvPr/>
        </p:nvGrpSpPr>
        <p:grpSpPr>
          <a:xfrm>
            <a:off x="1979712" y="1772816"/>
            <a:ext cx="432048" cy="276999"/>
            <a:chOff x="1979712" y="1772816"/>
            <a:chExt cx="432048" cy="276999"/>
          </a:xfrm>
        </p:grpSpPr>
        <p:sp>
          <p:nvSpPr>
            <p:cNvPr id="4" name="TextBox 3"/>
            <p:cNvSpPr txBox="1"/>
            <p:nvPr/>
          </p:nvSpPr>
          <p:spPr>
            <a:xfrm>
              <a:off x="1979712" y="1772816"/>
              <a:ext cx="43204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e-IL" sz="600" b="1" dirty="0" smtClean="0">
                  <a:solidFill>
                    <a:srgbClr val="FF0000"/>
                  </a:solidFill>
                </a:rPr>
                <a:t>בוסתן הגליל</a:t>
              </a:r>
              <a:endParaRPr lang="en-US" sz="600" b="1" dirty="0">
                <a:solidFill>
                  <a:srgbClr val="FF0000"/>
                </a:solidFill>
              </a:endParaRPr>
            </a:p>
          </p:txBody>
        </p:sp>
        <p:sp>
          <p:nvSpPr>
            <p:cNvPr id="3" name="אליפסה 2"/>
            <p:cNvSpPr/>
            <p:nvPr/>
          </p:nvSpPr>
          <p:spPr>
            <a:xfrm>
              <a:off x="2006001" y="1916832"/>
              <a:ext cx="45719" cy="45719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7" name="קבוצה 6"/>
          <p:cNvGrpSpPr/>
          <p:nvPr/>
        </p:nvGrpSpPr>
        <p:grpSpPr>
          <a:xfrm>
            <a:off x="1812836" y="3141064"/>
            <a:ext cx="432048" cy="200055"/>
            <a:chOff x="2195736" y="2220833"/>
            <a:chExt cx="432048" cy="200055"/>
          </a:xfrm>
        </p:grpSpPr>
        <p:sp>
          <p:nvSpPr>
            <p:cNvPr id="24" name="TextBox 23"/>
            <p:cNvSpPr txBox="1"/>
            <p:nvPr/>
          </p:nvSpPr>
          <p:spPr>
            <a:xfrm>
              <a:off x="2195736" y="2220833"/>
              <a:ext cx="432048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e-IL" sz="700" b="1" dirty="0" smtClean="0">
                  <a:solidFill>
                    <a:srgbClr val="FF0000"/>
                  </a:solidFill>
                </a:rPr>
                <a:t>יד חנה</a:t>
              </a:r>
              <a:endParaRPr lang="en-US" sz="700" b="1" dirty="0">
                <a:solidFill>
                  <a:srgbClr val="FF0000"/>
                </a:solidFill>
              </a:endParaRPr>
            </a:p>
          </p:txBody>
        </p:sp>
        <p:sp>
          <p:nvSpPr>
            <p:cNvPr id="25" name="אליפסה 24"/>
            <p:cNvSpPr/>
            <p:nvPr/>
          </p:nvSpPr>
          <p:spPr>
            <a:xfrm>
              <a:off x="2222025" y="2338423"/>
              <a:ext cx="45719" cy="45719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6" name="קבוצה 25"/>
          <p:cNvGrpSpPr/>
          <p:nvPr/>
        </p:nvGrpSpPr>
        <p:grpSpPr>
          <a:xfrm>
            <a:off x="1317712" y="3937535"/>
            <a:ext cx="493884" cy="307777"/>
            <a:chOff x="2195736" y="2220833"/>
            <a:chExt cx="432048" cy="307777"/>
          </a:xfrm>
        </p:grpSpPr>
        <p:sp>
          <p:nvSpPr>
            <p:cNvPr id="27" name="TextBox 26"/>
            <p:cNvSpPr txBox="1"/>
            <p:nvPr/>
          </p:nvSpPr>
          <p:spPr>
            <a:xfrm>
              <a:off x="2195736" y="2220833"/>
              <a:ext cx="43204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e-IL" sz="700" b="1" dirty="0" err="1" smtClean="0">
                  <a:solidFill>
                    <a:srgbClr val="FF0000"/>
                  </a:solidFill>
                </a:rPr>
                <a:t>פלמחים</a:t>
              </a:r>
              <a:endParaRPr lang="en-US" sz="700" b="1" dirty="0">
                <a:solidFill>
                  <a:srgbClr val="FF0000"/>
                </a:solidFill>
              </a:endParaRPr>
            </a:p>
          </p:txBody>
        </p:sp>
        <p:sp>
          <p:nvSpPr>
            <p:cNvPr id="28" name="אליפסה 27"/>
            <p:cNvSpPr/>
            <p:nvPr/>
          </p:nvSpPr>
          <p:spPr>
            <a:xfrm>
              <a:off x="2222025" y="2338423"/>
              <a:ext cx="45719" cy="45719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9" name="קבוצה 28"/>
          <p:cNvGrpSpPr/>
          <p:nvPr/>
        </p:nvGrpSpPr>
        <p:grpSpPr>
          <a:xfrm>
            <a:off x="1475656" y="4143757"/>
            <a:ext cx="432048" cy="307777"/>
            <a:chOff x="2195736" y="2220833"/>
            <a:chExt cx="432048" cy="307777"/>
          </a:xfrm>
        </p:grpSpPr>
        <p:sp>
          <p:nvSpPr>
            <p:cNvPr id="30" name="TextBox 29"/>
            <p:cNvSpPr txBox="1"/>
            <p:nvPr/>
          </p:nvSpPr>
          <p:spPr>
            <a:xfrm>
              <a:off x="2195736" y="2220833"/>
              <a:ext cx="43204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he-IL" sz="700" b="1" dirty="0" smtClean="0">
                <a:solidFill>
                  <a:srgbClr val="FF0000"/>
                </a:solidFill>
              </a:endParaRPr>
            </a:p>
            <a:p>
              <a:r>
                <a:rPr lang="he-IL" sz="700" b="1" dirty="0" smtClean="0">
                  <a:solidFill>
                    <a:srgbClr val="FF0000"/>
                  </a:solidFill>
                </a:rPr>
                <a:t>גני טל</a:t>
              </a:r>
              <a:endParaRPr lang="en-US" sz="700" b="1" dirty="0">
                <a:solidFill>
                  <a:srgbClr val="FF0000"/>
                </a:solidFill>
              </a:endParaRPr>
            </a:p>
          </p:txBody>
        </p:sp>
        <p:sp>
          <p:nvSpPr>
            <p:cNvPr id="31" name="אליפסה 30"/>
            <p:cNvSpPr/>
            <p:nvPr/>
          </p:nvSpPr>
          <p:spPr>
            <a:xfrm>
              <a:off x="2222025" y="2338423"/>
              <a:ext cx="45719" cy="45719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32" name="קבוצה 31"/>
          <p:cNvGrpSpPr/>
          <p:nvPr/>
        </p:nvGrpSpPr>
        <p:grpSpPr>
          <a:xfrm>
            <a:off x="1537711" y="4165049"/>
            <a:ext cx="586017" cy="200055"/>
            <a:chOff x="2185783" y="2308810"/>
            <a:chExt cx="586017" cy="200055"/>
          </a:xfrm>
        </p:grpSpPr>
        <p:sp>
          <p:nvSpPr>
            <p:cNvPr id="33" name="TextBox 32"/>
            <p:cNvSpPr txBox="1"/>
            <p:nvPr/>
          </p:nvSpPr>
          <p:spPr>
            <a:xfrm>
              <a:off x="2185783" y="2308810"/>
              <a:ext cx="586017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he-IL" sz="700" b="1" dirty="0" smtClean="0">
                  <a:solidFill>
                    <a:srgbClr val="FF0000"/>
                  </a:solidFill>
                </a:rPr>
                <a:t>יד בנימין</a:t>
              </a:r>
              <a:endParaRPr lang="en-US" sz="700" b="1" dirty="0">
                <a:solidFill>
                  <a:srgbClr val="FF0000"/>
                </a:solidFill>
              </a:endParaRPr>
            </a:p>
          </p:txBody>
        </p:sp>
        <p:sp>
          <p:nvSpPr>
            <p:cNvPr id="34" name="אליפסה 33"/>
            <p:cNvSpPr/>
            <p:nvPr/>
          </p:nvSpPr>
          <p:spPr>
            <a:xfrm>
              <a:off x="2222025" y="2338423"/>
              <a:ext cx="45719" cy="45719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38" name="קבוצה 37"/>
          <p:cNvGrpSpPr/>
          <p:nvPr/>
        </p:nvGrpSpPr>
        <p:grpSpPr>
          <a:xfrm>
            <a:off x="1617254" y="4062223"/>
            <a:ext cx="512793" cy="307777"/>
            <a:chOff x="2195736" y="2220833"/>
            <a:chExt cx="432048" cy="307777"/>
          </a:xfrm>
        </p:grpSpPr>
        <p:sp>
          <p:nvSpPr>
            <p:cNvPr id="39" name="TextBox 38"/>
            <p:cNvSpPr txBox="1"/>
            <p:nvPr/>
          </p:nvSpPr>
          <p:spPr>
            <a:xfrm>
              <a:off x="2195736" y="2220833"/>
              <a:ext cx="43204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e-IL" sz="700" b="1" dirty="0" smtClean="0">
                  <a:solidFill>
                    <a:srgbClr val="FF0000"/>
                  </a:solidFill>
                </a:rPr>
                <a:t>נצר חזני</a:t>
              </a:r>
              <a:endParaRPr lang="en-US" sz="700" b="1" dirty="0">
                <a:solidFill>
                  <a:srgbClr val="FF0000"/>
                </a:solidFill>
              </a:endParaRPr>
            </a:p>
          </p:txBody>
        </p:sp>
        <p:sp>
          <p:nvSpPr>
            <p:cNvPr id="40" name="אליפסה 39"/>
            <p:cNvSpPr/>
            <p:nvPr/>
          </p:nvSpPr>
          <p:spPr>
            <a:xfrm>
              <a:off x="2222025" y="2338423"/>
              <a:ext cx="45719" cy="45719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41" name="קבוצה 40"/>
          <p:cNvGrpSpPr/>
          <p:nvPr/>
        </p:nvGrpSpPr>
        <p:grpSpPr>
          <a:xfrm>
            <a:off x="1100246" y="4500423"/>
            <a:ext cx="518532" cy="307777"/>
            <a:chOff x="2195736" y="2220833"/>
            <a:chExt cx="432048" cy="307777"/>
          </a:xfrm>
        </p:grpSpPr>
        <p:sp>
          <p:nvSpPr>
            <p:cNvPr id="42" name="TextBox 41"/>
            <p:cNvSpPr txBox="1"/>
            <p:nvPr/>
          </p:nvSpPr>
          <p:spPr>
            <a:xfrm>
              <a:off x="2195736" y="2220833"/>
              <a:ext cx="43204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e-IL" sz="700" b="1" dirty="0" smtClean="0">
                  <a:solidFill>
                    <a:srgbClr val="FF0000"/>
                  </a:solidFill>
                </a:rPr>
                <a:t>בת הדר</a:t>
              </a:r>
              <a:endParaRPr lang="en-US" sz="700" b="1" dirty="0">
                <a:solidFill>
                  <a:srgbClr val="FF0000"/>
                </a:solidFill>
              </a:endParaRPr>
            </a:p>
          </p:txBody>
        </p:sp>
        <p:sp>
          <p:nvSpPr>
            <p:cNvPr id="43" name="אליפסה 42"/>
            <p:cNvSpPr/>
            <p:nvPr/>
          </p:nvSpPr>
          <p:spPr>
            <a:xfrm>
              <a:off x="2222025" y="2338423"/>
              <a:ext cx="45719" cy="45719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44" name="קבוצה 43"/>
          <p:cNvGrpSpPr/>
          <p:nvPr/>
        </p:nvGrpSpPr>
        <p:grpSpPr>
          <a:xfrm>
            <a:off x="1064340" y="4549312"/>
            <a:ext cx="518532" cy="353943"/>
            <a:chOff x="2195736" y="2220833"/>
            <a:chExt cx="432048" cy="353943"/>
          </a:xfrm>
        </p:grpSpPr>
        <p:sp>
          <p:nvSpPr>
            <p:cNvPr id="45" name="TextBox 44"/>
            <p:cNvSpPr txBox="1"/>
            <p:nvPr/>
          </p:nvSpPr>
          <p:spPr>
            <a:xfrm>
              <a:off x="2195736" y="2220833"/>
              <a:ext cx="432048" cy="3539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he-IL" sz="300" b="1" dirty="0" smtClean="0">
                <a:solidFill>
                  <a:srgbClr val="FF0000"/>
                </a:solidFill>
              </a:endParaRPr>
            </a:p>
            <a:p>
              <a:endParaRPr lang="he-IL" sz="700" b="1" dirty="0" smtClean="0">
                <a:solidFill>
                  <a:srgbClr val="FF0000"/>
                </a:solidFill>
              </a:endParaRPr>
            </a:p>
            <a:p>
              <a:r>
                <a:rPr lang="he-IL" sz="700" b="1" dirty="0" smtClean="0">
                  <a:solidFill>
                    <a:srgbClr val="FF0000"/>
                  </a:solidFill>
                </a:rPr>
                <a:t>מבקיעים</a:t>
              </a:r>
              <a:endParaRPr lang="en-US" sz="700" b="1" dirty="0">
                <a:solidFill>
                  <a:srgbClr val="FF0000"/>
                </a:solidFill>
              </a:endParaRPr>
            </a:p>
          </p:txBody>
        </p:sp>
        <p:sp>
          <p:nvSpPr>
            <p:cNvPr id="46" name="אליפסה 45"/>
            <p:cNvSpPr/>
            <p:nvPr/>
          </p:nvSpPr>
          <p:spPr>
            <a:xfrm>
              <a:off x="2222025" y="2338423"/>
              <a:ext cx="45719" cy="45719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47" name="קבוצה 46"/>
          <p:cNvGrpSpPr/>
          <p:nvPr/>
        </p:nvGrpSpPr>
        <p:grpSpPr>
          <a:xfrm>
            <a:off x="1146557" y="4546322"/>
            <a:ext cx="556162" cy="246221"/>
            <a:chOff x="2195736" y="2220833"/>
            <a:chExt cx="478759" cy="246221"/>
          </a:xfrm>
        </p:grpSpPr>
        <p:sp>
          <p:nvSpPr>
            <p:cNvPr id="48" name="TextBox 47"/>
            <p:cNvSpPr txBox="1"/>
            <p:nvPr/>
          </p:nvSpPr>
          <p:spPr>
            <a:xfrm>
              <a:off x="2195736" y="2220833"/>
              <a:ext cx="47875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he-IL" sz="300" b="1" dirty="0" smtClean="0">
                <a:solidFill>
                  <a:srgbClr val="FF0000"/>
                </a:solidFill>
              </a:endParaRPr>
            </a:p>
            <a:p>
              <a:r>
                <a:rPr lang="he-IL" sz="700" b="1" dirty="0" smtClean="0">
                  <a:solidFill>
                    <a:srgbClr val="FF0000"/>
                  </a:solidFill>
                </a:rPr>
                <a:t>תלמי יפה</a:t>
              </a:r>
              <a:endParaRPr lang="en-US" sz="700" b="1" dirty="0">
                <a:solidFill>
                  <a:srgbClr val="FF0000"/>
                </a:solidFill>
              </a:endParaRPr>
            </a:p>
          </p:txBody>
        </p:sp>
        <p:sp>
          <p:nvSpPr>
            <p:cNvPr id="49" name="אליפסה 48"/>
            <p:cNvSpPr/>
            <p:nvPr/>
          </p:nvSpPr>
          <p:spPr>
            <a:xfrm>
              <a:off x="2222025" y="2338423"/>
              <a:ext cx="45719" cy="45719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50" name="קבוצה 49"/>
          <p:cNvGrpSpPr/>
          <p:nvPr/>
        </p:nvGrpSpPr>
        <p:grpSpPr>
          <a:xfrm>
            <a:off x="1228605" y="4296455"/>
            <a:ext cx="432048" cy="200055"/>
            <a:chOff x="2195736" y="2220833"/>
            <a:chExt cx="432048" cy="200055"/>
          </a:xfrm>
        </p:grpSpPr>
        <p:sp>
          <p:nvSpPr>
            <p:cNvPr id="51" name="TextBox 50"/>
            <p:cNvSpPr txBox="1"/>
            <p:nvPr/>
          </p:nvSpPr>
          <p:spPr>
            <a:xfrm>
              <a:off x="2195736" y="2220833"/>
              <a:ext cx="432048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e-IL" sz="700" b="1" dirty="0" smtClean="0">
                  <a:solidFill>
                    <a:srgbClr val="FF0000"/>
                  </a:solidFill>
                </a:rPr>
                <a:t>    ניצן</a:t>
              </a:r>
              <a:endParaRPr lang="en-US" sz="700" b="1" dirty="0">
                <a:solidFill>
                  <a:srgbClr val="FF0000"/>
                </a:solidFill>
              </a:endParaRPr>
            </a:p>
          </p:txBody>
        </p:sp>
        <p:sp>
          <p:nvSpPr>
            <p:cNvPr id="52" name="אליפסה 51"/>
            <p:cNvSpPr/>
            <p:nvPr/>
          </p:nvSpPr>
          <p:spPr>
            <a:xfrm>
              <a:off x="2222025" y="2338423"/>
              <a:ext cx="45719" cy="45719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53" name="קבוצה 52"/>
          <p:cNvGrpSpPr/>
          <p:nvPr/>
        </p:nvGrpSpPr>
        <p:grpSpPr>
          <a:xfrm>
            <a:off x="1193972" y="4364889"/>
            <a:ext cx="518532" cy="246221"/>
            <a:chOff x="2195736" y="2220833"/>
            <a:chExt cx="518532" cy="246221"/>
          </a:xfrm>
        </p:grpSpPr>
        <p:sp>
          <p:nvSpPr>
            <p:cNvPr id="54" name="TextBox 53"/>
            <p:cNvSpPr txBox="1"/>
            <p:nvPr/>
          </p:nvSpPr>
          <p:spPr>
            <a:xfrm>
              <a:off x="2195736" y="2220833"/>
              <a:ext cx="518532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he-IL" sz="300" b="1" dirty="0" smtClean="0">
                <a:solidFill>
                  <a:srgbClr val="FF0000"/>
                </a:solidFill>
              </a:endParaRPr>
            </a:p>
            <a:p>
              <a:r>
                <a:rPr lang="he-IL" sz="700" b="1" dirty="0" smtClean="0">
                  <a:solidFill>
                    <a:srgbClr val="FF0000"/>
                  </a:solidFill>
                </a:rPr>
                <a:t>באר גנים</a:t>
              </a:r>
              <a:endParaRPr lang="en-US" sz="700" b="1" dirty="0">
                <a:solidFill>
                  <a:srgbClr val="FF0000"/>
                </a:solidFill>
              </a:endParaRPr>
            </a:p>
          </p:txBody>
        </p:sp>
        <p:sp>
          <p:nvSpPr>
            <p:cNvPr id="55" name="אליפסה 54"/>
            <p:cNvSpPr/>
            <p:nvPr/>
          </p:nvSpPr>
          <p:spPr>
            <a:xfrm>
              <a:off x="2222025" y="2338423"/>
              <a:ext cx="45719" cy="45719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56" name="קבוצה 55"/>
          <p:cNvGrpSpPr/>
          <p:nvPr/>
        </p:nvGrpSpPr>
        <p:grpSpPr>
          <a:xfrm flipH="1">
            <a:off x="713167" y="4411055"/>
            <a:ext cx="463291" cy="307777"/>
            <a:chOff x="2195736" y="2220833"/>
            <a:chExt cx="432048" cy="307777"/>
          </a:xfrm>
        </p:grpSpPr>
        <p:sp>
          <p:nvSpPr>
            <p:cNvPr id="57" name="TextBox 56"/>
            <p:cNvSpPr txBox="1"/>
            <p:nvPr/>
          </p:nvSpPr>
          <p:spPr>
            <a:xfrm>
              <a:off x="2195736" y="2220833"/>
              <a:ext cx="43204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e-IL" sz="700" b="1" dirty="0" smtClean="0">
                  <a:solidFill>
                    <a:srgbClr val="FF0000"/>
                  </a:solidFill>
                </a:rPr>
                <a:t>אשקלון(הרצוג)</a:t>
              </a:r>
              <a:endParaRPr lang="en-US" sz="700" b="1" dirty="0">
                <a:solidFill>
                  <a:srgbClr val="FF0000"/>
                </a:solidFill>
              </a:endParaRPr>
            </a:p>
          </p:txBody>
        </p:sp>
        <p:sp>
          <p:nvSpPr>
            <p:cNvPr id="58" name="אליפסה 57"/>
            <p:cNvSpPr/>
            <p:nvPr/>
          </p:nvSpPr>
          <p:spPr>
            <a:xfrm>
              <a:off x="2222025" y="2338423"/>
              <a:ext cx="45719" cy="45719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59" name="קבוצה 58"/>
          <p:cNvGrpSpPr/>
          <p:nvPr/>
        </p:nvGrpSpPr>
        <p:grpSpPr>
          <a:xfrm>
            <a:off x="1176414" y="4863006"/>
            <a:ext cx="590540" cy="307777"/>
            <a:chOff x="2195736" y="2220833"/>
            <a:chExt cx="432048" cy="307777"/>
          </a:xfrm>
        </p:grpSpPr>
        <p:sp>
          <p:nvSpPr>
            <p:cNvPr id="60" name="TextBox 59"/>
            <p:cNvSpPr txBox="1"/>
            <p:nvPr/>
          </p:nvSpPr>
          <p:spPr>
            <a:xfrm>
              <a:off x="2195736" y="2220833"/>
              <a:ext cx="43204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e-IL" sz="700" b="1" dirty="0" smtClean="0">
                  <a:solidFill>
                    <a:srgbClr val="FF0000"/>
                  </a:solidFill>
                </a:rPr>
                <a:t>שבי דרום</a:t>
              </a:r>
              <a:endParaRPr lang="en-US" sz="700" b="1" dirty="0">
                <a:solidFill>
                  <a:srgbClr val="FF0000"/>
                </a:solidFill>
              </a:endParaRPr>
            </a:p>
          </p:txBody>
        </p:sp>
        <p:sp>
          <p:nvSpPr>
            <p:cNvPr id="61" name="אליפסה 60"/>
            <p:cNvSpPr/>
            <p:nvPr/>
          </p:nvSpPr>
          <p:spPr>
            <a:xfrm>
              <a:off x="2222025" y="2338423"/>
              <a:ext cx="45719" cy="45719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62" name="קבוצה 61"/>
          <p:cNvGrpSpPr/>
          <p:nvPr/>
        </p:nvGrpSpPr>
        <p:grpSpPr>
          <a:xfrm>
            <a:off x="1654344" y="4723584"/>
            <a:ext cx="590540" cy="246221"/>
            <a:chOff x="2195736" y="2220833"/>
            <a:chExt cx="432048" cy="246221"/>
          </a:xfrm>
        </p:grpSpPr>
        <p:sp>
          <p:nvSpPr>
            <p:cNvPr id="63" name="TextBox 62"/>
            <p:cNvSpPr txBox="1"/>
            <p:nvPr/>
          </p:nvSpPr>
          <p:spPr>
            <a:xfrm>
              <a:off x="2195736" y="2220833"/>
              <a:ext cx="432048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he-IL" sz="300" b="1" dirty="0" smtClean="0">
                <a:solidFill>
                  <a:srgbClr val="FF0000"/>
                </a:solidFill>
              </a:endParaRPr>
            </a:p>
            <a:p>
              <a:r>
                <a:rPr lang="he-IL" sz="700" b="1" dirty="0" smtClean="0">
                  <a:solidFill>
                    <a:srgbClr val="FF0000"/>
                  </a:solidFill>
                </a:rPr>
                <a:t>בני דקלים</a:t>
              </a:r>
              <a:endParaRPr lang="en-US" sz="700" b="1" dirty="0">
                <a:solidFill>
                  <a:srgbClr val="FF0000"/>
                </a:solidFill>
              </a:endParaRPr>
            </a:p>
          </p:txBody>
        </p:sp>
        <p:sp>
          <p:nvSpPr>
            <p:cNvPr id="64" name="אליפסה 63"/>
            <p:cNvSpPr/>
            <p:nvPr/>
          </p:nvSpPr>
          <p:spPr>
            <a:xfrm>
              <a:off x="2222025" y="2338423"/>
              <a:ext cx="45719" cy="45719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65" name="קבוצה 64"/>
          <p:cNvGrpSpPr/>
          <p:nvPr/>
        </p:nvGrpSpPr>
        <p:grpSpPr>
          <a:xfrm>
            <a:off x="1680569" y="4653136"/>
            <a:ext cx="590540" cy="307777"/>
            <a:chOff x="2195736" y="2220833"/>
            <a:chExt cx="432048" cy="307777"/>
          </a:xfrm>
        </p:grpSpPr>
        <p:sp>
          <p:nvSpPr>
            <p:cNvPr id="66" name="TextBox 65"/>
            <p:cNvSpPr txBox="1"/>
            <p:nvPr/>
          </p:nvSpPr>
          <p:spPr>
            <a:xfrm>
              <a:off x="2195736" y="2220833"/>
              <a:ext cx="43204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e-IL" sz="700" b="1" dirty="0" smtClean="0">
                  <a:solidFill>
                    <a:srgbClr val="FF0000"/>
                  </a:solidFill>
                </a:rPr>
                <a:t>כרמי קטיף</a:t>
              </a:r>
              <a:endParaRPr lang="en-US" sz="700" b="1" dirty="0">
                <a:solidFill>
                  <a:srgbClr val="FF0000"/>
                </a:solidFill>
              </a:endParaRPr>
            </a:p>
          </p:txBody>
        </p:sp>
        <p:sp>
          <p:nvSpPr>
            <p:cNvPr id="67" name="אליפסה 66"/>
            <p:cNvSpPr/>
            <p:nvPr/>
          </p:nvSpPr>
          <p:spPr>
            <a:xfrm>
              <a:off x="2222025" y="2338423"/>
              <a:ext cx="45719" cy="45719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77" name="קבוצה 76"/>
          <p:cNvGrpSpPr/>
          <p:nvPr/>
        </p:nvGrpSpPr>
        <p:grpSpPr>
          <a:xfrm>
            <a:off x="1702719" y="4809674"/>
            <a:ext cx="349001" cy="246221"/>
            <a:chOff x="2195736" y="2220833"/>
            <a:chExt cx="349001" cy="246221"/>
          </a:xfrm>
        </p:grpSpPr>
        <p:sp>
          <p:nvSpPr>
            <p:cNvPr id="78" name="TextBox 77"/>
            <p:cNvSpPr txBox="1"/>
            <p:nvPr/>
          </p:nvSpPr>
          <p:spPr>
            <a:xfrm>
              <a:off x="2195736" y="2220833"/>
              <a:ext cx="349001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e-IL" sz="300" b="1" dirty="0" smtClean="0">
                  <a:solidFill>
                    <a:srgbClr val="FF0000"/>
                  </a:solidFill>
                </a:rPr>
                <a:t>    </a:t>
              </a:r>
            </a:p>
            <a:p>
              <a:r>
                <a:rPr lang="he-IL" sz="700" b="1" dirty="0" smtClean="0">
                  <a:solidFill>
                    <a:srgbClr val="FF0000"/>
                  </a:solidFill>
                </a:rPr>
                <a:t>נטע</a:t>
              </a:r>
              <a:endParaRPr lang="en-US" sz="700" b="1" dirty="0">
                <a:solidFill>
                  <a:srgbClr val="FF0000"/>
                </a:solidFill>
              </a:endParaRPr>
            </a:p>
          </p:txBody>
        </p:sp>
        <p:sp>
          <p:nvSpPr>
            <p:cNvPr id="79" name="אליפסה 78"/>
            <p:cNvSpPr/>
            <p:nvPr/>
          </p:nvSpPr>
          <p:spPr>
            <a:xfrm>
              <a:off x="2222025" y="2338423"/>
              <a:ext cx="45719" cy="45719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80" name="קבוצה 79"/>
          <p:cNvGrpSpPr/>
          <p:nvPr/>
        </p:nvGrpSpPr>
        <p:grpSpPr>
          <a:xfrm>
            <a:off x="1655198" y="4865277"/>
            <a:ext cx="482331" cy="307777"/>
            <a:chOff x="2195736" y="2220833"/>
            <a:chExt cx="432048" cy="307777"/>
          </a:xfrm>
        </p:grpSpPr>
        <p:sp>
          <p:nvSpPr>
            <p:cNvPr id="81" name="TextBox 80"/>
            <p:cNvSpPr txBox="1"/>
            <p:nvPr/>
          </p:nvSpPr>
          <p:spPr>
            <a:xfrm>
              <a:off x="2195736" y="2220833"/>
              <a:ext cx="43204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e-IL" sz="700" b="1" dirty="0" smtClean="0">
                  <a:solidFill>
                    <a:srgbClr val="FF0000"/>
                  </a:solidFill>
                </a:rPr>
                <a:t>    </a:t>
              </a:r>
            </a:p>
            <a:p>
              <a:r>
                <a:rPr lang="he-IL" sz="700" b="1" dirty="0" smtClean="0">
                  <a:solidFill>
                    <a:srgbClr val="FF0000"/>
                  </a:solidFill>
                </a:rPr>
                <a:t> שומריה</a:t>
              </a:r>
              <a:endParaRPr lang="en-US" sz="700" b="1" dirty="0">
                <a:solidFill>
                  <a:srgbClr val="FF0000"/>
                </a:solidFill>
              </a:endParaRPr>
            </a:p>
          </p:txBody>
        </p:sp>
        <p:sp>
          <p:nvSpPr>
            <p:cNvPr id="82" name="אליפסה 81"/>
            <p:cNvSpPr/>
            <p:nvPr/>
          </p:nvSpPr>
          <p:spPr>
            <a:xfrm>
              <a:off x="2222025" y="2338423"/>
              <a:ext cx="45719" cy="45719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83" name="קבוצה 82"/>
          <p:cNvGrpSpPr/>
          <p:nvPr/>
        </p:nvGrpSpPr>
        <p:grpSpPr>
          <a:xfrm>
            <a:off x="597087" y="5524190"/>
            <a:ext cx="534710" cy="307777"/>
            <a:chOff x="2195736" y="2220833"/>
            <a:chExt cx="352483" cy="307777"/>
          </a:xfrm>
        </p:grpSpPr>
        <p:sp>
          <p:nvSpPr>
            <p:cNvPr id="84" name="TextBox 83"/>
            <p:cNvSpPr txBox="1"/>
            <p:nvPr/>
          </p:nvSpPr>
          <p:spPr>
            <a:xfrm>
              <a:off x="2195736" y="2220833"/>
              <a:ext cx="35248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e-IL" sz="300" b="1" dirty="0" smtClean="0">
                  <a:solidFill>
                    <a:srgbClr val="FF0000"/>
                  </a:solidFill>
                </a:rPr>
                <a:t>  </a:t>
              </a:r>
              <a:r>
                <a:rPr lang="he-IL" sz="700" b="1" dirty="0" smtClean="0">
                  <a:solidFill>
                    <a:srgbClr val="FF0000"/>
                  </a:solidFill>
                </a:rPr>
                <a:t>  </a:t>
              </a:r>
            </a:p>
            <a:p>
              <a:r>
                <a:rPr lang="he-IL" sz="700" b="1" dirty="0" smtClean="0">
                  <a:solidFill>
                    <a:srgbClr val="FF0000"/>
                  </a:solidFill>
                </a:rPr>
                <a:t>בני נצרים</a:t>
              </a:r>
              <a:endParaRPr lang="en-US" sz="700" b="1" dirty="0">
                <a:solidFill>
                  <a:srgbClr val="FF0000"/>
                </a:solidFill>
              </a:endParaRPr>
            </a:p>
          </p:txBody>
        </p:sp>
        <p:sp>
          <p:nvSpPr>
            <p:cNvPr id="85" name="אליפסה 84"/>
            <p:cNvSpPr/>
            <p:nvPr/>
          </p:nvSpPr>
          <p:spPr>
            <a:xfrm>
              <a:off x="2222025" y="2338423"/>
              <a:ext cx="45719" cy="45719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86" name="קבוצה 85"/>
          <p:cNvGrpSpPr/>
          <p:nvPr/>
        </p:nvGrpSpPr>
        <p:grpSpPr>
          <a:xfrm>
            <a:off x="603879" y="5458647"/>
            <a:ext cx="382309" cy="200055"/>
            <a:chOff x="2195736" y="2220833"/>
            <a:chExt cx="252020" cy="200055"/>
          </a:xfrm>
        </p:grpSpPr>
        <p:sp>
          <p:nvSpPr>
            <p:cNvPr id="87" name="TextBox 86"/>
            <p:cNvSpPr txBox="1"/>
            <p:nvPr/>
          </p:nvSpPr>
          <p:spPr>
            <a:xfrm>
              <a:off x="2195736" y="2220833"/>
              <a:ext cx="25202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e-IL" sz="700" b="1" dirty="0" smtClean="0">
                  <a:solidFill>
                    <a:srgbClr val="FF0000"/>
                  </a:solidFill>
                </a:rPr>
                <a:t>נווה</a:t>
              </a:r>
              <a:endParaRPr lang="en-US" sz="700" b="1" dirty="0">
                <a:solidFill>
                  <a:srgbClr val="FF0000"/>
                </a:solidFill>
              </a:endParaRPr>
            </a:p>
          </p:txBody>
        </p:sp>
        <p:sp>
          <p:nvSpPr>
            <p:cNvPr id="88" name="אליפסה 87"/>
            <p:cNvSpPr/>
            <p:nvPr/>
          </p:nvSpPr>
          <p:spPr>
            <a:xfrm>
              <a:off x="2222025" y="2338423"/>
              <a:ext cx="45719" cy="45719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89" name="קבוצה 88"/>
          <p:cNvGrpSpPr/>
          <p:nvPr/>
        </p:nvGrpSpPr>
        <p:grpSpPr>
          <a:xfrm>
            <a:off x="1692059" y="2358912"/>
            <a:ext cx="494965" cy="200055"/>
            <a:chOff x="2195736" y="2220833"/>
            <a:chExt cx="326283" cy="200055"/>
          </a:xfrm>
        </p:grpSpPr>
        <p:sp>
          <p:nvSpPr>
            <p:cNvPr id="90" name="TextBox 89"/>
            <p:cNvSpPr txBox="1"/>
            <p:nvPr/>
          </p:nvSpPr>
          <p:spPr>
            <a:xfrm>
              <a:off x="2195736" y="2220833"/>
              <a:ext cx="326283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e-IL" sz="700" b="1" dirty="0" smtClean="0">
                  <a:solidFill>
                    <a:srgbClr val="FF0000"/>
                  </a:solidFill>
                </a:rPr>
                <a:t>נווה ים</a:t>
              </a:r>
              <a:endParaRPr lang="en-US" sz="700" b="1" dirty="0">
                <a:solidFill>
                  <a:srgbClr val="FF0000"/>
                </a:solidFill>
              </a:endParaRPr>
            </a:p>
          </p:txBody>
        </p:sp>
        <p:sp>
          <p:nvSpPr>
            <p:cNvPr id="91" name="אליפסה 90"/>
            <p:cNvSpPr/>
            <p:nvPr/>
          </p:nvSpPr>
          <p:spPr>
            <a:xfrm>
              <a:off x="2222025" y="2338423"/>
              <a:ext cx="45719" cy="45719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858098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472182" y="1124744"/>
            <a:ext cx="7772400" cy="4710385"/>
          </a:xfrm>
        </p:spPr>
        <p:txBody>
          <a:bodyPr>
            <a:normAutofit/>
          </a:bodyPr>
          <a:lstStyle/>
          <a:p>
            <a:r>
              <a:rPr lang="he-IL" sz="4800" b="1" dirty="0" smtClean="0">
                <a:cs typeface="+mn-cs"/>
              </a:rPr>
              <a:t> </a:t>
            </a:r>
            <a:br>
              <a:rPr lang="he-IL" sz="4800" b="1" dirty="0" smtClean="0">
                <a:cs typeface="+mn-cs"/>
              </a:rPr>
            </a:br>
            <a:endParaRPr lang="he-IL" sz="4800" b="1" dirty="0">
              <a:cs typeface="+mn-cs"/>
            </a:endParaRPr>
          </a:p>
        </p:txBody>
      </p:sp>
      <p:sp>
        <p:nvSpPr>
          <p:cNvPr id="11" name="מציין מיקום של מספר שקופית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4E1FE-8431-4F33-B34B-30EEEEE2245E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14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15" name="קבוצה 14"/>
          <p:cNvGrpSpPr/>
          <p:nvPr/>
        </p:nvGrpSpPr>
        <p:grpSpPr>
          <a:xfrm>
            <a:off x="0" y="0"/>
            <a:ext cx="9144000" cy="622301"/>
            <a:chOff x="0" y="0"/>
            <a:chExt cx="9144000" cy="622301"/>
          </a:xfrm>
        </p:grpSpPr>
        <p:sp>
          <p:nvSpPr>
            <p:cNvPr id="10" name="מלבן 9"/>
            <p:cNvSpPr/>
            <p:nvPr/>
          </p:nvSpPr>
          <p:spPr>
            <a:xfrm>
              <a:off x="0" y="0"/>
              <a:ext cx="9144000" cy="620688"/>
            </a:xfrm>
            <a:prstGeom prst="rect">
              <a:avLst/>
            </a:prstGeom>
            <a:gradFill flip="none" rotWithShape="1">
              <a:gsLst>
                <a:gs pos="35000">
                  <a:schemeClr val="accent1">
                    <a:tint val="66000"/>
                    <a:satMod val="160000"/>
                    <a:alpha val="1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 dirty="0">
                <a:solidFill>
                  <a:prstClr val="white"/>
                </a:solidFill>
              </a:endParaRPr>
            </a:p>
          </p:txBody>
        </p:sp>
        <p:sp>
          <p:nvSpPr>
            <p:cNvPr id="9" name="Line 15"/>
            <p:cNvSpPr>
              <a:spLocks noChangeShapeType="1"/>
            </p:cNvSpPr>
            <p:nvPr/>
          </p:nvSpPr>
          <p:spPr bwMode="auto">
            <a:xfrm>
              <a:off x="0" y="620713"/>
              <a:ext cx="9144000" cy="158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he-IL" dirty="0">
                <a:solidFill>
                  <a:prstClr val="black"/>
                </a:solidFill>
              </a:endParaRPr>
            </a:p>
          </p:txBody>
        </p:sp>
        <p:sp>
          <p:nvSpPr>
            <p:cNvPr id="13" name="Text Box 14"/>
            <p:cNvSpPr txBox="1">
              <a:spLocks noChangeArrowheads="1"/>
            </p:cNvSpPr>
            <p:nvPr/>
          </p:nvSpPr>
          <p:spPr bwMode="auto">
            <a:xfrm>
              <a:off x="5220072" y="44624"/>
              <a:ext cx="3024510" cy="24622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marL="342900" indent="-342900" algn="ctr">
                <a:spcBef>
                  <a:spcPct val="50000"/>
                </a:spcBef>
              </a:pPr>
              <a:r>
                <a:rPr lang="he-IL" sz="1000" b="1" dirty="0" smtClean="0">
                  <a:solidFill>
                    <a:srgbClr val="1F497D">
                      <a:lumMod val="75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משרד החקלאות ופיתוח הכפר</a:t>
              </a:r>
            </a:p>
          </p:txBody>
        </p:sp>
        <p:sp>
          <p:nvSpPr>
            <p:cNvPr id="14" name="Text Box 14"/>
            <p:cNvSpPr txBox="1">
              <a:spLocks noChangeArrowheads="1"/>
            </p:cNvSpPr>
            <p:nvPr/>
          </p:nvSpPr>
          <p:spPr bwMode="auto">
            <a:xfrm>
              <a:off x="5436096" y="318334"/>
              <a:ext cx="2628974" cy="24622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marL="342900" indent="-342900" algn="ctr">
                <a:spcBef>
                  <a:spcPct val="50000"/>
                </a:spcBef>
              </a:pPr>
              <a:r>
                <a:rPr lang="he-IL" sz="1000" b="1" dirty="0" smtClean="0">
                  <a:solidFill>
                    <a:srgbClr val="1F497D">
                      <a:lumMod val="75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תנופה</a:t>
              </a:r>
              <a:endParaRPr lang="en-US" sz="1000" b="1" dirty="0">
                <a:solidFill>
                  <a:srgbClr val="1F497D">
                    <a:lumMod val="75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pic>
        <p:nvPicPr>
          <p:cNvPr id="16" name="Picture 2" descr="logo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440" y="79839"/>
            <a:ext cx="4953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מלבן 2"/>
          <p:cNvSpPr/>
          <p:nvPr/>
        </p:nvSpPr>
        <p:spPr>
          <a:xfrm>
            <a:off x="1403648" y="1997839"/>
            <a:ext cx="666142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endParaRPr lang="he-IL" sz="6000" b="1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 algn="ctr"/>
            <a:r>
              <a:rPr lang="he-IL" sz="6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תודה רבה</a:t>
            </a:r>
            <a:endParaRPr lang="he-IL" sz="60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911460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472182" y="1124744"/>
            <a:ext cx="7772400" cy="4710385"/>
          </a:xfrm>
        </p:spPr>
        <p:txBody>
          <a:bodyPr>
            <a:normAutofit/>
          </a:bodyPr>
          <a:lstStyle/>
          <a:p>
            <a:r>
              <a:rPr lang="he-IL" sz="4800" b="1" dirty="0" smtClean="0">
                <a:cs typeface="+mn-cs"/>
              </a:rPr>
              <a:t> </a:t>
            </a:r>
            <a:br>
              <a:rPr lang="he-IL" sz="4800" b="1" dirty="0" smtClean="0">
                <a:cs typeface="+mn-cs"/>
              </a:rPr>
            </a:br>
            <a:endParaRPr lang="he-IL" sz="4800" b="1" dirty="0">
              <a:cs typeface="+mn-cs"/>
            </a:endParaRPr>
          </a:p>
        </p:txBody>
      </p:sp>
      <p:sp>
        <p:nvSpPr>
          <p:cNvPr id="11" name="מציין מיקום של מספר שקופית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4E1FE-8431-4F33-B34B-30EEEEE2245E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15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15" name="קבוצה 14"/>
          <p:cNvGrpSpPr/>
          <p:nvPr/>
        </p:nvGrpSpPr>
        <p:grpSpPr>
          <a:xfrm>
            <a:off x="0" y="0"/>
            <a:ext cx="9144000" cy="622301"/>
            <a:chOff x="0" y="0"/>
            <a:chExt cx="9144000" cy="622301"/>
          </a:xfrm>
        </p:grpSpPr>
        <p:sp>
          <p:nvSpPr>
            <p:cNvPr id="10" name="מלבן 9"/>
            <p:cNvSpPr/>
            <p:nvPr/>
          </p:nvSpPr>
          <p:spPr>
            <a:xfrm>
              <a:off x="0" y="0"/>
              <a:ext cx="9144000" cy="620688"/>
            </a:xfrm>
            <a:prstGeom prst="rect">
              <a:avLst/>
            </a:prstGeom>
            <a:gradFill flip="none" rotWithShape="1">
              <a:gsLst>
                <a:gs pos="35000">
                  <a:schemeClr val="accent1">
                    <a:tint val="66000"/>
                    <a:satMod val="160000"/>
                    <a:alpha val="1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 dirty="0">
                <a:solidFill>
                  <a:prstClr val="white"/>
                </a:solidFill>
              </a:endParaRPr>
            </a:p>
          </p:txBody>
        </p:sp>
        <p:sp>
          <p:nvSpPr>
            <p:cNvPr id="9" name="Line 15"/>
            <p:cNvSpPr>
              <a:spLocks noChangeShapeType="1"/>
            </p:cNvSpPr>
            <p:nvPr/>
          </p:nvSpPr>
          <p:spPr bwMode="auto">
            <a:xfrm>
              <a:off x="0" y="620713"/>
              <a:ext cx="9144000" cy="158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he-IL" dirty="0">
                <a:solidFill>
                  <a:prstClr val="black"/>
                </a:solidFill>
              </a:endParaRPr>
            </a:p>
          </p:txBody>
        </p:sp>
        <p:sp>
          <p:nvSpPr>
            <p:cNvPr id="13" name="Text Box 14"/>
            <p:cNvSpPr txBox="1">
              <a:spLocks noChangeArrowheads="1"/>
            </p:cNvSpPr>
            <p:nvPr/>
          </p:nvSpPr>
          <p:spPr bwMode="auto">
            <a:xfrm>
              <a:off x="5220072" y="44624"/>
              <a:ext cx="3024510" cy="24622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marL="342900" indent="-342900" algn="ctr">
                <a:spcBef>
                  <a:spcPct val="50000"/>
                </a:spcBef>
              </a:pPr>
              <a:r>
                <a:rPr lang="he-IL" sz="1000" b="1" dirty="0" smtClean="0">
                  <a:solidFill>
                    <a:srgbClr val="1F497D">
                      <a:lumMod val="75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משרד החקלאות ופיתוח הכפר</a:t>
              </a:r>
            </a:p>
          </p:txBody>
        </p:sp>
        <p:sp>
          <p:nvSpPr>
            <p:cNvPr id="14" name="Text Box 14"/>
            <p:cNvSpPr txBox="1">
              <a:spLocks noChangeArrowheads="1"/>
            </p:cNvSpPr>
            <p:nvPr/>
          </p:nvSpPr>
          <p:spPr bwMode="auto">
            <a:xfrm>
              <a:off x="5436096" y="318334"/>
              <a:ext cx="2628974" cy="24622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marL="342900" indent="-342900" algn="ctr">
                <a:spcBef>
                  <a:spcPct val="50000"/>
                </a:spcBef>
              </a:pPr>
              <a:r>
                <a:rPr lang="he-IL" sz="1000" b="1" dirty="0" smtClean="0">
                  <a:solidFill>
                    <a:srgbClr val="1F497D">
                      <a:lumMod val="75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תנופה</a:t>
              </a:r>
              <a:endParaRPr lang="en-US" sz="1000" b="1" dirty="0">
                <a:solidFill>
                  <a:srgbClr val="1F497D">
                    <a:lumMod val="75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pic>
        <p:nvPicPr>
          <p:cNvPr id="16" name="Picture 2" descr="logo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440" y="79839"/>
            <a:ext cx="4953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מלבן 2"/>
          <p:cNvSpPr/>
          <p:nvPr/>
        </p:nvSpPr>
        <p:spPr>
          <a:xfrm>
            <a:off x="1403648" y="1997839"/>
            <a:ext cx="666142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endParaRPr lang="he-IL" sz="6000" b="1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 algn="ctr"/>
            <a:r>
              <a:rPr lang="he-IL" sz="6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נספחים</a:t>
            </a:r>
            <a:endParaRPr lang="he-IL" sz="60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190836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576586" y="361439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he-IL" dirty="0" smtClean="0"/>
              <a:t>נתוני תקציב</a:t>
            </a:r>
            <a:endParaRPr lang="he-IL" dirty="0"/>
          </a:p>
        </p:txBody>
      </p:sp>
      <p:sp>
        <p:nvSpPr>
          <p:cNvPr id="13" name="Text Box 13"/>
          <p:cNvSpPr txBox="1">
            <a:spLocks noChangeArrowheads="1"/>
          </p:cNvSpPr>
          <p:nvPr/>
        </p:nvSpPr>
        <p:spPr bwMode="auto">
          <a:xfrm>
            <a:off x="-108520" y="124507"/>
            <a:ext cx="1728192" cy="4770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he-IL" sz="1000" b="1" dirty="0" smtClean="0">
                <a:solidFill>
                  <a:srgbClr val="1F497D">
                    <a:lumMod val="75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תמוז תשע"ד</a:t>
            </a:r>
          </a:p>
          <a:p>
            <a:pPr algn="ctr">
              <a:spcBef>
                <a:spcPct val="50000"/>
              </a:spcBef>
            </a:pPr>
            <a:r>
              <a:rPr lang="he-IL" sz="1000" b="1" dirty="0" smtClean="0">
                <a:solidFill>
                  <a:srgbClr val="1F497D">
                    <a:lumMod val="75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יולי  2014</a:t>
            </a:r>
            <a:endParaRPr lang="en-US" sz="1000" b="1" dirty="0">
              <a:solidFill>
                <a:srgbClr val="1F497D">
                  <a:lumMod val="75000"/>
                </a:srgb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pSp>
        <p:nvGrpSpPr>
          <p:cNvPr id="14" name="קבוצה 13"/>
          <p:cNvGrpSpPr/>
          <p:nvPr/>
        </p:nvGrpSpPr>
        <p:grpSpPr>
          <a:xfrm>
            <a:off x="0" y="0"/>
            <a:ext cx="9144000" cy="622301"/>
            <a:chOff x="0" y="0"/>
            <a:chExt cx="9144000" cy="622301"/>
          </a:xfrm>
        </p:grpSpPr>
        <p:sp>
          <p:nvSpPr>
            <p:cNvPr id="15" name="מלבן 14"/>
            <p:cNvSpPr/>
            <p:nvPr/>
          </p:nvSpPr>
          <p:spPr>
            <a:xfrm>
              <a:off x="0" y="0"/>
              <a:ext cx="9144000" cy="620688"/>
            </a:xfrm>
            <a:prstGeom prst="rect">
              <a:avLst/>
            </a:prstGeom>
            <a:gradFill flip="none" rotWithShape="1">
              <a:gsLst>
                <a:gs pos="35000">
                  <a:srgbClr val="4F81BD">
                    <a:tint val="66000"/>
                    <a:satMod val="160000"/>
                    <a:alpha val="1000"/>
                  </a:srgbClr>
                </a:gs>
                <a:gs pos="50000">
                  <a:srgbClr val="4F81BD">
                    <a:tint val="44500"/>
                    <a:satMod val="160000"/>
                  </a:srgbClr>
                </a:gs>
                <a:gs pos="100000">
                  <a:srgbClr val="4F81BD">
                    <a:tint val="23500"/>
                    <a:satMod val="160000"/>
                  </a:srgbClr>
                </a:gs>
              </a:gsLst>
              <a:lin ang="10800000" scaled="1"/>
              <a:tileRect/>
            </a:gradFill>
            <a:ln w="25400" cap="flat" cmpd="sng" algn="ctr">
              <a:noFill/>
              <a:prstDash val="solid"/>
            </a:ln>
            <a:effectLst/>
          </p:spPr>
          <p:txBody>
            <a:bodyPr rtlCol="1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he-I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Arial"/>
              </a:endParaRPr>
            </a:p>
          </p:txBody>
        </p:sp>
        <p:sp>
          <p:nvSpPr>
            <p:cNvPr id="17" name="Line 15"/>
            <p:cNvSpPr>
              <a:spLocks noChangeShapeType="1"/>
            </p:cNvSpPr>
            <p:nvPr/>
          </p:nvSpPr>
          <p:spPr bwMode="auto">
            <a:xfrm>
              <a:off x="0" y="620713"/>
              <a:ext cx="9144000" cy="1588"/>
            </a:xfrm>
            <a:prstGeom prst="line">
              <a:avLst/>
            </a:prstGeom>
            <a:noFill/>
            <a:ln w="12700">
              <a:solidFill>
                <a:sysClr val="windowText" lastClr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he-I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8" name="Text Box 14"/>
            <p:cNvSpPr txBox="1">
              <a:spLocks noChangeArrowheads="1"/>
            </p:cNvSpPr>
            <p:nvPr/>
          </p:nvSpPr>
          <p:spPr bwMode="auto">
            <a:xfrm>
              <a:off x="5220072" y="44624"/>
              <a:ext cx="3024510" cy="24622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marL="342900" marR="0" lvl="0" indent="-342900" algn="ctr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he-IL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1F497D">
                      <a:lumMod val="75000"/>
                    </a:srgbClr>
                  </a:solidFill>
                  <a:effectLst/>
                  <a:uLnTx/>
                  <a:uFillTx/>
                  <a:latin typeface="Tahoma" pitchFamily="34" charset="0"/>
                  <a:ea typeface="Tahoma" pitchFamily="34" charset="0"/>
                  <a:cs typeface="Tahoma" pitchFamily="34" charset="0"/>
                </a:rPr>
                <a:t>משרד החקלאות ופיתוח הכפר</a:t>
              </a:r>
            </a:p>
          </p:txBody>
        </p:sp>
        <p:sp>
          <p:nvSpPr>
            <p:cNvPr id="19" name="Text Box 14"/>
            <p:cNvSpPr txBox="1">
              <a:spLocks noChangeArrowheads="1"/>
            </p:cNvSpPr>
            <p:nvPr/>
          </p:nvSpPr>
          <p:spPr bwMode="auto">
            <a:xfrm>
              <a:off x="5436096" y="318334"/>
              <a:ext cx="2628974" cy="24622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marL="342900" marR="0" lvl="0" indent="-342900" algn="ctr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he-IL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1F497D">
                      <a:lumMod val="75000"/>
                    </a:srgbClr>
                  </a:solidFill>
                  <a:effectLst/>
                  <a:uLnTx/>
                  <a:uFillTx/>
                  <a:latin typeface="Tahoma" pitchFamily="34" charset="0"/>
                  <a:ea typeface="Tahoma" pitchFamily="34" charset="0"/>
                  <a:cs typeface="Tahoma" pitchFamily="34" charset="0"/>
                </a:rPr>
                <a:t>תנופה</a:t>
              </a:r>
              <a:endParaRPr kumimoji="0" lang="en-US" sz="1000" b="1" i="0" u="none" strike="noStrike" kern="0" cap="none" spc="0" normalizeH="0" baseline="0" noProof="0" dirty="0" smtClean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pic>
        <p:nvPicPr>
          <p:cNvPr id="20" name="Picture 2" descr="logo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440" y="79839"/>
            <a:ext cx="4953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764936"/>
              </p:ext>
            </p:extLst>
          </p:nvPr>
        </p:nvGraphicFramePr>
        <p:xfrm>
          <a:off x="251513" y="1412775"/>
          <a:ext cx="8640967" cy="4320481"/>
        </p:xfrm>
        <a:graphic>
          <a:graphicData uri="http://schemas.openxmlformats.org/drawingml/2006/table">
            <a:tbl>
              <a:tblPr rtl="1"/>
              <a:tblGrid>
                <a:gridCol w="790791"/>
                <a:gridCol w="790791"/>
                <a:gridCol w="470922"/>
                <a:gridCol w="470922"/>
                <a:gridCol w="470922"/>
                <a:gridCol w="470922"/>
                <a:gridCol w="470922"/>
                <a:gridCol w="470922"/>
                <a:gridCol w="470922"/>
                <a:gridCol w="470922"/>
                <a:gridCol w="470922"/>
                <a:gridCol w="470922"/>
                <a:gridCol w="470922"/>
                <a:gridCol w="470922"/>
                <a:gridCol w="470922"/>
                <a:gridCol w="470922"/>
                <a:gridCol w="466477"/>
              </a:tblGrid>
              <a:tr h="153123">
                <a:tc rowSpan="2">
                  <a:txBody>
                    <a:bodyPr/>
                    <a:lstStyle/>
                    <a:p>
                      <a:pPr algn="ctr" rtl="1" fontAlgn="ctr"/>
                      <a:r>
                        <a:rPr lang="he-IL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סעיף תקציבי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 gridSpan="15">
                  <a:txBody>
                    <a:bodyPr/>
                    <a:lstStyle/>
                    <a:p>
                      <a:pPr algn="ctr" rtl="1" fontAlgn="ctr"/>
                      <a:r>
                        <a:rPr lang="he-IL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ביצוע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5312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שם הסעיף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2004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2005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2006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2007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2008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2009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2010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2011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2012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2013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2014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2015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2016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2017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סה"כ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</a:tr>
              <a:tr h="289553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מנגנון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1,953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64,059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91,868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96,637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51,041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36,092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44,864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40,112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38,484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31,876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28,038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24,545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3,440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2,661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555,670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</a:tr>
              <a:tr h="153123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040601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שכר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651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11,985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18,352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20,074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19,252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15,143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15,532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16,526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16,944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13,624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10,184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12,922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-  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-  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171,189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3123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040603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אמרכלות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1,302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52,074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39,721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21,829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17,672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15,396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15,595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17,217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16,899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12,146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11,052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8,779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3,440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2,661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235,783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3123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040604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פעולות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33,795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54,734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14,117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5,553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13,737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6,369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4,641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6,106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6,802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2,844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-  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-  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148,698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9553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פיצויים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698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963,555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1,426,234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433,661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410,706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303,696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208,209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345,328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306,452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210,499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189,210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173,969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151,269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89,185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5,212,671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</a:tr>
              <a:tr h="153123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040608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הסכמי העתקה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69,750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17,218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88,860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82,417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60,633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96,254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43,292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58,328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45,500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40,658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68,150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30,280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701,340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0308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040610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פיצויים לפרטים - מגורים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896,054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911,579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148,294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103,119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87,674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64,256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111,352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140,985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52,293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58,301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43,510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50,445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24,154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2,692,016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0308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040611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פיצויים לפרטים - תעסוקה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1,219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22,322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21,855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15,548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11,898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5,469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10,372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12,627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10,595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6,003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3,953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3,363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3,245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128,469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3123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040612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סיוע לעסקים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698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66,282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422,583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246,294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203,179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121,707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77,851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127,350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109,548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89,283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79,406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85,848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29,311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31,506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1,690,846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9553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he-IL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משרדי ממשלה ורשויות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-  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1,567,420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760,529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310,027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176,260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131,956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81,200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40,090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23,375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31,530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49,490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16,037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11,504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8,182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3,207,600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</a:tr>
              <a:tr h="260308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040614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מימון פעולות משרדי ממשלה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1,567,420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760,529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310,027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176,260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131,956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81,200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40,090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23,375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31,530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49,490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16,037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11,504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8,182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3,207,600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3123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0406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סה"כ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2,651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2,595,034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2,278,631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840,325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638,007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471,744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334,273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425,530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368,311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273,905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266,738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214,551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166,213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100,028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8,975,941 </a:t>
                      </a:r>
                    </a:p>
                  </a:txBody>
                  <a:tcPr marL="6623" marR="6623" marT="66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3123">
                <a:tc>
                  <a:txBody>
                    <a:bodyPr/>
                    <a:lstStyle/>
                    <a:p>
                      <a:pPr algn="l" rtl="0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4316">
                <a:tc>
                  <a:txBody>
                    <a:bodyPr/>
                    <a:lstStyle/>
                    <a:p>
                      <a:pPr algn="l" rtl="0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700" b="1" i="0" u="sng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פירוט מונחים וקיצורים</a:t>
                      </a: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9553">
                <a:tc>
                  <a:txBody>
                    <a:bodyPr/>
                    <a:lstStyle/>
                    <a:p>
                      <a:pPr algn="l" rtl="0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שכר - </a:t>
                      </a: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8">
                  <a:txBody>
                    <a:bodyPr/>
                    <a:lstStyle/>
                    <a:p>
                      <a:pPr algn="r" rtl="1" fontAlgn="b"/>
                      <a:r>
                        <a:rPr lang="he-I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כולל בתוכו את כל רכיבי השכר לרבות שעות נוספות, הוצאות רכב, עבודה בלתי צמיתה, העסקת סטודנטים;</a:t>
                      </a: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9553">
                <a:tc>
                  <a:txBody>
                    <a:bodyPr/>
                    <a:lstStyle/>
                    <a:p>
                      <a:pPr algn="l" rtl="0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אמרכלות - </a:t>
                      </a: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7">
                  <a:txBody>
                    <a:bodyPr/>
                    <a:lstStyle/>
                    <a:p>
                      <a:pPr algn="r" rtl="1" fontAlgn="b"/>
                      <a:r>
                        <a:rPr lang="he-I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שכ"ד ואחזקת משרדי תנופה, דואר וטלפונים, יועצים, רו"ח ועו"ד, נציגי ציבור בוועדות;</a:t>
                      </a: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53123">
                <a:tc>
                  <a:txBody>
                    <a:bodyPr/>
                    <a:lstStyle/>
                    <a:p>
                      <a:pPr algn="l" rtl="0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פעולות -</a:t>
                      </a: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5">
                  <a:txBody>
                    <a:bodyPr/>
                    <a:lstStyle/>
                    <a:p>
                      <a:pPr algn="r" rtl="1" fontAlgn="b"/>
                      <a:r>
                        <a:rPr lang="he-I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תשלומים למפרק, העתקת מבנים, סיוע חברתי ואישי;</a:t>
                      </a: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53123">
                <a:tc>
                  <a:txBody>
                    <a:bodyPr/>
                    <a:lstStyle/>
                    <a:p>
                      <a:pPr algn="l" rtl="0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הסכמי העתקה</a:t>
                      </a: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4">
                  <a:txBody>
                    <a:bodyPr/>
                    <a:lstStyle/>
                    <a:p>
                      <a:pPr algn="r" rtl="1" fontAlgn="b"/>
                      <a:r>
                        <a:rPr lang="he-I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הסכמי העתקה למגורים ולמוסדות ציבור;</a:t>
                      </a: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53123">
                <a:tc>
                  <a:txBody>
                    <a:bodyPr/>
                    <a:lstStyle/>
                    <a:p>
                      <a:pPr algn="l" rtl="0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סיוע לעסקים -</a:t>
                      </a: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pPr algn="r" rtl="1" fontAlgn="b"/>
                      <a:r>
                        <a:rPr lang="he-I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פיצויים לחקלאים ולבעלי עסקים</a:t>
                      </a: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23" marR="6623" marT="662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54735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576586" y="361439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he-IL" dirty="0" smtClean="0"/>
              <a:t>משפחתית</a:t>
            </a:r>
            <a:endParaRPr lang="he-IL" dirty="0"/>
          </a:p>
        </p:txBody>
      </p:sp>
      <p:pic>
        <p:nvPicPr>
          <p:cNvPr id="2051" name="Picture 3" descr="C:\Users\D55\AppData\Local\Microsoft\Windows\Temporary Internet Files\Content.Outlook\EBBQ9VEF\1 cop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40768"/>
            <a:ext cx="9144000" cy="4659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 Box 13"/>
          <p:cNvSpPr txBox="1">
            <a:spLocks noChangeArrowheads="1"/>
          </p:cNvSpPr>
          <p:nvPr/>
        </p:nvSpPr>
        <p:spPr bwMode="auto">
          <a:xfrm>
            <a:off x="-108520" y="124507"/>
            <a:ext cx="1728192" cy="4770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he-IL" sz="1000" b="1" dirty="0" smtClean="0">
                <a:solidFill>
                  <a:srgbClr val="1F497D">
                    <a:lumMod val="75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תמוז תשע"ד</a:t>
            </a:r>
          </a:p>
          <a:p>
            <a:pPr algn="ctr">
              <a:spcBef>
                <a:spcPct val="50000"/>
              </a:spcBef>
            </a:pPr>
            <a:r>
              <a:rPr lang="he-IL" sz="1000" b="1" dirty="0" smtClean="0">
                <a:solidFill>
                  <a:srgbClr val="1F497D">
                    <a:lumMod val="75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יולי  2014</a:t>
            </a:r>
            <a:endParaRPr lang="en-US" sz="1000" b="1" dirty="0">
              <a:solidFill>
                <a:srgbClr val="1F497D">
                  <a:lumMod val="75000"/>
                </a:srgb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pSp>
        <p:nvGrpSpPr>
          <p:cNvPr id="14" name="קבוצה 13"/>
          <p:cNvGrpSpPr/>
          <p:nvPr/>
        </p:nvGrpSpPr>
        <p:grpSpPr>
          <a:xfrm>
            <a:off x="0" y="0"/>
            <a:ext cx="9144000" cy="622301"/>
            <a:chOff x="0" y="0"/>
            <a:chExt cx="9144000" cy="622301"/>
          </a:xfrm>
        </p:grpSpPr>
        <p:sp>
          <p:nvSpPr>
            <p:cNvPr id="15" name="מלבן 14"/>
            <p:cNvSpPr/>
            <p:nvPr/>
          </p:nvSpPr>
          <p:spPr>
            <a:xfrm>
              <a:off x="0" y="0"/>
              <a:ext cx="9144000" cy="620688"/>
            </a:xfrm>
            <a:prstGeom prst="rect">
              <a:avLst/>
            </a:prstGeom>
            <a:gradFill flip="none" rotWithShape="1">
              <a:gsLst>
                <a:gs pos="35000">
                  <a:srgbClr val="4F81BD">
                    <a:tint val="66000"/>
                    <a:satMod val="160000"/>
                    <a:alpha val="1000"/>
                  </a:srgbClr>
                </a:gs>
                <a:gs pos="50000">
                  <a:srgbClr val="4F81BD">
                    <a:tint val="44500"/>
                    <a:satMod val="160000"/>
                  </a:srgbClr>
                </a:gs>
                <a:gs pos="100000">
                  <a:srgbClr val="4F81BD">
                    <a:tint val="23500"/>
                    <a:satMod val="160000"/>
                  </a:srgbClr>
                </a:gs>
              </a:gsLst>
              <a:lin ang="10800000" scaled="1"/>
              <a:tileRect/>
            </a:gradFill>
            <a:ln w="25400" cap="flat" cmpd="sng" algn="ctr">
              <a:noFill/>
              <a:prstDash val="solid"/>
            </a:ln>
            <a:effectLst/>
          </p:spPr>
          <p:txBody>
            <a:bodyPr rtlCol="1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he-I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Arial"/>
              </a:endParaRPr>
            </a:p>
          </p:txBody>
        </p:sp>
        <p:sp>
          <p:nvSpPr>
            <p:cNvPr id="17" name="Line 15"/>
            <p:cNvSpPr>
              <a:spLocks noChangeShapeType="1"/>
            </p:cNvSpPr>
            <p:nvPr/>
          </p:nvSpPr>
          <p:spPr bwMode="auto">
            <a:xfrm>
              <a:off x="0" y="620713"/>
              <a:ext cx="9144000" cy="1588"/>
            </a:xfrm>
            <a:prstGeom prst="line">
              <a:avLst/>
            </a:prstGeom>
            <a:noFill/>
            <a:ln w="12700">
              <a:solidFill>
                <a:sysClr val="windowText" lastClr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he-I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8" name="Text Box 14"/>
            <p:cNvSpPr txBox="1">
              <a:spLocks noChangeArrowheads="1"/>
            </p:cNvSpPr>
            <p:nvPr/>
          </p:nvSpPr>
          <p:spPr bwMode="auto">
            <a:xfrm>
              <a:off x="5220072" y="44624"/>
              <a:ext cx="3024510" cy="24622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marL="342900" marR="0" lvl="0" indent="-342900" algn="ctr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he-IL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1F497D">
                      <a:lumMod val="75000"/>
                    </a:srgbClr>
                  </a:solidFill>
                  <a:effectLst/>
                  <a:uLnTx/>
                  <a:uFillTx/>
                  <a:latin typeface="Tahoma" pitchFamily="34" charset="0"/>
                  <a:ea typeface="Tahoma" pitchFamily="34" charset="0"/>
                  <a:cs typeface="Tahoma" pitchFamily="34" charset="0"/>
                </a:rPr>
                <a:t>משרד החקלאות ופיתוח הכפר</a:t>
              </a:r>
            </a:p>
          </p:txBody>
        </p:sp>
        <p:sp>
          <p:nvSpPr>
            <p:cNvPr id="19" name="Text Box 14"/>
            <p:cNvSpPr txBox="1">
              <a:spLocks noChangeArrowheads="1"/>
            </p:cNvSpPr>
            <p:nvPr/>
          </p:nvSpPr>
          <p:spPr bwMode="auto">
            <a:xfrm>
              <a:off x="5436096" y="318334"/>
              <a:ext cx="2628974" cy="24622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marL="342900" marR="0" lvl="0" indent="-342900" algn="ctr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he-IL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1F497D">
                      <a:lumMod val="75000"/>
                    </a:srgbClr>
                  </a:solidFill>
                  <a:effectLst/>
                  <a:uLnTx/>
                  <a:uFillTx/>
                  <a:latin typeface="Tahoma" pitchFamily="34" charset="0"/>
                  <a:ea typeface="Tahoma" pitchFamily="34" charset="0"/>
                  <a:cs typeface="Tahoma" pitchFamily="34" charset="0"/>
                </a:rPr>
                <a:t>תנופה</a:t>
              </a:r>
              <a:endParaRPr kumimoji="0" lang="en-US" sz="1000" b="1" i="0" u="none" strike="noStrike" kern="0" cap="none" spc="0" normalizeH="0" baseline="0" noProof="0" dirty="0" smtClean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pic>
        <p:nvPicPr>
          <p:cNvPr id="20" name="Picture 2" descr="logo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440" y="79839"/>
            <a:ext cx="4953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31144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5867" y="476672"/>
            <a:ext cx="9144000" cy="11430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he-IL" sz="4000" dirty="0" smtClean="0">
                <a:solidFill>
                  <a:schemeClr val="tx2">
                    <a:lumMod val="75000"/>
                  </a:schemeClr>
                </a:solidFill>
                <a:effectLst/>
                <a:cs typeface="BN Anna Bold" pitchFamily="2" charset="-79"/>
              </a:rPr>
              <a:t>  מפרט טכני ל "משפחתית"</a:t>
            </a:r>
            <a:endParaRPr lang="he-IL" sz="4000" dirty="0">
              <a:solidFill>
                <a:schemeClr val="tx2">
                  <a:lumMod val="75000"/>
                </a:schemeClr>
              </a:solidFill>
              <a:effectLst/>
              <a:cs typeface="BN Anna Bold" pitchFamily="2" charset="-79"/>
            </a:endParaRPr>
          </a:p>
        </p:txBody>
      </p:sp>
      <p:pic>
        <p:nvPicPr>
          <p:cNvPr id="4" name="מציין מיקום תוכן 3" descr="MIHRAZ-ROLAN GAN-HAD-00 (1).pdf - Foxit Reader"/>
          <p:cNvPicPr>
            <a:picLocks noGrp="1" noChangeAspect="1"/>
          </p:cNvPicPr>
          <p:nvPr>
            <p:ph sz="quarter" idx="4294967295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86" t="21628" r="25509" b="8437"/>
          <a:stretch/>
        </p:blipFill>
        <p:spPr>
          <a:xfrm>
            <a:off x="179512" y="1628800"/>
            <a:ext cx="5472609" cy="432048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788024" y="980728"/>
            <a:ext cx="4104456" cy="563231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342900" indent="-342900">
              <a:lnSpc>
                <a:spcPts val="2700"/>
              </a:lnSpc>
              <a:buFont typeface="+mj-lt"/>
              <a:buAutoNum type="arabicPeriod"/>
            </a:pPr>
            <a:r>
              <a:rPr lang="he-IL" dirty="0" smtClean="0">
                <a:solidFill>
                  <a:prstClr val="black"/>
                </a:solidFill>
                <a:cs typeface="AlexandraH" pitchFamily="2" charset="-79"/>
              </a:rPr>
              <a:t>4,5 חדרים. </a:t>
            </a:r>
          </a:p>
          <a:p>
            <a:pPr marL="342900" indent="-342900">
              <a:lnSpc>
                <a:spcPts val="2700"/>
              </a:lnSpc>
              <a:buFont typeface="+mj-lt"/>
              <a:buAutoNum type="arabicPeriod"/>
            </a:pPr>
            <a:r>
              <a:rPr lang="he-IL" dirty="0" smtClean="0">
                <a:solidFill>
                  <a:prstClr val="black"/>
                </a:solidFill>
                <a:cs typeface="AlexandraH" pitchFamily="2" charset="-79"/>
              </a:rPr>
              <a:t>חוץ: חיפוי אבן חלקי.</a:t>
            </a:r>
          </a:p>
          <a:p>
            <a:pPr marL="342900" indent="-342900">
              <a:lnSpc>
                <a:spcPts val="2700"/>
              </a:lnSpc>
              <a:buFont typeface="+mj-lt"/>
              <a:buAutoNum type="arabicPeriod"/>
            </a:pPr>
            <a:r>
              <a:rPr lang="he-IL" dirty="0" smtClean="0">
                <a:solidFill>
                  <a:prstClr val="black"/>
                </a:solidFill>
                <a:cs typeface="AlexandraH" pitchFamily="2" charset="-79"/>
              </a:rPr>
              <a:t>ארגז רוח מובנה  -"</a:t>
            </a:r>
            <a:r>
              <a:rPr lang="he-IL" dirty="0" err="1" smtClean="0">
                <a:solidFill>
                  <a:prstClr val="black"/>
                </a:solidFill>
                <a:cs typeface="AlexandraH" pitchFamily="2" charset="-79"/>
              </a:rPr>
              <a:t>דנס</a:t>
            </a:r>
            <a:r>
              <a:rPr lang="he-IL" dirty="0" smtClean="0">
                <a:solidFill>
                  <a:prstClr val="black"/>
                </a:solidFill>
                <a:cs typeface="AlexandraH" pitchFamily="2" charset="-79"/>
              </a:rPr>
              <a:t> </a:t>
            </a:r>
            <a:r>
              <a:rPr lang="he-IL" dirty="0" err="1" smtClean="0">
                <a:solidFill>
                  <a:prstClr val="black"/>
                </a:solidFill>
                <a:cs typeface="AlexandraH" pitchFamily="2" charset="-79"/>
              </a:rPr>
              <a:t>גלס</a:t>
            </a:r>
            <a:r>
              <a:rPr lang="he-IL" dirty="0" smtClean="0">
                <a:solidFill>
                  <a:prstClr val="black"/>
                </a:solidFill>
                <a:cs typeface="AlexandraH" pitchFamily="2" charset="-79"/>
              </a:rPr>
              <a:t>".</a:t>
            </a:r>
          </a:p>
          <a:p>
            <a:pPr marL="342900" indent="-342900">
              <a:lnSpc>
                <a:spcPts val="2700"/>
              </a:lnSpc>
              <a:buFont typeface="+mj-lt"/>
              <a:buAutoNum type="arabicPeriod"/>
            </a:pPr>
            <a:r>
              <a:rPr lang="he-IL" dirty="0" smtClean="0">
                <a:solidFill>
                  <a:prstClr val="black"/>
                </a:solidFill>
                <a:cs typeface="AlexandraH" pitchFamily="2" charset="-79"/>
              </a:rPr>
              <a:t>בידוד בגג: צמר זכוכית "5.</a:t>
            </a:r>
          </a:p>
          <a:p>
            <a:pPr marL="342900" indent="-342900">
              <a:lnSpc>
                <a:spcPts val="2700"/>
              </a:lnSpc>
              <a:buFont typeface="+mj-lt"/>
              <a:buAutoNum type="arabicPeriod"/>
            </a:pPr>
            <a:r>
              <a:rPr lang="he-IL" dirty="0" smtClean="0">
                <a:solidFill>
                  <a:prstClr val="black"/>
                </a:solidFill>
                <a:cs typeface="AlexandraH" pitchFamily="2" charset="-79"/>
              </a:rPr>
              <a:t>דלת כניסה מעוצבת.</a:t>
            </a:r>
          </a:p>
          <a:p>
            <a:pPr marL="342900" indent="-342900">
              <a:lnSpc>
                <a:spcPts val="2700"/>
              </a:lnSpc>
              <a:buFont typeface="+mj-lt"/>
              <a:buAutoNum type="arabicPeriod"/>
            </a:pPr>
            <a:r>
              <a:rPr lang="he-IL" dirty="0" smtClean="0">
                <a:solidFill>
                  <a:prstClr val="black"/>
                </a:solidFill>
                <a:cs typeface="AlexandraH" pitchFamily="2" charset="-79"/>
              </a:rPr>
              <a:t>מטבח: ארון עליון ותחתון, כולל שיש קיסר.</a:t>
            </a:r>
          </a:p>
          <a:p>
            <a:pPr marL="342900" indent="-342900">
              <a:lnSpc>
                <a:spcPts val="2700"/>
              </a:lnSpc>
              <a:buFont typeface="+mj-lt"/>
              <a:buAutoNum type="arabicPeriod"/>
            </a:pPr>
            <a:r>
              <a:rPr lang="he-IL" dirty="0" smtClean="0">
                <a:solidFill>
                  <a:prstClr val="black"/>
                </a:solidFill>
                <a:cs typeface="AlexandraH" pitchFamily="2" charset="-79"/>
              </a:rPr>
              <a:t>מקלחת\ יח' שירות: 2 יחידות.</a:t>
            </a:r>
          </a:p>
          <a:p>
            <a:pPr marL="342900" indent="-342900">
              <a:lnSpc>
                <a:spcPts val="2700"/>
              </a:lnSpc>
              <a:buFont typeface="+mj-lt"/>
              <a:buAutoNum type="arabicPeriod"/>
            </a:pPr>
            <a:r>
              <a:rPr lang="he-IL" dirty="0" smtClean="0">
                <a:solidFill>
                  <a:prstClr val="black"/>
                </a:solidFill>
                <a:cs typeface="AlexandraH" pitchFamily="2" charset="-79"/>
              </a:rPr>
              <a:t>אמבטיה: חיפוי קרמיקה עד תיקרה</a:t>
            </a:r>
          </a:p>
          <a:p>
            <a:pPr marL="342900" indent="-342900">
              <a:lnSpc>
                <a:spcPts val="2700"/>
              </a:lnSpc>
              <a:buFont typeface="+mj-lt"/>
              <a:buAutoNum type="arabicPeriod"/>
            </a:pPr>
            <a:r>
              <a:rPr lang="he-IL" dirty="0" smtClean="0">
                <a:solidFill>
                  <a:prstClr val="black"/>
                </a:solidFill>
                <a:cs typeface="AlexandraH" pitchFamily="2" charset="-79"/>
              </a:rPr>
              <a:t>תריס ויטרינה חשמלי </a:t>
            </a:r>
          </a:p>
          <a:p>
            <a:pPr marL="342900" indent="-342900">
              <a:lnSpc>
                <a:spcPts val="2700"/>
              </a:lnSpc>
              <a:buFont typeface="+mj-lt"/>
              <a:buAutoNum type="arabicPeriod"/>
            </a:pPr>
            <a:r>
              <a:rPr lang="he-IL" dirty="0" smtClean="0">
                <a:solidFill>
                  <a:prstClr val="black"/>
                </a:solidFill>
                <a:cs typeface="AlexandraH" pitchFamily="2" charset="-79"/>
              </a:rPr>
              <a:t>שעוני שבת בלוח חשמל.</a:t>
            </a:r>
          </a:p>
          <a:p>
            <a:pPr marL="342900" indent="-342900">
              <a:lnSpc>
                <a:spcPts val="2700"/>
              </a:lnSpc>
              <a:buFont typeface="+mj-lt"/>
              <a:buAutoNum type="arabicPeriod"/>
            </a:pPr>
            <a:r>
              <a:rPr lang="he-IL" dirty="0" smtClean="0">
                <a:solidFill>
                  <a:prstClr val="black"/>
                </a:solidFill>
                <a:cs typeface="AlexandraH" pitchFamily="2" charset="-79"/>
              </a:rPr>
              <a:t>מזגנים: בכל חדר</a:t>
            </a:r>
          </a:p>
          <a:p>
            <a:pPr marL="342900" indent="-342900">
              <a:lnSpc>
                <a:spcPts val="2700"/>
              </a:lnSpc>
              <a:buFont typeface="+mj-lt"/>
              <a:buAutoNum type="arabicPeriod"/>
            </a:pPr>
            <a:r>
              <a:rPr lang="he-IL" dirty="0" smtClean="0">
                <a:solidFill>
                  <a:prstClr val="black"/>
                </a:solidFill>
                <a:cs typeface="AlexandraH" pitchFamily="2" charset="-79"/>
              </a:rPr>
              <a:t>ריכוז מזגנים + דוד שמש כולל מסתור</a:t>
            </a:r>
          </a:p>
          <a:p>
            <a:pPr marL="342900" indent="-342900">
              <a:lnSpc>
                <a:spcPts val="2700"/>
              </a:lnSpc>
              <a:buFont typeface="+mj-lt"/>
              <a:buAutoNum type="arabicPeriod"/>
            </a:pPr>
            <a:r>
              <a:rPr lang="he-IL" dirty="0" smtClean="0">
                <a:solidFill>
                  <a:prstClr val="black"/>
                </a:solidFill>
                <a:cs typeface="AlexandraH" pitchFamily="2" charset="-79"/>
              </a:rPr>
              <a:t>תכנון+ טופס 4.</a:t>
            </a:r>
          </a:p>
          <a:p>
            <a:pPr marL="342900" indent="-342900">
              <a:lnSpc>
                <a:spcPts val="2700"/>
              </a:lnSpc>
              <a:buFont typeface="+mj-lt"/>
              <a:buAutoNum type="arabicPeriod"/>
            </a:pPr>
            <a:r>
              <a:rPr lang="he-IL" dirty="0" smtClean="0">
                <a:solidFill>
                  <a:prstClr val="black"/>
                </a:solidFill>
                <a:cs typeface="AlexandraH" pitchFamily="2" charset="-79"/>
              </a:rPr>
              <a:t>עבודות פיתוח.</a:t>
            </a:r>
          </a:p>
          <a:p>
            <a:pPr marL="342900" indent="-342900">
              <a:lnSpc>
                <a:spcPts val="2700"/>
              </a:lnSpc>
              <a:buFont typeface="+mj-lt"/>
              <a:buAutoNum type="arabicPeriod"/>
            </a:pPr>
            <a:r>
              <a:rPr lang="he-IL" dirty="0" smtClean="0">
                <a:solidFill>
                  <a:prstClr val="black"/>
                </a:solidFill>
                <a:cs typeface="AlexandraH" pitchFamily="2" charset="-79"/>
              </a:rPr>
              <a:t>חיבור תשתיות.</a:t>
            </a:r>
          </a:p>
          <a:p>
            <a:pPr marL="342900" indent="-342900">
              <a:lnSpc>
                <a:spcPts val="2700"/>
              </a:lnSpc>
              <a:buFont typeface="+mj-lt"/>
              <a:buAutoNum type="arabicPeriod"/>
            </a:pPr>
            <a:r>
              <a:rPr lang="he-IL" dirty="0" smtClean="0">
                <a:solidFill>
                  <a:prstClr val="black"/>
                </a:solidFill>
                <a:cs typeface="AlexandraH" pitchFamily="2" charset="-79"/>
              </a:rPr>
              <a:t>בידוד טרמי: כ-30% מעל </a:t>
            </a:r>
            <a:r>
              <a:rPr lang="he-IL" dirty="0" err="1" smtClean="0">
                <a:solidFill>
                  <a:prstClr val="black"/>
                </a:solidFill>
                <a:cs typeface="AlexandraH" pitchFamily="2" charset="-79"/>
              </a:rPr>
              <a:t>קראוילה</a:t>
            </a:r>
            <a:r>
              <a:rPr lang="he-IL" dirty="0" smtClean="0">
                <a:solidFill>
                  <a:prstClr val="black"/>
                </a:solidFill>
                <a:cs typeface="AlexandraH" pitchFamily="2" charset="-79"/>
              </a:rPr>
              <a:t> רגילה.</a:t>
            </a:r>
            <a:endParaRPr lang="he-IL" dirty="0">
              <a:solidFill>
                <a:prstClr val="black"/>
              </a:solidFill>
              <a:cs typeface="AlexandraH" pitchFamily="2" charset="-79"/>
            </a:endParaRPr>
          </a:p>
        </p:txBody>
      </p:sp>
      <p:sp>
        <p:nvSpPr>
          <p:cNvPr id="15" name="Text Box 13"/>
          <p:cNvSpPr txBox="1">
            <a:spLocks noChangeArrowheads="1"/>
          </p:cNvSpPr>
          <p:nvPr/>
        </p:nvSpPr>
        <p:spPr bwMode="auto">
          <a:xfrm>
            <a:off x="-108520" y="124507"/>
            <a:ext cx="1728192" cy="4770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he-IL" sz="1000" b="1" dirty="0" smtClean="0">
                <a:solidFill>
                  <a:srgbClr val="1F497D">
                    <a:lumMod val="75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תמוז תשע"ד</a:t>
            </a:r>
          </a:p>
          <a:p>
            <a:pPr algn="ctr">
              <a:spcBef>
                <a:spcPct val="50000"/>
              </a:spcBef>
            </a:pPr>
            <a:r>
              <a:rPr lang="he-IL" sz="1000" b="1" dirty="0" smtClean="0">
                <a:solidFill>
                  <a:srgbClr val="1F497D">
                    <a:lumMod val="75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יולי  2014</a:t>
            </a:r>
            <a:endParaRPr lang="en-US" sz="1000" b="1" dirty="0">
              <a:solidFill>
                <a:srgbClr val="1F497D">
                  <a:lumMod val="75000"/>
                </a:srgb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pSp>
        <p:nvGrpSpPr>
          <p:cNvPr id="16" name="קבוצה 15"/>
          <p:cNvGrpSpPr/>
          <p:nvPr/>
        </p:nvGrpSpPr>
        <p:grpSpPr>
          <a:xfrm>
            <a:off x="-252536" y="0"/>
            <a:ext cx="9396536" cy="622301"/>
            <a:chOff x="-252536" y="0"/>
            <a:chExt cx="9396536" cy="622301"/>
          </a:xfrm>
        </p:grpSpPr>
        <p:sp>
          <p:nvSpPr>
            <p:cNvPr id="17" name="מלבן 16"/>
            <p:cNvSpPr/>
            <p:nvPr/>
          </p:nvSpPr>
          <p:spPr>
            <a:xfrm>
              <a:off x="0" y="0"/>
              <a:ext cx="9144000" cy="620688"/>
            </a:xfrm>
            <a:prstGeom prst="rect">
              <a:avLst/>
            </a:prstGeom>
            <a:gradFill flip="none" rotWithShape="1">
              <a:gsLst>
                <a:gs pos="35000">
                  <a:srgbClr val="4F81BD">
                    <a:tint val="66000"/>
                    <a:satMod val="160000"/>
                    <a:alpha val="1000"/>
                  </a:srgbClr>
                </a:gs>
                <a:gs pos="50000">
                  <a:srgbClr val="4F81BD">
                    <a:tint val="44500"/>
                    <a:satMod val="160000"/>
                  </a:srgbClr>
                </a:gs>
                <a:gs pos="100000">
                  <a:srgbClr val="4F81BD">
                    <a:tint val="23500"/>
                    <a:satMod val="160000"/>
                  </a:srgbClr>
                </a:gs>
              </a:gsLst>
              <a:lin ang="10800000" scaled="1"/>
              <a:tileRect/>
            </a:gradFill>
            <a:ln w="25400" cap="flat" cmpd="sng" algn="ctr">
              <a:noFill/>
              <a:prstDash val="solid"/>
            </a:ln>
            <a:effectLst/>
          </p:spPr>
          <p:txBody>
            <a:bodyPr rtlCol="1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he-I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Arial"/>
              </a:endParaRPr>
            </a:p>
          </p:txBody>
        </p:sp>
        <p:sp>
          <p:nvSpPr>
            <p:cNvPr id="18" name="Text Box 13"/>
            <p:cNvSpPr txBox="1">
              <a:spLocks noChangeArrowheads="1"/>
            </p:cNvSpPr>
            <p:nvPr/>
          </p:nvSpPr>
          <p:spPr bwMode="auto">
            <a:xfrm>
              <a:off x="-252536" y="76562"/>
              <a:ext cx="1439714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he-IL" sz="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1F497D">
                      <a:lumMod val="75000"/>
                    </a:srgbClr>
                  </a:solidFill>
                  <a:effectLst/>
                  <a:uLnTx/>
                  <a:uFillTx/>
                  <a:latin typeface="Tahoma" pitchFamily="34" charset="0"/>
                  <a:ea typeface="Tahoma" pitchFamily="34" charset="0"/>
                  <a:cs typeface="Tahoma" pitchFamily="34" charset="0"/>
                </a:rPr>
                <a:t>ט"ו בטבת תשע"ו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he-IL" sz="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1F497D">
                      <a:lumMod val="75000"/>
                    </a:srgbClr>
                  </a:solidFill>
                  <a:effectLst/>
                  <a:uLnTx/>
                  <a:uFillTx/>
                  <a:latin typeface="Tahoma" pitchFamily="34" charset="0"/>
                  <a:ea typeface="Tahoma" pitchFamily="34" charset="0"/>
                  <a:cs typeface="Tahoma" pitchFamily="34" charset="0"/>
                </a:rPr>
                <a:t>27 דצמבר   15 </a:t>
              </a:r>
              <a:endParaRPr kumimoji="0" lang="en-US" sz="800" b="1" i="0" u="none" strike="noStrike" kern="0" cap="none" spc="0" normalizeH="0" baseline="0" noProof="0" dirty="0" smtClean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19" name="Line 15"/>
            <p:cNvSpPr>
              <a:spLocks noChangeShapeType="1"/>
            </p:cNvSpPr>
            <p:nvPr/>
          </p:nvSpPr>
          <p:spPr bwMode="auto">
            <a:xfrm>
              <a:off x="0" y="620713"/>
              <a:ext cx="9144000" cy="1588"/>
            </a:xfrm>
            <a:prstGeom prst="line">
              <a:avLst/>
            </a:prstGeom>
            <a:noFill/>
            <a:ln w="12700">
              <a:solidFill>
                <a:sysClr val="windowText" lastClr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he-I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0" name="Text Box 14"/>
            <p:cNvSpPr txBox="1">
              <a:spLocks noChangeArrowheads="1"/>
            </p:cNvSpPr>
            <p:nvPr/>
          </p:nvSpPr>
          <p:spPr bwMode="auto">
            <a:xfrm>
              <a:off x="5220072" y="44624"/>
              <a:ext cx="3024510" cy="24622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marL="342900" marR="0" lvl="0" indent="-342900" algn="ctr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he-IL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1F497D">
                      <a:lumMod val="75000"/>
                    </a:srgbClr>
                  </a:solidFill>
                  <a:effectLst/>
                  <a:uLnTx/>
                  <a:uFillTx/>
                  <a:latin typeface="Tahoma" pitchFamily="34" charset="0"/>
                  <a:ea typeface="Tahoma" pitchFamily="34" charset="0"/>
                  <a:cs typeface="Tahoma" pitchFamily="34" charset="0"/>
                </a:rPr>
                <a:t>משרד החקלאות ופיתוח הכפר</a:t>
              </a:r>
            </a:p>
          </p:txBody>
        </p:sp>
        <p:sp>
          <p:nvSpPr>
            <p:cNvPr id="21" name="Text Box 14"/>
            <p:cNvSpPr txBox="1">
              <a:spLocks noChangeArrowheads="1"/>
            </p:cNvSpPr>
            <p:nvPr/>
          </p:nvSpPr>
          <p:spPr bwMode="auto">
            <a:xfrm>
              <a:off x="5436096" y="318334"/>
              <a:ext cx="2628974" cy="24622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marL="342900" marR="0" lvl="0" indent="-342900" algn="ctr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he-IL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1F497D">
                      <a:lumMod val="75000"/>
                    </a:srgbClr>
                  </a:solidFill>
                  <a:effectLst/>
                  <a:uLnTx/>
                  <a:uFillTx/>
                  <a:latin typeface="Tahoma" pitchFamily="34" charset="0"/>
                  <a:ea typeface="Tahoma" pitchFamily="34" charset="0"/>
                  <a:cs typeface="Tahoma" pitchFamily="34" charset="0"/>
                </a:rPr>
                <a:t>תנופה</a:t>
              </a:r>
              <a:endParaRPr kumimoji="0" lang="en-US" sz="1000" b="1" i="0" u="none" strike="noStrike" kern="0" cap="none" spc="0" normalizeH="0" baseline="0" noProof="0" dirty="0" smtClean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pic>
        <p:nvPicPr>
          <p:cNvPr id="22" name="Picture 2" descr="logo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440" y="79839"/>
            <a:ext cx="4953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43903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_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_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4_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3_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4_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2085F53-66A6-48EE-A2D7-36213E9AE6FE}"/>
</file>

<file path=customXml/itemProps2.xml><?xml version="1.0" encoding="utf-8"?>
<ds:datastoreItem xmlns:ds="http://schemas.openxmlformats.org/officeDocument/2006/customXml" ds:itemID="{076D67DF-ED61-419C-B2C1-758FF41DF79D}"/>
</file>

<file path=customXml/itemProps3.xml><?xml version="1.0" encoding="utf-8"?>
<ds:datastoreItem xmlns:ds="http://schemas.openxmlformats.org/officeDocument/2006/customXml" ds:itemID="{BCA50E13-A9BE-42DE-A43D-ECEC529CBA7E}"/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7182</TotalTime>
  <Words>1084</Words>
  <Application>Microsoft Office PowerPoint</Application>
  <PresentationFormat>‫הצגה על המסך (4:3)</PresentationFormat>
  <Paragraphs>486</Paragraphs>
  <Slides>18</Slides>
  <Notes>1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7</vt:i4>
      </vt:variant>
      <vt:variant>
        <vt:lpstr>ערכת נושא</vt:lpstr>
      </vt:variant>
      <vt:variant>
        <vt:i4>5</vt:i4>
      </vt:variant>
      <vt:variant>
        <vt:lpstr>כותרות שקופיות</vt:lpstr>
      </vt:variant>
      <vt:variant>
        <vt:i4>18</vt:i4>
      </vt:variant>
    </vt:vector>
  </HeadingPairs>
  <TitlesOfParts>
    <vt:vector size="30" baseType="lpstr">
      <vt:lpstr>AlexandraH</vt:lpstr>
      <vt:lpstr>Arial</vt:lpstr>
      <vt:lpstr>BN Anna Bold</vt:lpstr>
      <vt:lpstr>Calibri</vt:lpstr>
      <vt:lpstr>David</vt:lpstr>
      <vt:lpstr>Tahoma</vt:lpstr>
      <vt:lpstr>Times New Roman</vt:lpstr>
      <vt:lpstr>2_ערכת נושא Office</vt:lpstr>
      <vt:lpstr>3_ערכת נושא Office</vt:lpstr>
      <vt:lpstr>4_ערכת נושא Office</vt:lpstr>
      <vt:lpstr>13_ערכת נושא Office</vt:lpstr>
      <vt:lpstr>14_ערכת נושא Office</vt:lpstr>
      <vt:lpstr>   </vt:lpstr>
      <vt:lpstr>  </vt:lpstr>
      <vt:lpstr>מצגת של PowerPoint</vt:lpstr>
      <vt:lpstr>מצגת של PowerPoint</vt:lpstr>
      <vt:lpstr>  </vt:lpstr>
      <vt:lpstr>מצגת של PowerPoint</vt:lpstr>
      <vt:lpstr>מערך פיצויים - נתונים</vt:lpstr>
      <vt:lpstr>  </vt:lpstr>
      <vt:lpstr>שקיפות</vt:lpstr>
      <vt:lpstr>  </vt:lpstr>
      <vt:lpstr>  </vt:lpstr>
      <vt:lpstr>  </vt:lpstr>
      <vt:lpstr>מצגת של PowerPoint</vt:lpstr>
      <vt:lpstr>  </vt:lpstr>
      <vt:lpstr>  </vt:lpstr>
      <vt:lpstr>נתוני תקציב</vt:lpstr>
      <vt:lpstr>משפחתית</vt:lpstr>
      <vt:lpstr>  מפרט טכני ל "משפחתית"</vt:lpstr>
    </vt:vector>
  </TitlesOfParts>
  <Company>religions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ישיבת הנהלה</dc:title>
  <dc:creator>bw</dc:creator>
  <cp:lastModifiedBy>אסף יצחקי [Assaf Itzhaki]</cp:lastModifiedBy>
  <cp:revision>647</cp:revision>
  <cp:lastPrinted>2014-07-09T12:48:04Z</cp:lastPrinted>
  <dcterms:created xsi:type="dcterms:W3CDTF">2012-08-19T06:37:27Z</dcterms:created>
  <dcterms:modified xsi:type="dcterms:W3CDTF">2018-01-21T14:29:58Z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2025502</vt:r8>
  </property>
</Properties>
</file>