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8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16.xml" ContentType="application/vnd.openxmlformats-officedocument.presentationml.slide+xml"/>
  <Override PartName="/ppt/slides/slide15.xml" ContentType="application/vnd.openxmlformats-officedocument.presentationml.slide+xml"/>
  <Override PartName="/ppt/slides/slide14.xml" ContentType="application/vnd.openxmlformats-officedocument.presentationml.slide+xml"/>
  <Override PartName="/ppt/slides/slide29.xml" ContentType="application/vnd.openxmlformats-officedocument.presentationml.slide+xml"/>
  <Override PartName="/ppt/slides/slide28.xml" ContentType="application/vnd.openxmlformats-officedocument.presentationml.slide+xml"/>
  <Override PartName="/ppt/slides/slide27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13.xml" ContentType="application/vnd.openxmlformats-officedocument.presentationml.slide+xml"/>
  <Override PartName="/ppt/slides/slide12.xml" ContentType="application/vnd.openxmlformats-officedocument.presentationml.slide+xml"/>
  <Override PartName="/ppt/slides/slide11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5.xml" ContentType="application/vnd.openxmlformats-officedocument.presentationml.slide+xml"/>
  <Override PartName="/ppt/slides/slide17.xml" ContentType="application/vnd.openxmlformats-officedocument.presentationml.slide+xml"/>
  <Override PartName="/ppt/slides/slide7.xml" ContentType="application/vnd.openxmlformats-officedocument.presentationml.slide+xml"/>
  <Override PartName="/ppt/slides/slide10.xml" ContentType="application/vnd.openxmlformats-officedocument.presentationml.slide+xml"/>
  <Override PartName="/ppt/slides/slide6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  <p:sldId id="287" r:id="rId3"/>
    <p:sldId id="298" r:id="rId4"/>
    <p:sldId id="299" r:id="rId5"/>
    <p:sldId id="300" r:id="rId6"/>
    <p:sldId id="301" r:id="rId7"/>
    <p:sldId id="302" r:id="rId8"/>
    <p:sldId id="288" r:id="rId9"/>
    <p:sldId id="289" r:id="rId10"/>
    <p:sldId id="292" r:id="rId11"/>
    <p:sldId id="293" r:id="rId12"/>
    <p:sldId id="294" r:id="rId13"/>
    <p:sldId id="286" r:id="rId14"/>
    <p:sldId id="257" r:id="rId15"/>
    <p:sldId id="261" r:id="rId16"/>
    <p:sldId id="297" r:id="rId17"/>
    <p:sldId id="258" r:id="rId18"/>
    <p:sldId id="259" r:id="rId19"/>
    <p:sldId id="260" r:id="rId20"/>
    <p:sldId id="280" r:id="rId21"/>
    <p:sldId id="281" r:id="rId22"/>
    <p:sldId id="262" r:id="rId23"/>
    <p:sldId id="263" r:id="rId24"/>
    <p:sldId id="264" r:id="rId25"/>
    <p:sldId id="265" r:id="rId26"/>
    <p:sldId id="266" r:id="rId27"/>
    <p:sldId id="295" r:id="rId28"/>
    <p:sldId id="267" r:id="rId29"/>
    <p:sldId id="268" r:id="rId30"/>
    <p:sldId id="269" r:id="rId31"/>
    <p:sldId id="296" r:id="rId32"/>
    <p:sldId id="282" r:id="rId33"/>
    <p:sldId id="283" r:id="rId34"/>
    <p:sldId id="284" r:id="rId35"/>
    <p:sldId id="285" r:id="rId36"/>
  </p:sldIdLst>
  <p:sldSz cx="9144000" cy="6858000" type="screen4x3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49" d="100"/>
          <a:sy n="49" d="100"/>
        </p:scale>
        <p:origin x="485" y="53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customXml" Target="../customXml/item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customXml" Target="../customXml/item3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B2EFD-E6BB-46EF-A9A6-64BC47C7B971}" type="datetimeFigureOut">
              <a:rPr lang="he-IL" smtClean="0"/>
              <a:t>י"ג/שבט/תשע"ח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5BF67-6624-4389-8859-11FB0CB64AE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9593416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B2EFD-E6BB-46EF-A9A6-64BC47C7B971}" type="datetimeFigureOut">
              <a:rPr lang="he-IL" smtClean="0"/>
              <a:t>י"ג/שבט/תשע"ח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5BF67-6624-4389-8859-11FB0CB64AE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827904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B2EFD-E6BB-46EF-A9A6-64BC47C7B971}" type="datetimeFigureOut">
              <a:rPr lang="he-IL" smtClean="0"/>
              <a:t>י"ג/שבט/תשע"ח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5BF67-6624-4389-8859-11FB0CB64AE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0567586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B2EFD-E6BB-46EF-A9A6-64BC47C7B971}" type="datetimeFigureOut">
              <a:rPr lang="he-IL" smtClean="0"/>
              <a:t>י"ג/שבט/תשע"ח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5BF67-6624-4389-8859-11FB0CB64AE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0014076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B2EFD-E6BB-46EF-A9A6-64BC47C7B971}" type="datetimeFigureOut">
              <a:rPr lang="he-IL" smtClean="0"/>
              <a:t>י"ג/שבט/תשע"ח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5BF67-6624-4389-8859-11FB0CB64AE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5716984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B2EFD-E6BB-46EF-A9A6-64BC47C7B971}" type="datetimeFigureOut">
              <a:rPr lang="he-IL" smtClean="0"/>
              <a:t>י"ג/שבט/תשע"ח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5BF67-6624-4389-8859-11FB0CB64AE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855441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B2EFD-E6BB-46EF-A9A6-64BC47C7B971}" type="datetimeFigureOut">
              <a:rPr lang="he-IL" smtClean="0"/>
              <a:t>י"ג/שבט/תשע"ח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5BF67-6624-4389-8859-11FB0CB64AE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9417878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B2EFD-E6BB-46EF-A9A6-64BC47C7B971}" type="datetimeFigureOut">
              <a:rPr lang="he-IL" smtClean="0"/>
              <a:t>י"ג/שבט/תשע"ח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5BF67-6624-4389-8859-11FB0CB64AE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005136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B2EFD-E6BB-46EF-A9A6-64BC47C7B971}" type="datetimeFigureOut">
              <a:rPr lang="he-IL" smtClean="0"/>
              <a:t>י"ג/שבט/תשע"ח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5BF67-6624-4389-8859-11FB0CB64AE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934054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B2EFD-E6BB-46EF-A9A6-64BC47C7B971}" type="datetimeFigureOut">
              <a:rPr lang="he-IL" smtClean="0"/>
              <a:t>י"ג/שבט/תשע"ח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5BF67-6624-4389-8859-11FB0CB64AE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999332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B2EFD-E6BB-46EF-A9A6-64BC47C7B971}" type="datetimeFigureOut">
              <a:rPr lang="he-IL" smtClean="0"/>
              <a:t>י"ג/שבט/תשע"ח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5BF67-6624-4389-8859-11FB0CB64AE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37406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9B2EFD-E6BB-46EF-A9A6-64BC47C7B971}" type="datetimeFigureOut">
              <a:rPr lang="he-IL" smtClean="0"/>
              <a:t>י"ג/שבט/תשע"ח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45BF67-6624-4389-8859-11FB0CB64AE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21381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1484785"/>
            <a:ext cx="7772400" cy="936103"/>
          </a:xfrm>
        </p:spPr>
        <p:txBody>
          <a:bodyPr>
            <a:noAutofit/>
          </a:bodyPr>
          <a:lstStyle/>
          <a:p>
            <a:r>
              <a:rPr lang="he-IL" sz="3200" b="1" dirty="0" smtClean="0"/>
              <a:t>המרפאה לטיפול בהתמכרויות </a:t>
            </a:r>
            <a:r>
              <a:rPr lang="he-IL" sz="3200" dirty="0" smtClean="0"/>
              <a:t/>
            </a:r>
            <a:br>
              <a:rPr lang="he-IL" sz="3200" dirty="0" smtClean="0"/>
            </a:br>
            <a:r>
              <a:rPr lang="he-IL" sz="3200" b="1" dirty="0" smtClean="0"/>
              <a:t>למשככי כאבים</a:t>
            </a:r>
            <a:endParaRPr lang="he-IL" sz="3200" b="1" dirty="0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115616" y="2492896"/>
            <a:ext cx="7088832" cy="3744416"/>
          </a:xfrm>
        </p:spPr>
        <p:txBody>
          <a:bodyPr>
            <a:normAutofit fontScale="92500" lnSpcReduction="10000"/>
          </a:bodyPr>
          <a:lstStyle/>
          <a:p>
            <a:r>
              <a:rPr lang="he-IL" b="1" dirty="0" smtClean="0">
                <a:solidFill>
                  <a:srgbClr val="0070C0"/>
                </a:solidFill>
              </a:rPr>
              <a:t>ד"ר </a:t>
            </a:r>
            <a:r>
              <a:rPr lang="he-IL" b="1" dirty="0" err="1" smtClean="0">
                <a:solidFill>
                  <a:srgbClr val="0070C0"/>
                </a:solidFill>
              </a:rPr>
              <a:t>פ.רושקה</a:t>
            </a:r>
            <a:r>
              <a:rPr lang="he-IL" b="1" dirty="0" smtClean="0">
                <a:solidFill>
                  <a:srgbClr val="0070C0"/>
                </a:solidFill>
              </a:rPr>
              <a:t>  </a:t>
            </a:r>
          </a:p>
          <a:p>
            <a:r>
              <a:rPr lang="he-IL" b="1" dirty="0" smtClean="0">
                <a:solidFill>
                  <a:schemeClr val="tx1"/>
                </a:solidFill>
              </a:rPr>
              <a:t>המחלקה לטיפול בהתמכרויות  </a:t>
            </a:r>
          </a:p>
          <a:p>
            <a:r>
              <a:rPr lang="he-IL" b="1" dirty="0" smtClean="0">
                <a:solidFill>
                  <a:schemeClr val="tx1"/>
                </a:solidFill>
              </a:rPr>
              <a:t>משרד הבריאות </a:t>
            </a:r>
          </a:p>
          <a:p>
            <a:r>
              <a:rPr lang="he-IL" b="1" dirty="0" smtClean="0">
                <a:solidFill>
                  <a:srgbClr val="0070C0"/>
                </a:solidFill>
              </a:rPr>
              <a:t>ד"ר אורי שפק </a:t>
            </a:r>
          </a:p>
          <a:p>
            <a:r>
              <a:rPr lang="he-IL" b="1" dirty="0" smtClean="0">
                <a:solidFill>
                  <a:schemeClr val="tx1"/>
                </a:solidFill>
              </a:rPr>
              <a:t> המרפאה לטיפול בהתמכרויות למשככי כאבים, קופת חולים מכבי</a:t>
            </a:r>
            <a:endParaRPr lang="he-IL" b="1" dirty="0">
              <a:solidFill>
                <a:schemeClr val="tx1"/>
              </a:solidFill>
            </a:endParaRPr>
          </a:p>
          <a:p>
            <a:r>
              <a:rPr lang="he-IL" sz="4000" b="1" dirty="0" smtClean="0">
                <a:solidFill>
                  <a:srgbClr val="0070C0"/>
                </a:solidFill>
              </a:rPr>
              <a:t>2018</a:t>
            </a:r>
            <a:endParaRPr lang="he-IL" sz="4000" b="1" dirty="0">
              <a:solidFill>
                <a:srgbClr val="0070C0"/>
              </a:solidFill>
            </a:endParaRPr>
          </a:p>
        </p:txBody>
      </p:sp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9271"/>
            <a:ext cx="2736304" cy="1164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304295"/>
            <a:ext cx="2211338" cy="89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24391"/>
            <a:ext cx="2411760" cy="16111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77096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he-IL" b="1" dirty="0" smtClean="0">
                <a:solidFill>
                  <a:srgbClr val="0070C0"/>
                </a:solidFill>
              </a:rPr>
              <a:t>בשנת 2016</a:t>
            </a:r>
            <a:r>
              <a:rPr lang="he-IL" dirty="0" smtClean="0"/>
              <a:t>- פנייה של </a:t>
            </a:r>
            <a:r>
              <a:rPr lang="he-IL" b="1" dirty="0" smtClean="0">
                <a:solidFill>
                  <a:srgbClr val="0070C0"/>
                </a:solidFill>
              </a:rPr>
              <a:t>ד"ר ליאורה שכטר, מכבי ואגף לניהול סיכונים</a:t>
            </a:r>
            <a:r>
              <a:rPr lang="he-IL" dirty="0" smtClean="0"/>
              <a:t>, קופת חולים מכבי למשרד הבריאות- בקשה לסיוע בנושא התמכרות לתרופות מרשם, בעיקר משככי כאבים</a:t>
            </a:r>
          </a:p>
          <a:p>
            <a:r>
              <a:rPr lang="he-IL" b="1" dirty="0" smtClean="0">
                <a:solidFill>
                  <a:srgbClr val="0070C0"/>
                </a:solidFill>
              </a:rPr>
              <a:t>תכנון מרפאה ייעודית </a:t>
            </a:r>
            <a:r>
              <a:rPr lang="he-IL" dirty="0" smtClean="0"/>
              <a:t>לטיפול בהתמכרות למשככי כאבים בתוך הקופה- </a:t>
            </a:r>
            <a:r>
              <a:rPr lang="he-IL" b="1" dirty="0" smtClean="0">
                <a:solidFill>
                  <a:srgbClr val="0070C0"/>
                </a:solidFill>
              </a:rPr>
              <a:t>נגישות והיעדר סטיגמה</a:t>
            </a:r>
          </a:p>
          <a:p>
            <a:r>
              <a:rPr lang="he-IL" b="1" dirty="0" smtClean="0">
                <a:solidFill>
                  <a:srgbClr val="0070C0"/>
                </a:solidFill>
              </a:rPr>
              <a:t>שת"פ הרשות למלחמה בסמים, משרד הבריאות וקופת חולים מכבי</a:t>
            </a:r>
            <a:endParaRPr lang="he-IL" b="1" dirty="0">
              <a:solidFill>
                <a:srgbClr val="0070C0"/>
              </a:solidFill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24391"/>
            <a:ext cx="2411760" cy="16111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304295"/>
            <a:ext cx="2211338" cy="89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9271"/>
            <a:ext cx="2736304" cy="1164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8547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מציין מיקום טקסט 4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r>
              <a:rPr lang="he-IL" sz="6600" b="1" dirty="0" smtClean="0">
                <a:solidFill>
                  <a:schemeClr val="accent1">
                    <a:lumMod val="75000"/>
                  </a:schemeClr>
                </a:solidFill>
              </a:rPr>
              <a:t>המלצות </a:t>
            </a:r>
            <a:r>
              <a:rPr lang="en-US" sz="6600" b="1" dirty="0" smtClean="0">
                <a:solidFill>
                  <a:schemeClr val="accent1">
                    <a:lumMod val="75000"/>
                  </a:schemeClr>
                </a:solidFill>
              </a:rPr>
              <a:t>CDC</a:t>
            </a:r>
            <a:r>
              <a:rPr lang="he-IL" sz="6600" b="1" dirty="0" smtClean="0">
                <a:solidFill>
                  <a:schemeClr val="accent1">
                    <a:lumMod val="75000"/>
                  </a:schemeClr>
                </a:solidFill>
              </a:rPr>
              <a:t> 2016</a:t>
            </a:r>
            <a:endParaRPr lang="he-IL" sz="66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62282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b="1" dirty="0" smtClean="0">
                <a:solidFill>
                  <a:schemeClr val="accent1">
                    <a:lumMod val="75000"/>
                  </a:schemeClr>
                </a:solidFill>
              </a:rPr>
              <a:t>המלצות</a:t>
            </a:r>
            <a:r>
              <a:rPr lang="he-IL" dirty="0" smtClean="0"/>
              <a:t>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CDC 2016</a:t>
            </a:r>
            <a:endParaRPr lang="he-IL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מציין מיקום תוכן 4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he-IL" dirty="0" smtClean="0"/>
              <a:t>יש לשקול מתי וכיצד להתחיל בטיפול בתרופות </a:t>
            </a:r>
            <a:r>
              <a:rPr lang="he-IL" dirty="0" err="1" smtClean="0"/>
              <a:t>אופיאידיות</a:t>
            </a:r>
            <a:r>
              <a:rPr lang="he-IL" dirty="0" smtClean="0"/>
              <a:t> לשיכוך כאב כרוני</a:t>
            </a:r>
          </a:p>
          <a:p>
            <a:r>
              <a:rPr lang="he-IL" dirty="0" smtClean="0"/>
              <a:t>הטיפול לא פרמקולוגי ולא </a:t>
            </a:r>
            <a:r>
              <a:rPr lang="he-IL" dirty="0" err="1" smtClean="0"/>
              <a:t>אופיאטי</a:t>
            </a:r>
            <a:r>
              <a:rPr lang="he-IL" dirty="0" smtClean="0"/>
              <a:t> הינו הטיפול המומלץ לכאב כרוני</a:t>
            </a:r>
          </a:p>
          <a:p>
            <a:r>
              <a:rPr lang="he-IL" dirty="0" smtClean="0"/>
              <a:t>לפני תחילת טיפול </a:t>
            </a:r>
            <a:r>
              <a:rPr lang="he-IL" dirty="0" err="1" smtClean="0"/>
              <a:t>באופיאודים</a:t>
            </a:r>
            <a:r>
              <a:rPr lang="he-IL" dirty="0" smtClean="0"/>
              <a:t> יש לקבוע את מטרות הטיפול כולל ציפיות ריאליות לניהול הכאב ולשיפור התפקוד,</a:t>
            </a:r>
          </a:p>
          <a:p>
            <a:r>
              <a:rPr lang="he-IL" dirty="0" smtClean="0"/>
              <a:t> כיצד הטיפול הפרמקולוגי יופסק </a:t>
            </a:r>
          </a:p>
          <a:p>
            <a:r>
              <a:rPr lang="he-IL" dirty="0" smtClean="0"/>
              <a:t>ולשקול עלות תועלת של מתן תרופות אלה</a:t>
            </a:r>
          </a:p>
          <a:p>
            <a:endParaRPr lang="he-IL" dirty="0" smtClean="0"/>
          </a:p>
          <a:p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3913671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b="1" dirty="0" smtClean="0">
                <a:solidFill>
                  <a:schemeClr val="accent1">
                    <a:lumMod val="75000"/>
                  </a:schemeClr>
                </a:solidFill>
              </a:rPr>
              <a:t>המלצות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CDC</a:t>
            </a:r>
            <a:r>
              <a:rPr lang="he-IL" b="1" dirty="0" smtClean="0">
                <a:solidFill>
                  <a:schemeClr val="accent1">
                    <a:lumMod val="75000"/>
                  </a:schemeClr>
                </a:solidFill>
              </a:rPr>
              <a:t> 2016</a:t>
            </a:r>
            <a:endParaRPr lang="he-IL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he-IL" dirty="0" smtClean="0"/>
              <a:t>ההמלצה היא לרשום </a:t>
            </a:r>
            <a:r>
              <a:rPr lang="he-IL" dirty="0" err="1" smtClean="0"/>
              <a:t>אופיאטים</a:t>
            </a:r>
            <a:r>
              <a:rPr lang="he-IL" dirty="0" smtClean="0"/>
              <a:t> בעלי השפעה לטווח קצר ולא ארוך- </a:t>
            </a:r>
            <a:r>
              <a:rPr lang="en-US" dirty="0" smtClean="0"/>
              <a:t>LONG ACTING</a:t>
            </a:r>
            <a:endParaRPr lang="he-IL" dirty="0" smtClean="0"/>
          </a:p>
          <a:p>
            <a:r>
              <a:rPr lang="he-IL" dirty="0" smtClean="0"/>
              <a:t>לרשום את המינון המינימלי היעיל</a:t>
            </a:r>
          </a:p>
          <a:p>
            <a:r>
              <a:rPr lang="he-IL" dirty="0" smtClean="0"/>
              <a:t>לברר אנמנזה של התמכרות במשפחה של המטופל ואצלו על מנת למנוע סיכון להתמכרות</a:t>
            </a:r>
          </a:p>
          <a:p>
            <a:r>
              <a:rPr lang="he-IL" dirty="0" smtClean="0"/>
              <a:t>למנוע רישום של </a:t>
            </a:r>
            <a:r>
              <a:rPr lang="he-IL" dirty="0" err="1" smtClean="0"/>
              <a:t>אופיאטים</a:t>
            </a:r>
            <a:r>
              <a:rPr lang="he-IL" dirty="0" smtClean="0"/>
              <a:t> בשילוב עם תרופות </a:t>
            </a:r>
            <a:r>
              <a:rPr lang="he-IL" dirty="0" err="1" smtClean="0"/>
              <a:t>בנזודיאזפיניות</a:t>
            </a:r>
            <a:endParaRPr lang="he-IL" dirty="0" smtClean="0"/>
          </a:p>
          <a:p>
            <a:r>
              <a:rPr lang="he-IL" dirty="0" smtClean="0"/>
              <a:t>הפצת מידע למטופלים בגין סיכונים של מינוני יתר ושימוש מזיק בתרופות אלה</a:t>
            </a:r>
          </a:p>
          <a:p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1611109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b="1" dirty="0" smtClean="0">
                <a:solidFill>
                  <a:schemeClr val="accent1">
                    <a:lumMod val="75000"/>
                  </a:schemeClr>
                </a:solidFill>
              </a:rPr>
              <a:t>המלצות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CDC</a:t>
            </a:r>
            <a:r>
              <a:rPr lang="he-IL" b="1" dirty="0" smtClean="0">
                <a:solidFill>
                  <a:schemeClr val="accent1">
                    <a:lumMod val="75000"/>
                  </a:schemeClr>
                </a:solidFill>
              </a:rPr>
              <a:t> 2016</a:t>
            </a:r>
            <a:endParaRPr lang="he-IL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e-IL" dirty="0" smtClean="0"/>
              <a:t>מעקב ברמה ארצית של רישום והנפקת תרופות </a:t>
            </a:r>
            <a:r>
              <a:rPr lang="he-IL" dirty="0" err="1" smtClean="0"/>
              <a:t>אופיאטיות</a:t>
            </a:r>
            <a:r>
              <a:rPr lang="he-IL" dirty="0" smtClean="0"/>
              <a:t> </a:t>
            </a:r>
          </a:p>
          <a:p>
            <a:r>
              <a:rPr lang="he-IL" dirty="0" smtClean="0"/>
              <a:t>פיקוח ממוחשב על בתי מרקחת</a:t>
            </a:r>
          </a:p>
          <a:p>
            <a:r>
              <a:rPr lang="he-IL" dirty="0" smtClean="0"/>
              <a:t>דיווח ואכיפה של רישום והנפקה בעיתיים</a:t>
            </a:r>
          </a:p>
          <a:p>
            <a:r>
              <a:rPr lang="he-IL" dirty="0" smtClean="0"/>
              <a:t>שימוש בשאלונים תומכי החלטה בנוגע לסיכון התמכרותי לפני ובמהלך הטיפול הממושך.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3673803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מציין מיקום טקסט 4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he-IL" sz="6000" b="1" dirty="0" smtClean="0">
                <a:solidFill>
                  <a:schemeClr val="accent1">
                    <a:lumMod val="75000"/>
                  </a:schemeClr>
                </a:solidFill>
              </a:rPr>
              <a:t>תכנית הטיפול במרפאה</a:t>
            </a:r>
            <a:endParaRPr lang="he-IL" sz="60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47735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b="1" dirty="0" smtClean="0">
                <a:solidFill>
                  <a:srgbClr val="0070C0"/>
                </a:solidFill>
              </a:rPr>
              <a:t>תכנית הטיפול</a:t>
            </a:r>
            <a:endParaRPr lang="he-IL" b="1" dirty="0">
              <a:solidFill>
                <a:srgbClr val="0070C0"/>
              </a:solidFill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e-IL" dirty="0" smtClean="0"/>
              <a:t>משרד הבריאות מספק את תרופת </a:t>
            </a:r>
            <a:r>
              <a:rPr lang="he-IL" b="1" dirty="0" err="1" smtClean="0">
                <a:solidFill>
                  <a:srgbClr val="0070C0"/>
                </a:solidFill>
              </a:rPr>
              <a:t>סובוקסון</a:t>
            </a:r>
            <a:r>
              <a:rPr lang="he-IL" dirty="0" smtClean="0"/>
              <a:t> דרך סל הבריאות באמצעות בית מרקחת של הקופה, סניף רמת השרון.</a:t>
            </a:r>
          </a:p>
          <a:p>
            <a:r>
              <a:rPr lang="he-IL" dirty="0" smtClean="0"/>
              <a:t>מפקחת המחלקה לטיפול בהתמכרויות מלווה ומייעצת במרפאה לרבות פיקוח הדוק ומעקב.</a:t>
            </a:r>
          </a:p>
          <a:p>
            <a:r>
              <a:rPr lang="he-IL" dirty="0" smtClean="0"/>
              <a:t>מימון הרופא והמזכירה על ידי הרשות </a:t>
            </a:r>
          </a:p>
          <a:p>
            <a:r>
              <a:rPr lang="he-IL" dirty="0" smtClean="0"/>
              <a:t>בהמשך תוכנן שילוב של טיפול פסיכולוגי לניהול כאב</a:t>
            </a:r>
          </a:p>
          <a:p>
            <a:endParaRPr lang="he-IL" dirty="0" smtClean="0"/>
          </a:p>
        </p:txBody>
      </p:sp>
    </p:spTree>
    <p:extLst>
      <p:ext uri="{BB962C8B-B14F-4D97-AF65-F5344CB8AC3E}">
        <p14:creationId xmlns:p14="http://schemas.microsoft.com/office/powerpoint/2010/main" val="14068339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b="1" dirty="0" smtClean="0">
                <a:solidFill>
                  <a:srgbClr val="0070C0"/>
                </a:solidFill>
              </a:rPr>
              <a:t>תכנית הטיפול</a:t>
            </a:r>
            <a:endParaRPr lang="he-IL" b="1" dirty="0">
              <a:solidFill>
                <a:srgbClr val="0070C0"/>
              </a:solidFill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he-IL" dirty="0" smtClean="0"/>
              <a:t>איסוף נתונים על פונים למרפאה</a:t>
            </a:r>
          </a:p>
          <a:p>
            <a:r>
              <a:rPr lang="he-IL" dirty="0" smtClean="0"/>
              <a:t>הכשרה לרופאי הקופה בנושא התמכרות למשככי כאבים</a:t>
            </a:r>
          </a:p>
          <a:p>
            <a:r>
              <a:rPr lang="he-IL" dirty="0" smtClean="0"/>
              <a:t>ביצוע בדיקות שתן  לגילוי סמים לפני תחילת הטיפול ובמהלכו</a:t>
            </a:r>
          </a:p>
          <a:p>
            <a:r>
              <a:rPr lang="he-IL" b="1" dirty="0" smtClean="0">
                <a:solidFill>
                  <a:srgbClr val="0070C0"/>
                </a:solidFill>
              </a:rPr>
              <a:t>התכנית תכלול</a:t>
            </a:r>
          </a:p>
          <a:p>
            <a:r>
              <a:rPr lang="he-IL" dirty="0" smtClean="0"/>
              <a:t> יעוץ ואבחון של התמכרות</a:t>
            </a:r>
          </a:p>
          <a:p>
            <a:r>
              <a:rPr lang="he-IL" dirty="0" smtClean="0"/>
              <a:t>גמילה אמבולטורית</a:t>
            </a:r>
          </a:p>
          <a:p>
            <a:r>
              <a:rPr lang="he-IL" dirty="0" smtClean="0"/>
              <a:t>מעבר למתן </a:t>
            </a:r>
            <a:r>
              <a:rPr lang="he-IL" dirty="0" err="1" smtClean="0"/>
              <a:t>סובוקסון</a:t>
            </a:r>
            <a:r>
              <a:rPr lang="he-IL" dirty="0" smtClean="0"/>
              <a:t> </a:t>
            </a:r>
          </a:p>
          <a:p>
            <a:r>
              <a:rPr lang="he-IL" dirty="0" smtClean="0"/>
              <a:t>הפנייה לגמילה באשפוזית או לטיפול אחר בהתאם לצורך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6277010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b="1" dirty="0" smtClean="0">
                <a:solidFill>
                  <a:srgbClr val="0070C0"/>
                </a:solidFill>
              </a:rPr>
              <a:t> מדוע תרופת </a:t>
            </a:r>
            <a:r>
              <a:rPr lang="he-IL" b="1" dirty="0" err="1" smtClean="0">
                <a:solidFill>
                  <a:srgbClr val="0070C0"/>
                </a:solidFill>
              </a:rPr>
              <a:t>סובוקסון</a:t>
            </a:r>
            <a:r>
              <a:rPr lang="he-IL" b="1" dirty="0" smtClean="0">
                <a:solidFill>
                  <a:srgbClr val="0070C0"/>
                </a:solidFill>
              </a:rPr>
              <a:t>?</a:t>
            </a:r>
            <a:endParaRPr lang="he-IL" b="1" dirty="0">
              <a:solidFill>
                <a:srgbClr val="0070C0"/>
              </a:solidFill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e-IL" dirty="0" smtClean="0"/>
              <a:t>התרופה מכילה שילוב של </a:t>
            </a:r>
            <a:r>
              <a:rPr lang="en-US" b="1" dirty="0" smtClean="0">
                <a:solidFill>
                  <a:srgbClr val="0070C0"/>
                </a:solidFill>
              </a:rPr>
              <a:t>BUPRENORPHINE </a:t>
            </a:r>
            <a:r>
              <a:rPr lang="en-US" dirty="0" smtClean="0"/>
              <a:t> </a:t>
            </a:r>
            <a:r>
              <a:rPr lang="he-IL" dirty="0" smtClean="0"/>
              <a:t>ו </a:t>
            </a:r>
            <a:r>
              <a:rPr lang="en-US" b="1" dirty="0" smtClean="0">
                <a:solidFill>
                  <a:srgbClr val="0070C0"/>
                </a:solidFill>
              </a:rPr>
              <a:t>NALOXONE</a:t>
            </a:r>
            <a:r>
              <a:rPr lang="he-IL" dirty="0" smtClean="0"/>
              <a:t> ומונעת שימוש לרעה ,התמכרות וזליגה לשוק השחור.</a:t>
            </a:r>
          </a:p>
          <a:p>
            <a:r>
              <a:rPr lang="he-IL" dirty="0" smtClean="0"/>
              <a:t>לעומת תרופות </a:t>
            </a:r>
            <a:r>
              <a:rPr lang="he-IL" dirty="0" err="1" smtClean="0"/>
              <a:t>אופיאיודיות</a:t>
            </a:r>
            <a:r>
              <a:rPr lang="he-IL" dirty="0" smtClean="0"/>
              <a:t> אחרות </a:t>
            </a:r>
            <a:r>
              <a:rPr lang="he-IL" b="1" dirty="0" smtClean="0">
                <a:solidFill>
                  <a:srgbClr val="0070C0"/>
                </a:solidFill>
              </a:rPr>
              <a:t>פרופיל</a:t>
            </a:r>
            <a:r>
              <a:rPr lang="he-IL" dirty="0" smtClean="0"/>
              <a:t> </a:t>
            </a:r>
            <a:r>
              <a:rPr lang="he-IL" b="1" dirty="0" smtClean="0">
                <a:solidFill>
                  <a:srgbClr val="0070C0"/>
                </a:solidFill>
              </a:rPr>
              <a:t>בטיחות ויעילות טוב יותר</a:t>
            </a:r>
          </a:p>
          <a:p>
            <a:r>
              <a:rPr lang="he-IL" dirty="0" smtClean="0"/>
              <a:t>ההשפעה של התרופה הינה ארוכת טווח ולכן מונעת ריבוי כדורים במשך היום</a:t>
            </a:r>
          </a:p>
          <a:p>
            <a:r>
              <a:rPr lang="he-IL" b="1" dirty="0" smtClean="0">
                <a:solidFill>
                  <a:srgbClr val="0070C0"/>
                </a:solidFill>
              </a:rPr>
              <a:t>ההשפעה על הכאב היא מוכחת </a:t>
            </a:r>
          </a:p>
          <a:p>
            <a:endParaRPr lang="he-IL" dirty="0" smtClean="0"/>
          </a:p>
          <a:p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6701831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b="1" dirty="0" smtClean="0">
                <a:solidFill>
                  <a:srgbClr val="0070C0"/>
                </a:solidFill>
              </a:rPr>
              <a:t>מדוע תרופת </a:t>
            </a:r>
            <a:r>
              <a:rPr lang="he-IL" b="1" dirty="0" err="1" smtClean="0">
                <a:solidFill>
                  <a:srgbClr val="0070C0"/>
                </a:solidFill>
              </a:rPr>
              <a:t>סובוקסון</a:t>
            </a:r>
            <a:r>
              <a:rPr lang="he-IL" b="1" dirty="0" smtClean="0">
                <a:solidFill>
                  <a:srgbClr val="0070C0"/>
                </a:solidFill>
              </a:rPr>
              <a:t>?</a:t>
            </a:r>
            <a:endParaRPr lang="he-IL" b="1" dirty="0">
              <a:solidFill>
                <a:srgbClr val="0070C0"/>
              </a:solidFill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he-IL" dirty="0" smtClean="0"/>
              <a:t>לעומת </a:t>
            </a:r>
            <a:r>
              <a:rPr lang="he-IL" dirty="0" err="1" smtClean="0"/>
              <a:t>אופיאוידים</a:t>
            </a:r>
            <a:r>
              <a:rPr lang="he-IL" dirty="0" smtClean="0"/>
              <a:t> אחרים יש </a:t>
            </a:r>
            <a:r>
              <a:rPr lang="he-IL" b="1" dirty="0" smtClean="0">
                <a:solidFill>
                  <a:srgbClr val="0070C0"/>
                </a:solidFill>
              </a:rPr>
              <a:t>פחות סבילות </a:t>
            </a:r>
            <a:r>
              <a:rPr lang="he-IL" b="1" dirty="0" err="1" smtClean="0">
                <a:solidFill>
                  <a:srgbClr val="0070C0"/>
                </a:solidFill>
              </a:rPr>
              <a:t>והיפראלגזיה</a:t>
            </a:r>
            <a:endParaRPr lang="he-IL" b="1" dirty="0" smtClean="0">
              <a:solidFill>
                <a:srgbClr val="0070C0"/>
              </a:solidFill>
            </a:endParaRPr>
          </a:p>
          <a:p>
            <a:r>
              <a:rPr lang="he-IL" dirty="0" smtClean="0"/>
              <a:t>לא קיים אפקט תקרא בנוגע להשפעת על כאב</a:t>
            </a:r>
          </a:p>
          <a:p>
            <a:r>
              <a:rPr lang="he-IL" b="1" dirty="0" smtClean="0">
                <a:solidFill>
                  <a:srgbClr val="0070C0"/>
                </a:solidFill>
              </a:rPr>
              <a:t>פחות תופעות לוואי</a:t>
            </a:r>
            <a:r>
              <a:rPr lang="he-IL" dirty="0" smtClean="0"/>
              <a:t>, לא גורמת ירידה במערכת החיסונית לכן היא טובה גם לחולי </a:t>
            </a:r>
            <a:r>
              <a:rPr lang="en-US" dirty="0" smtClean="0"/>
              <a:t>HIV </a:t>
            </a:r>
            <a:r>
              <a:rPr lang="he-IL" dirty="0" smtClean="0"/>
              <a:t> וחולי סרטן</a:t>
            </a:r>
          </a:p>
          <a:p>
            <a:r>
              <a:rPr lang="he-IL" dirty="0" smtClean="0"/>
              <a:t>מתאימה </a:t>
            </a:r>
            <a:r>
              <a:rPr lang="he-IL" b="1" dirty="0" smtClean="0">
                <a:solidFill>
                  <a:srgbClr val="0070C0"/>
                </a:solidFill>
              </a:rPr>
              <a:t>למטופלים בגיל השלישי</a:t>
            </a:r>
            <a:r>
              <a:rPr lang="he-IL" dirty="0" smtClean="0"/>
              <a:t>, לא גורמת בריחת סידן ושברים</a:t>
            </a:r>
          </a:p>
          <a:p>
            <a:r>
              <a:rPr lang="he-IL" b="1" dirty="0" smtClean="0">
                <a:solidFill>
                  <a:srgbClr val="0070C0"/>
                </a:solidFill>
              </a:rPr>
              <a:t>התרופה נמצאת בסל התרופות החל משנת 2013</a:t>
            </a:r>
            <a:r>
              <a:rPr lang="he-IL" dirty="0" smtClean="0"/>
              <a:t> </a:t>
            </a:r>
            <a:r>
              <a:rPr lang="he-IL" b="1" dirty="0" smtClean="0">
                <a:solidFill>
                  <a:srgbClr val="0070C0"/>
                </a:solidFill>
              </a:rPr>
              <a:t>בתוספת השלישית</a:t>
            </a:r>
          </a:p>
          <a:p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7424828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b="1" dirty="0" smtClean="0">
                <a:solidFill>
                  <a:srgbClr val="0070C0"/>
                </a:solidFill>
              </a:rPr>
              <a:t>מדוע תרופת </a:t>
            </a:r>
            <a:r>
              <a:rPr lang="he-IL" b="1" dirty="0" err="1" smtClean="0">
                <a:solidFill>
                  <a:srgbClr val="0070C0"/>
                </a:solidFill>
              </a:rPr>
              <a:t>סובוקסון</a:t>
            </a:r>
            <a:r>
              <a:rPr lang="he-IL" b="1" dirty="0" smtClean="0">
                <a:solidFill>
                  <a:srgbClr val="0070C0"/>
                </a:solidFill>
              </a:rPr>
              <a:t>?</a:t>
            </a:r>
            <a:endParaRPr lang="he-IL" b="1" dirty="0">
              <a:solidFill>
                <a:srgbClr val="0070C0"/>
              </a:solidFill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e-IL" dirty="0" smtClean="0"/>
              <a:t>נמצאה </a:t>
            </a:r>
            <a:r>
              <a:rPr lang="he-IL" b="1" dirty="0" smtClean="0">
                <a:solidFill>
                  <a:srgbClr val="0070C0"/>
                </a:solidFill>
              </a:rPr>
              <a:t>יעילה בכל סוגי הכאב</a:t>
            </a:r>
          </a:p>
          <a:p>
            <a:r>
              <a:rPr lang="he-IL" dirty="0" smtClean="0"/>
              <a:t>גם בכאב </a:t>
            </a:r>
            <a:r>
              <a:rPr lang="he-IL" dirty="0" err="1" smtClean="0"/>
              <a:t>הנוירופטי</a:t>
            </a:r>
            <a:r>
              <a:rPr lang="he-IL" dirty="0" smtClean="0"/>
              <a:t> יש השפעה משביעת רצון</a:t>
            </a:r>
            <a:endParaRPr lang="en-US" dirty="0" smtClean="0"/>
          </a:p>
          <a:p>
            <a:r>
              <a:rPr lang="en-US" dirty="0" smtClean="0"/>
              <a:t> </a:t>
            </a:r>
            <a:r>
              <a:rPr lang="he-IL" dirty="0" smtClean="0"/>
              <a:t>קיים </a:t>
            </a:r>
            <a:r>
              <a:rPr lang="he-IL" dirty="0" smtClean="0">
                <a:solidFill>
                  <a:srgbClr val="0070C0"/>
                </a:solidFill>
              </a:rPr>
              <a:t>פיתוח של תכשירים חדשים כמו ה</a:t>
            </a:r>
            <a:r>
              <a:rPr lang="en-US" b="1" dirty="0" smtClean="0">
                <a:solidFill>
                  <a:srgbClr val="0070C0"/>
                </a:solidFill>
              </a:rPr>
              <a:t>FILM</a:t>
            </a:r>
            <a:r>
              <a:rPr lang="he-IL" dirty="0" smtClean="0">
                <a:solidFill>
                  <a:srgbClr val="0070C0"/>
                </a:solidFill>
              </a:rPr>
              <a:t>, הזריקה לטווח של שבוע</a:t>
            </a:r>
            <a:r>
              <a:rPr lang="en-US" dirty="0" smtClean="0">
                <a:solidFill>
                  <a:srgbClr val="0070C0"/>
                </a:solidFill>
              </a:rPr>
              <a:t>/</a:t>
            </a:r>
            <a:r>
              <a:rPr lang="he-IL" dirty="0" smtClean="0">
                <a:solidFill>
                  <a:srgbClr val="0070C0"/>
                </a:solidFill>
              </a:rPr>
              <a:t>חודשׁ(</a:t>
            </a:r>
            <a:r>
              <a:rPr lang="en-US" b="1" dirty="0" smtClean="0">
                <a:solidFill>
                  <a:srgbClr val="0070C0"/>
                </a:solidFill>
              </a:rPr>
              <a:t>CAMURUS</a:t>
            </a:r>
            <a:r>
              <a:rPr lang="he-IL" b="1" dirty="0" smtClean="0">
                <a:solidFill>
                  <a:srgbClr val="0070C0"/>
                </a:solidFill>
              </a:rPr>
              <a:t>)</a:t>
            </a:r>
          </a:p>
          <a:p>
            <a:r>
              <a:rPr lang="he-IL" dirty="0" smtClean="0">
                <a:solidFill>
                  <a:srgbClr val="0070C0"/>
                </a:solidFill>
              </a:rPr>
              <a:t>  ה</a:t>
            </a:r>
            <a:r>
              <a:rPr lang="en-US" dirty="0" smtClean="0">
                <a:solidFill>
                  <a:srgbClr val="0070C0"/>
                </a:solidFill>
              </a:rPr>
              <a:t>(</a:t>
            </a:r>
            <a:r>
              <a:rPr lang="en-US" b="1" dirty="0" smtClean="0">
                <a:solidFill>
                  <a:srgbClr val="0070C0"/>
                </a:solidFill>
              </a:rPr>
              <a:t>PROBUPHINE)TRANSDERMAL INPLANT</a:t>
            </a:r>
            <a:r>
              <a:rPr lang="he-IL" b="1" dirty="0" smtClean="0">
                <a:solidFill>
                  <a:srgbClr val="0070C0"/>
                </a:solidFill>
              </a:rPr>
              <a:t> </a:t>
            </a:r>
          </a:p>
          <a:p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4926916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e-IL" dirty="0"/>
              <a:t>פתיחת המרפאה – </a:t>
            </a:r>
            <a:r>
              <a:rPr lang="he-IL" b="1" dirty="0">
                <a:solidFill>
                  <a:srgbClr val="0070C0"/>
                </a:solidFill>
              </a:rPr>
              <a:t>סוף דצמבר 2016</a:t>
            </a:r>
          </a:p>
          <a:p>
            <a:endParaRPr lang="he-IL" dirty="0"/>
          </a:p>
          <a:p>
            <a:r>
              <a:rPr lang="he-IL" dirty="0"/>
              <a:t>מטופל ראשון נבדק </a:t>
            </a:r>
            <a:r>
              <a:rPr lang="he-IL" b="1" dirty="0">
                <a:solidFill>
                  <a:srgbClr val="0070C0"/>
                </a:solidFill>
              </a:rPr>
              <a:t>בינואר 2017</a:t>
            </a:r>
          </a:p>
          <a:p>
            <a:endParaRPr lang="he-IL" dirty="0"/>
          </a:p>
          <a:p>
            <a:r>
              <a:rPr lang="he-IL" dirty="0"/>
              <a:t>מטופל ראשון התחיל טיפול </a:t>
            </a:r>
            <a:r>
              <a:rPr lang="he-IL" dirty="0" err="1"/>
              <a:t>בסובוקסון</a:t>
            </a:r>
            <a:r>
              <a:rPr lang="he-IL" dirty="0"/>
              <a:t> – </a:t>
            </a:r>
            <a:r>
              <a:rPr lang="he-IL" b="1" dirty="0">
                <a:solidFill>
                  <a:srgbClr val="0070C0"/>
                </a:solidFill>
              </a:rPr>
              <a:t>בסוף מרץ  2017</a:t>
            </a:r>
          </a:p>
          <a:p>
            <a:endParaRPr lang="he-IL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24391"/>
            <a:ext cx="2411760" cy="16111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304295"/>
            <a:ext cx="2211338" cy="89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9271"/>
            <a:ext cx="2736304" cy="1164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088484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1484785"/>
            <a:ext cx="7772400" cy="936103"/>
          </a:xfrm>
        </p:spPr>
        <p:txBody>
          <a:bodyPr>
            <a:noAutofit/>
          </a:bodyPr>
          <a:lstStyle/>
          <a:p>
            <a:r>
              <a:rPr lang="he-IL" sz="3200" b="1" dirty="0" smtClean="0"/>
              <a:t>המרפאה </a:t>
            </a:r>
            <a:r>
              <a:rPr lang="he-IL" sz="3200" b="1" dirty="0"/>
              <a:t>לטיפול בהתמכרויות </a:t>
            </a:r>
            <a:br>
              <a:rPr lang="he-IL" sz="3200" b="1" dirty="0"/>
            </a:br>
            <a:r>
              <a:rPr lang="he-IL" sz="3200" b="1" dirty="0"/>
              <a:t>למשככי כאבים</a:t>
            </a:r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068960"/>
            <a:ext cx="6400800" cy="2232248"/>
          </a:xfrm>
        </p:spPr>
        <p:txBody>
          <a:bodyPr>
            <a:normAutofit fontScale="92500" lnSpcReduction="10000"/>
          </a:bodyPr>
          <a:lstStyle/>
          <a:p>
            <a:pPr marL="457200" indent="-457200">
              <a:buFont typeface="Wingdings" panose="05000000000000000000" pitchFamily="2" charset="2"/>
              <a:buChar char="q"/>
            </a:pPr>
            <a:r>
              <a:rPr lang="he-IL" dirty="0" smtClean="0">
                <a:solidFill>
                  <a:schemeClr val="tx1"/>
                </a:solidFill>
              </a:rPr>
              <a:t>נכון ל</a:t>
            </a:r>
            <a:r>
              <a:rPr lang="he-IL" dirty="0" smtClean="0"/>
              <a:t> </a:t>
            </a:r>
            <a:r>
              <a:rPr lang="he-IL" b="1" dirty="0" smtClean="0">
                <a:solidFill>
                  <a:srgbClr val="0070C0"/>
                </a:solidFill>
              </a:rPr>
              <a:t>06.01.2018</a:t>
            </a:r>
          </a:p>
          <a:p>
            <a:r>
              <a:rPr lang="he-IL" dirty="0" smtClean="0">
                <a:solidFill>
                  <a:schemeClr val="tx1"/>
                </a:solidFill>
              </a:rPr>
              <a:t>התקבלו</a:t>
            </a:r>
            <a:r>
              <a:rPr lang="he-IL" dirty="0" smtClean="0"/>
              <a:t> </a:t>
            </a:r>
            <a:r>
              <a:rPr lang="he-IL" b="1" dirty="0" smtClean="0">
                <a:solidFill>
                  <a:srgbClr val="0070C0"/>
                </a:solidFill>
              </a:rPr>
              <a:t>70 </a:t>
            </a:r>
            <a:r>
              <a:rPr lang="he-IL" dirty="0" smtClean="0">
                <a:solidFill>
                  <a:schemeClr val="tx1"/>
                </a:solidFill>
              </a:rPr>
              <a:t>הפניות מרופאי מכבי</a:t>
            </a:r>
          </a:p>
          <a:p>
            <a:endParaRPr lang="he-IL" sz="1400" dirty="0" smtClean="0"/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he-IL" b="1" dirty="0" smtClean="0">
                <a:solidFill>
                  <a:srgbClr val="0070C0"/>
                </a:solidFill>
              </a:rPr>
              <a:t>12</a:t>
            </a:r>
            <a:r>
              <a:rPr lang="he-IL" dirty="0" smtClean="0"/>
              <a:t> </a:t>
            </a:r>
            <a:r>
              <a:rPr lang="he-IL" dirty="0" smtClean="0">
                <a:solidFill>
                  <a:schemeClr val="tx1"/>
                </a:solidFill>
              </a:rPr>
              <a:t>אנשים אמורים להגיע </a:t>
            </a:r>
            <a:r>
              <a:rPr lang="he-IL" dirty="0" err="1" smtClean="0">
                <a:solidFill>
                  <a:schemeClr val="tx1"/>
                </a:solidFill>
              </a:rPr>
              <a:t>לאינטייק</a:t>
            </a:r>
            <a:r>
              <a:rPr lang="he-IL" dirty="0" smtClean="0">
                <a:solidFill>
                  <a:schemeClr val="tx1"/>
                </a:solidFill>
              </a:rPr>
              <a:t> </a:t>
            </a:r>
          </a:p>
          <a:p>
            <a:r>
              <a:rPr lang="he-IL" dirty="0" smtClean="0">
                <a:solidFill>
                  <a:schemeClr val="tx1"/>
                </a:solidFill>
              </a:rPr>
              <a:t>בזמן הקרוב.</a:t>
            </a:r>
            <a:endParaRPr lang="he-IL" dirty="0">
              <a:solidFill>
                <a:schemeClr val="tx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304295"/>
            <a:ext cx="2211338" cy="89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24391"/>
            <a:ext cx="2411760" cy="16111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9271"/>
            <a:ext cx="2736304" cy="1164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14269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1484785"/>
            <a:ext cx="7772400" cy="1512167"/>
          </a:xfrm>
        </p:spPr>
        <p:txBody>
          <a:bodyPr>
            <a:normAutofit/>
          </a:bodyPr>
          <a:lstStyle/>
          <a:p>
            <a:r>
              <a:rPr lang="he-IL" sz="3200" b="1" dirty="0" smtClean="0"/>
              <a:t>המרפאה </a:t>
            </a:r>
            <a:r>
              <a:rPr lang="he-IL" sz="3200" b="1" dirty="0"/>
              <a:t>לטיפול בהתמכרויות </a:t>
            </a:r>
            <a:br>
              <a:rPr lang="he-IL" sz="3200" b="1" dirty="0"/>
            </a:br>
            <a:r>
              <a:rPr lang="he-IL" sz="3200" b="1" dirty="0"/>
              <a:t>למשככי כאבים</a:t>
            </a:r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284984"/>
            <a:ext cx="6400800" cy="2016224"/>
          </a:xfrm>
        </p:spPr>
        <p:txBody>
          <a:bodyPr/>
          <a:lstStyle/>
          <a:p>
            <a:r>
              <a:rPr lang="he-IL" dirty="0" smtClean="0">
                <a:solidFill>
                  <a:schemeClr val="tx1"/>
                </a:solidFill>
              </a:rPr>
              <a:t>מתוך </a:t>
            </a:r>
            <a:r>
              <a:rPr lang="he-IL" b="1" dirty="0" smtClean="0">
                <a:solidFill>
                  <a:srgbClr val="0070C0"/>
                </a:solidFill>
              </a:rPr>
              <a:t>70</a:t>
            </a:r>
            <a:r>
              <a:rPr lang="he-IL" dirty="0" smtClean="0"/>
              <a:t> </a:t>
            </a:r>
            <a:r>
              <a:rPr lang="he-IL" dirty="0" smtClean="0">
                <a:solidFill>
                  <a:schemeClr val="tx1"/>
                </a:solidFill>
              </a:rPr>
              <a:t>הפניות :</a:t>
            </a:r>
          </a:p>
          <a:p>
            <a:r>
              <a:rPr lang="he-IL" dirty="0" smtClean="0">
                <a:solidFill>
                  <a:schemeClr val="tx1"/>
                </a:solidFill>
              </a:rPr>
              <a:t>25 נשים </a:t>
            </a:r>
            <a:r>
              <a:rPr lang="he-IL" dirty="0" smtClean="0"/>
              <a:t>(</a:t>
            </a:r>
            <a:r>
              <a:rPr lang="he-IL" b="1" dirty="0" smtClean="0">
                <a:solidFill>
                  <a:srgbClr val="0070C0"/>
                </a:solidFill>
              </a:rPr>
              <a:t>36%)</a:t>
            </a:r>
          </a:p>
          <a:p>
            <a:r>
              <a:rPr lang="he-IL" dirty="0" smtClean="0">
                <a:solidFill>
                  <a:schemeClr val="tx1"/>
                </a:solidFill>
              </a:rPr>
              <a:t>45</a:t>
            </a:r>
            <a:r>
              <a:rPr lang="he-IL" dirty="0" smtClean="0"/>
              <a:t> </a:t>
            </a:r>
            <a:r>
              <a:rPr lang="he-IL" dirty="0" smtClean="0">
                <a:solidFill>
                  <a:schemeClr val="tx1"/>
                </a:solidFill>
              </a:rPr>
              <a:t>גברים</a:t>
            </a:r>
            <a:r>
              <a:rPr lang="he-IL" dirty="0" smtClean="0"/>
              <a:t> (</a:t>
            </a:r>
            <a:r>
              <a:rPr lang="he-IL" b="1" dirty="0" smtClean="0">
                <a:solidFill>
                  <a:srgbClr val="0070C0"/>
                </a:solidFill>
              </a:rPr>
              <a:t>64%</a:t>
            </a:r>
            <a:r>
              <a:rPr lang="he-IL" dirty="0" smtClean="0"/>
              <a:t>)</a:t>
            </a:r>
            <a:endParaRPr lang="he-IL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304295"/>
            <a:ext cx="2211338" cy="89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24391"/>
            <a:ext cx="2411760" cy="16111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9271"/>
            <a:ext cx="2736304" cy="1164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42479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מציין מיקום טקסט 4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r>
              <a:rPr lang="he-IL" sz="6000" b="1" dirty="0" smtClean="0">
                <a:solidFill>
                  <a:srgbClr val="0070C0"/>
                </a:solidFill>
              </a:rPr>
              <a:t>נתונים מהמרפאה </a:t>
            </a:r>
            <a:endParaRPr lang="he-IL" sz="60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533062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1484785"/>
            <a:ext cx="7772400" cy="1512167"/>
          </a:xfrm>
        </p:spPr>
        <p:txBody>
          <a:bodyPr>
            <a:normAutofit/>
          </a:bodyPr>
          <a:lstStyle/>
          <a:p>
            <a:r>
              <a:rPr lang="he-IL" sz="6000" b="1" dirty="0" smtClean="0">
                <a:solidFill>
                  <a:srgbClr val="0070C0"/>
                </a:solidFill>
              </a:rPr>
              <a:t>גילאים</a:t>
            </a:r>
            <a:endParaRPr lang="he-IL" sz="6000" b="1" dirty="0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068960"/>
            <a:ext cx="6400800" cy="2569840"/>
          </a:xfrm>
        </p:spPr>
        <p:txBody>
          <a:bodyPr/>
          <a:lstStyle/>
          <a:p>
            <a:r>
              <a:rPr lang="he-IL" dirty="0" smtClean="0">
                <a:solidFill>
                  <a:schemeClr val="tx1"/>
                </a:solidFill>
              </a:rPr>
              <a:t>מגיל 20-עד 30 – 6 (9%)</a:t>
            </a:r>
          </a:p>
          <a:p>
            <a:r>
              <a:rPr lang="he-IL" dirty="0">
                <a:solidFill>
                  <a:schemeClr val="tx1"/>
                </a:solidFill>
              </a:rPr>
              <a:t>מגיל </a:t>
            </a:r>
            <a:r>
              <a:rPr lang="he-IL" dirty="0" smtClean="0">
                <a:solidFill>
                  <a:schemeClr val="tx1"/>
                </a:solidFill>
              </a:rPr>
              <a:t>31-עד 40 – 9 (13%)</a:t>
            </a:r>
          </a:p>
          <a:p>
            <a:r>
              <a:rPr lang="he-IL" b="1" dirty="0">
                <a:solidFill>
                  <a:srgbClr val="0070C0"/>
                </a:solidFill>
              </a:rPr>
              <a:t>מגיל </a:t>
            </a:r>
            <a:r>
              <a:rPr lang="he-IL" b="1" dirty="0" smtClean="0">
                <a:solidFill>
                  <a:srgbClr val="0070C0"/>
                </a:solidFill>
              </a:rPr>
              <a:t>41-עד 50 – 19</a:t>
            </a:r>
            <a:r>
              <a:rPr lang="he-IL" dirty="0" smtClean="0">
                <a:solidFill>
                  <a:srgbClr val="0070C0"/>
                </a:solidFill>
              </a:rPr>
              <a:t> </a:t>
            </a:r>
            <a:r>
              <a:rPr lang="he-IL" dirty="0" smtClean="0"/>
              <a:t>(</a:t>
            </a:r>
            <a:r>
              <a:rPr lang="he-IL" b="1" dirty="0" smtClean="0">
                <a:solidFill>
                  <a:srgbClr val="0070C0"/>
                </a:solidFill>
              </a:rPr>
              <a:t>28%)</a:t>
            </a:r>
          </a:p>
          <a:p>
            <a:endParaRPr lang="he-IL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304295"/>
            <a:ext cx="2211338" cy="89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24391"/>
            <a:ext cx="2411760" cy="16111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9271"/>
            <a:ext cx="2736304" cy="1164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98199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1484785"/>
            <a:ext cx="7772400" cy="1512167"/>
          </a:xfrm>
        </p:spPr>
        <p:txBody>
          <a:bodyPr>
            <a:normAutofit fontScale="90000"/>
          </a:bodyPr>
          <a:lstStyle/>
          <a:p>
            <a:r>
              <a:rPr lang="he-IL" sz="6000" b="1" dirty="0">
                <a:solidFill>
                  <a:srgbClr val="0070C0"/>
                </a:solidFill>
              </a:rPr>
              <a:t>גילאים</a:t>
            </a:r>
            <a:r>
              <a:rPr lang="he-IL" sz="6000" dirty="0">
                <a:solidFill>
                  <a:srgbClr val="0070C0"/>
                </a:solidFill>
              </a:rPr>
              <a:t>:</a:t>
            </a:r>
            <a:br>
              <a:rPr lang="he-IL" sz="6000" dirty="0">
                <a:solidFill>
                  <a:srgbClr val="0070C0"/>
                </a:solidFill>
              </a:rPr>
            </a:br>
            <a:endParaRPr lang="he-IL" sz="6000" b="1" dirty="0">
              <a:solidFill>
                <a:srgbClr val="0070C0"/>
              </a:solidFill>
            </a:endParaRPr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2780928"/>
            <a:ext cx="6400800" cy="2857872"/>
          </a:xfrm>
        </p:spPr>
        <p:txBody>
          <a:bodyPr>
            <a:normAutofit/>
          </a:bodyPr>
          <a:lstStyle/>
          <a:p>
            <a:r>
              <a:rPr lang="he-IL" b="1" dirty="0" smtClean="0">
                <a:solidFill>
                  <a:srgbClr val="0070C0"/>
                </a:solidFill>
              </a:rPr>
              <a:t>מגיל 51-עד 60 – 16</a:t>
            </a:r>
            <a:r>
              <a:rPr lang="he-IL" dirty="0" smtClean="0">
                <a:solidFill>
                  <a:srgbClr val="0070C0"/>
                </a:solidFill>
              </a:rPr>
              <a:t> (</a:t>
            </a:r>
            <a:r>
              <a:rPr lang="he-IL" b="1" dirty="0" smtClean="0">
                <a:solidFill>
                  <a:srgbClr val="0070C0"/>
                </a:solidFill>
              </a:rPr>
              <a:t>23.5%)</a:t>
            </a:r>
          </a:p>
          <a:p>
            <a:r>
              <a:rPr lang="he-IL" dirty="0">
                <a:solidFill>
                  <a:schemeClr val="tx1"/>
                </a:solidFill>
              </a:rPr>
              <a:t>מגיל </a:t>
            </a:r>
            <a:r>
              <a:rPr lang="he-IL" dirty="0" smtClean="0">
                <a:solidFill>
                  <a:schemeClr val="tx1"/>
                </a:solidFill>
              </a:rPr>
              <a:t>61-עד 70 – 11 (16%)</a:t>
            </a:r>
            <a:endParaRPr lang="he-IL" dirty="0">
              <a:solidFill>
                <a:schemeClr val="tx1"/>
              </a:solidFill>
            </a:endParaRPr>
          </a:p>
          <a:p>
            <a:r>
              <a:rPr lang="he-IL" dirty="0">
                <a:solidFill>
                  <a:schemeClr val="tx1"/>
                </a:solidFill>
              </a:rPr>
              <a:t>מגיל </a:t>
            </a:r>
            <a:r>
              <a:rPr lang="he-IL" dirty="0" smtClean="0">
                <a:solidFill>
                  <a:schemeClr val="tx1"/>
                </a:solidFill>
              </a:rPr>
              <a:t>71-עד 80 – 5 (7.5%)</a:t>
            </a:r>
          </a:p>
          <a:p>
            <a:r>
              <a:rPr lang="he-IL" dirty="0">
                <a:solidFill>
                  <a:schemeClr val="tx1"/>
                </a:solidFill>
              </a:rPr>
              <a:t>מגיל </a:t>
            </a:r>
            <a:r>
              <a:rPr lang="he-IL" dirty="0" smtClean="0">
                <a:solidFill>
                  <a:schemeClr val="tx1"/>
                </a:solidFill>
              </a:rPr>
              <a:t>81 – 2 (3%)</a:t>
            </a:r>
            <a:endParaRPr lang="he-IL" dirty="0">
              <a:solidFill>
                <a:schemeClr val="tx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304295"/>
            <a:ext cx="2211338" cy="89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24391"/>
            <a:ext cx="2411760" cy="16111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9271"/>
            <a:ext cx="2736304" cy="1164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7713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1484785"/>
            <a:ext cx="7772400" cy="1512167"/>
          </a:xfrm>
        </p:spPr>
        <p:txBody>
          <a:bodyPr>
            <a:normAutofit fontScale="90000"/>
          </a:bodyPr>
          <a:lstStyle/>
          <a:p>
            <a:r>
              <a:rPr lang="he-IL" sz="5400" b="1" dirty="0">
                <a:solidFill>
                  <a:srgbClr val="0070C0"/>
                </a:solidFill>
              </a:rPr>
              <a:t>גאוגרפיה-מקום מגורים</a:t>
            </a:r>
            <a:r>
              <a:rPr lang="he-IL" sz="5400" dirty="0"/>
              <a:t>:</a:t>
            </a:r>
            <a:br>
              <a:rPr lang="he-IL" sz="5400" dirty="0"/>
            </a:br>
            <a:endParaRPr lang="he-IL" sz="5400" b="1" dirty="0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068960"/>
            <a:ext cx="6400800" cy="2569840"/>
          </a:xfrm>
        </p:spPr>
        <p:txBody>
          <a:bodyPr>
            <a:normAutofit/>
          </a:bodyPr>
          <a:lstStyle/>
          <a:p>
            <a:pPr algn="r"/>
            <a:r>
              <a:rPr lang="he-IL" dirty="0" smtClean="0">
                <a:solidFill>
                  <a:schemeClr val="tx1"/>
                </a:solidFill>
              </a:rPr>
              <a:t>ערד, אשדוד, עפולה, ק. שמונה, אלעד, קדימה, תל אביב, נתניה, ג'לג'וליה, </a:t>
            </a:r>
            <a:r>
              <a:rPr lang="he-IL" dirty="0" err="1" smtClean="0">
                <a:solidFill>
                  <a:schemeClr val="tx1"/>
                </a:solidFill>
              </a:rPr>
              <a:t>קלנסווה</a:t>
            </a:r>
            <a:r>
              <a:rPr lang="he-IL" dirty="0" smtClean="0">
                <a:solidFill>
                  <a:schemeClr val="tx1"/>
                </a:solidFill>
              </a:rPr>
              <a:t>, בית שמש, רמת השרון, שוהם, הרצליה, יבנה, טירת הכרמל, באר שבע, אופקים, אור עקיבה פרדס חנה וכולי...</a:t>
            </a:r>
            <a:endParaRPr lang="he-IL" dirty="0">
              <a:solidFill>
                <a:schemeClr val="tx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304295"/>
            <a:ext cx="2211338" cy="89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24391"/>
            <a:ext cx="2411760" cy="16111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9271"/>
            <a:ext cx="2736304" cy="1164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44841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/>
          </a:bodyPr>
          <a:lstStyle/>
          <a:p>
            <a:pPr marL="0" indent="0" algn="ctr">
              <a:spcBef>
                <a:spcPct val="0"/>
              </a:spcBef>
              <a:buNone/>
            </a:pPr>
            <a:r>
              <a:rPr lang="he-IL" b="1" dirty="0" smtClean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תלות לפי סוגי תרופות </a:t>
            </a:r>
          </a:p>
          <a:p>
            <a:pPr marL="0" indent="0" algn="ctr">
              <a:spcBef>
                <a:spcPct val="0"/>
              </a:spcBef>
              <a:buNone/>
            </a:pPr>
            <a:r>
              <a:rPr lang="he-IL" b="1" dirty="0" smtClean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22</a:t>
            </a:r>
            <a:r>
              <a:rPr lang="he-IL" dirty="0" smtClean="0">
                <a:latin typeface="+mj-lt"/>
                <a:ea typeface="+mj-ea"/>
                <a:cs typeface="+mj-cs"/>
              </a:rPr>
              <a:t> מכורים </a:t>
            </a:r>
            <a:r>
              <a:rPr lang="he-IL" b="1" dirty="0" err="1" smtClean="0">
                <a:latin typeface="+mj-lt"/>
                <a:ea typeface="+mj-ea"/>
                <a:cs typeface="+mj-cs"/>
              </a:rPr>
              <a:t>לאוקסיקונטין</a:t>
            </a:r>
            <a:endParaRPr lang="he-IL" b="1" dirty="0" smtClean="0">
              <a:latin typeface="+mj-lt"/>
              <a:ea typeface="+mj-ea"/>
              <a:cs typeface="+mj-cs"/>
            </a:endParaRPr>
          </a:p>
          <a:p>
            <a:pPr marL="0" indent="0" algn="ctr">
              <a:spcBef>
                <a:spcPct val="0"/>
              </a:spcBef>
              <a:buNone/>
            </a:pPr>
            <a:r>
              <a:rPr lang="he-IL" b="1" dirty="0" smtClean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22</a:t>
            </a:r>
            <a:r>
              <a:rPr lang="he-IL" dirty="0" smtClean="0">
                <a:latin typeface="+mj-lt"/>
                <a:ea typeface="+mj-ea"/>
                <a:cs typeface="+mj-cs"/>
              </a:rPr>
              <a:t> מכורים </a:t>
            </a:r>
            <a:r>
              <a:rPr lang="he-IL" b="1" dirty="0" err="1" smtClean="0">
                <a:latin typeface="+mj-lt"/>
                <a:ea typeface="+mj-ea"/>
                <a:cs typeface="+mj-cs"/>
              </a:rPr>
              <a:t>לפרקוסט</a:t>
            </a:r>
            <a:endParaRPr lang="he-IL" b="1" dirty="0" smtClean="0">
              <a:latin typeface="+mj-lt"/>
              <a:ea typeface="+mj-ea"/>
              <a:cs typeface="+mj-cs"/>
            </a:endParaRPr>
          </a:p>
          <a:p>
            <a:pPr marL="0" indent="0" algn="ctr">
              <a:spcBef>
                <a:spcPct val="0"/>
              </a:spcBef>
              <a:buNone/>
            </a:pPr>
            <a:r>
              <a:rPr lang="he-IL" dirty="0" smtClean="0">
                <a:latin typeface="+mj-lt"/>
                <a:ea typeface="+mj-ea"/>
                <a:cs typeface="+mj-cs"/>
              </a:rPr>
              <a:t>8 מכורים </a:t>
            </a:r>
            <a:r>
              <a:rPr lang="he-IL" dirty="0" err="1" smtClean="0">
                <a:latin typeface="+mj-lt"/>
                <a:ea typeface="+mj-ea"/>
                <a:cs typeface="+mj-cs"/>
              </a:rPr>
              <a:t>לטרמודול</a:t>
            </a:r>
            <a:endParaRPr lang="he-IL" dirty="0" smtClean="0">
              <a:latin typeface="+mj-lt"/>
              <a:ea typeface="+mj-ea"/>
              <a:cs typeface="+mj-cs"/>
            </a:endParaRPr>
          </a:p>
          <a:p>
            <a:pPr marL="0" indent="0" algn="ctr">
              <a:spcBef>
                <a:spcPct val="0"/>
              </a:spcBef>
              <a:buNone/>
            </a:pPr>
            <a:r>
              <a:rPr lang="he-IL" dirty="0" smtClean="0">
                <a:latin typeface="+mj-lt"/>
                <a:ea typeface="+mj-ea"/>
                <a:cs typeface="+mj-cs"/>
              </a:rPr>
              <a:t>7 מכורים </a:t>
            </a:r>
            <a:r>
              <a:rPr lang="he-IL" dirty="0" err="1" smtClean="0">
                <a:latin typeface="+mj-lt"/>
                <a:ea typeface="+mj-ea"/>
                <a:cs typeface="+mj-cs"/>
              </a:rPr>
              <a:t>לפנטניל</a:t>
            </a:r>
            <a:endParaRPr lang="he-IL" dirty="0" smtClean="0">
              <a:latin typeface="+mj-lt"/>
              <a:ea typeface="+mj-ea"/>
              <a:cs typeface="+mj-cs"/>
            </a:endParaRPr>
          </a:p>
          <a:p>
            <a:pPr marL="0" indent="0" algn="ctr">
              <a:spcBef>
                <a:spcPct val="0"/>
              </a:spcBef>
              <a:buNone/>
            </a:pPr>
            <a:r>
              <a:rPr lang="he-IL" dirty="0" smtClean="0">
                <a:latin typeface="+mj-lt"/>
                <a:ea typeface="+mj-ea"/>
                <a:cs typeface="+mj-cs"/>
              </a:rPr>
              <a:t>6 מכורים </a:t>
            </a:r>
            <a:r>
              <a:rPr lang="he-IL" dirty="0" err="1" smtClean="0">
                <a:latin typeface="+mj-lt"/>
                <a:ea typeface="+mj-ea"/>
                <a:cs typeface="+mj-cs"/>
              </a:rPr>
              <a:t>לטרגין</a:t>
            </a:r>
            <a:endParaRPr lang="he-IL" dirty="0" smtClean="0">
              <a:latin typeface="+mj-lt"/>
              <a:ea typeface="+mj-ea"/>
              <a:cs typeface="+mj-cs"/>
            </a:endParaRPr>
          </a:p>
          <a:p>
            <a:pPr marL="0" indent="0" algn="ctr">
              <a:spcBef>
                <a:spcPct val="0"/>
              </a:spcBef>
              <a:buNone/>
            </a:pPr>
            <a:r>
              <a:rPr lang="he-IL" dirty="0" smtClean="0">
                <a:latin typeface="+mj-lt"/>
                <a:ea typeface="+mj-ea"/>
                <a:cs typeface="+mj-cs"/>
              </a:rPr>
              <a:t>3 מכורים ל-</a:t>
            </a:r>
            <a:r>
              <a:rPr lang="en-US" dirty="0" smtClean="0">
                <a:latin typeface="+mj-lt"/>
                <a:ea typeface="+mj-ea"/>
                <a:cs typeface="+mj-cs"/>
              </a:rPr>
              <a:t>MCR</a:t>
            </a:r>
            <a:r>
              <a:rPr lang="he-IL" dirty="0" smtClean="0">
                <a:latin typeface="+mj-lt"/>
                <a:ea typeface="+mj-ea"/>
                <a:cs typeface="+mj-cs"/>
              </a:rPr>
              <a:t>  </a:t>
            </a:r>
          </a:p>
          <a:p>
            <a:pPr marL="0" indent="0" algn="ctr">
              <a:spcBef>
                <a:spcPct val="0"/>
              </a:spcBef>
              <a:buNone/>
            </a:pPr>
            <a:r>
              <a:rPr lang="he-IL" dirty="0" smtClean="0">
                <a:latin typeface="+mj-lt"/>
                <a:ea typeface="+mj-ea"/>
                <a:cs typeface="+mj-cs"/>
              </a:rPr>
              <a:t> 3 מכורים לקודאין</a:t>
            </a:r>
            <a:endParaRPr lang="he-IL" dirty="0">
              <a:latin typeface="+mj-lt"/>
              <a:ea typeface="+mj-ea"/>
              <a:cs typeface="+mj-cs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186" y="71436"/>
            <a:ext cx="2414587" cy="1609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8384" y="337343"/>
            <a:ext cx="2212975" cy="890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00024"/>
            <a:ext cx="2736850" cy="1165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56711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1635509"/>
            <a:ext cx="7772400" cy="1001403"/>
          </a:xfrm>
        </p:spPr>
        <p:txBody>
          <a:bodyPr>
            <a:noAutofit/>
          </a:bodyPr>
          <a:lstStyle/>
          <a:p>
            <a:r>
              <a:rPr lang="he-IL" sz="3200" b="1" dirty="0" smtClean="0"/>
              <a:t>המרפאה </a:t>
            </a:r>
            <a:r>
              <a:rPr lang="he-IL" sz="3200" b="1" dirty="0"/>
              <a:t>לטיפול בהתמכרויות </a:t>
            </a:r>
            <a:r>
              <a:rPr lang="he-IL" sz="3200" dirty="0"/>
              <a:t/>
            </a:r>
            <a:br>
              <a:rPr lang="he-IL" sz="3200" dirty="0"/>
            </a:br>
            <a:r>
              <a:rPr lang="he-IL" sz="3200" b="1" dirty="0"/>
              <a:t>למשככי כאבים</a:t>
            </a:r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971600" y="2852936"/>
            <a:ext cx="7704856" cy="2713856"/>
          </a:xfrm>
        </p:spPr>
        <p:txBody>
          <a:bodyPr>
            <a:normAutofit/>
          </a:bodyPr>
          <a:lstStyle/>
          <a:p>
            <a:pPr marL="457200" indent="-457200" algn="r">
              <a:buFont typeface="Wingdings" panose="05000000000000000000" pitchFamily="2" charset="2"/>
              <a:buChar char="q"/>
            </a:pPr>
            <a:r>
              <a:rPr lang="he-IL" dirty="0" smtClean="0"/>
              <a:t>  </a:t>
            </a:r>
            <a:r>
              <a:rPr lang="he-IL" b="1" dirty="0" smtClean="0">
                <a:solidFill>
                  <a:srgbClr val="0070C0"/>
                </a:solidFill>
              </a:rPr>
              <a:t>17</a:t>
            </a:r>
            <a:r>
              <a:rPr lang="he-IL" dirty="0" smtClean="0"/>
              <a:t> </a:t>
            </a:r>
            <a:r>
              <a:rPr lang="he-IL" b="1" dirty="0" smtClean="0">
                <a:solidFill>
                  <a:schemeClr val="tx1"/>
                </a:solidFill>
              </a:rPr>
              <a:t>מטופלים מכורים </a:t>
            </a:r>
            <a:r>
              <a:rPr lang="he-IL" b="1" dirty="0" smtClean="0">
                <a:solidFill>
                  <a:srgbClr val="0070C0"/>
                </a:solidFill>
              </a:rPr>
              <a:t>לשני סוגים </a:t>
            </a:r>
            <a:r>
              <a:rPr lang="he-IL" b="1" dirty="0" smtClean="0">
                <a:solidFill>
                  <a:schemeClr val="tx1"/>
                </a:solidFill>
              </a:rPr>
              <a:t>של</a:t>
            </a:r>
            <a:r>
              <a:rPr lang="he-IL" dirty="0" smtClean="0">
                <a:solidFill>
                  <a:schemeClr val="tx1"/>
                </a:solidFill>
              </a:rPr>
              <a:t> </a:t>
            </a:r>
            <a:r>
              <a:rPr lang="he-IL" b="1" dirty="0" err="1" smtClean="0">
                <a:solidFill>
                  <a:schemeClr val="tx1"/>
                </a:solidFill>
              </a:rPr>
              <a:t>אופיאוידים</a:t>
            </a:r>
            <a:r>
              <a:rPr lang="he-IL" dirty="0" smtClean="0">
                <a:solidFill>
                  <a:schemeClr val="tx1"/>
                </a:solidFill>
              </a:rPr>
              <a:t> </a:t>
            </a:r>
          </a:p>
          <a:p>
            <a:pPr marL="457200" indent="-457200" algn="r">
              <a:buFont typeface="Wingdings" panose="05000000000000000000" pitchFamily="2" charset="2"/>
              <a:buChar char="q"/>
            </a:pPr>
            <a:r>
              <a:rPr lang="he-IL" b="1" dirty="0" smtClean="0">
                <a:solidFill>
                  <a:schemeClr val="tx1"/>
                </a:solidFill>
              </a:rPr>
              <a:t>או</a:t>
            </a:r>
            <a:r>
              <a:rPr lang="he-IL" dirty="0" smtClean="0"/>
              <a:t> </a:t>
            </a:r>
            <a:r>
              <a:rPr lang="he-IL" b="1" dirty="0" smtClean="0">
                <a:solidFill>
                  <a:srgbClr val="0070C0"/>
                </a:solidFill>
              </a:rPr>
              <a:t>לשילוב עם בנזודיאזפינים(</a:t>
            </a:r>
            <a:r>
              <a:rPr lang="en-US" b="1" dirty="0" smtClean="0"/>
              <a:t>CLONEX</a:t>
            </a:r>
            <a:r>
              <a:rPr lang="he-IL" dirty="0" smtClean="0">
                <a:solidFill>
                  <a:schemeClr val="tx1"/>
                </a:solidFill>
              </a:rPr>
              <a:t>, </a:t>
            </a:r>
            <a:r>
              <a:rPr lang="en-US" b="1" dirty="0" smtClean="0">
                <a:solidFill>
                  <a:schemeClr val="tx1"/>
                </a:solidFill>
              </a:rPr>
              <a:t>XANAX</a:t>
            </a:r>
            <a:r>
              <a:rPr lang="he-IL" b="1" dirty="0" smtClean="0">
                <a:solidFill>
                  <a:schemeClr val="tx1"/>
                </a:solidFill>
              </a:rPr>
              <a:t>, </a:t>
            </a:r>
            <a:r>
              <a:rPr lang="en-US" b="1" dirty="0" smtClean="0">
                <a:solidFill>
                  <a:schemeClr val="tx1"/>
                </a:solidFill>
              </a:rPr>
              <a:t>LORIVAN</a:t>
            </a:r>
            <a:r>
              <a:rPr lang="he-IL" b="1" dirty="0" smtClean="0">
                <a:solidFill>
                  <a:schemeClr val="tx1"/>
                </a:solidFill>
              </a:rPr>
              <a:t>)</a:t>
            </a:r>
            <a:endParaRPr lang="he-IL" b="1" dirty="0">
              <a:solidFill>
                <a:schemeClr val="tx1"/>
              </a:solidFill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24391"/>
            <a:ext cx="2411760" cy="16111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304295"/>
            <a:ext cx="2211338" cy="89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9271"/>
            <a:ext cx="2736304" cy="1164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97287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1484785"/>
            <a:ext cx="7772400" cy="1512167"/>
          </a:xfrm>
        </p:spPr>
        <p:txBody>
          <a:bodyPr>
            <a:normAutofit/>
          </a:bodyPr>
          <a:lstStyle/>
          <a:p>
            <a:r>
              <a:rPr lang="he-IL" sz="3200" b="1" dirty="0" smtClean="0"/>
              <a:t>המרפאה </a:t>
            </a:r>
            <a:r>
              <a:rPr lang="he-IL" sz="3200" b="1" dirty="0"/>
              <a:t>לטיפול בהתמכרויות </a:t>
            </a:r>
            <a:r>
              <a:rPr lang="he-IL" sz="3200" dirty="0"/>
              <a:t/>
            </a:r>
            <a:br>
              <a:rPr lang="he-IL" sz="3200" dirty="0"/>
            </a:br>
            <a:r>
              <a:rPr lang="he-IL" sz="3200" b="1" dirty="0"/>
              <a:t>למשככי כאבים</a:t>
            </a:r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539552" y="2996952"/>
            <a:ext cx="8280920" cy="2952328"/>
          </a:xfrm>
        </p:spPr>
        <p:txBody>
          <a:bodyPr>
            <a:normAutofit fontScale="92500" lnSpcReduction="10000"/>
          </a:bodyPr>
          <a:lstStyle/>
          <a:p>
            <a:pPr marL="457200" indent="-457200" algn="r">
              <a:buFont typeface="Wingdings" panose="05000000000000000000" pitchFamily="2" charset="2"/>
              <a:buChar char="q"/>
            </a:pPr>
            <a:r>
              <a:rPr lang="he-IL" b="1" dirty="0" smtClean="0">
                <a:solidFill>
                  <a:srgbClr val="0070C0"/>
                </a:solidFill>
              </a:rPr>
              <a:t>שיטת העבודה</a:t>
            </a:r>
            <a:r>
              <a:rPr lang="he-IL" dirty="0" smtClean="0"/>
              <a:t>: </a:t>
            </a:r>
            <a:r>
              <a:rPr lang="he-IL" dirty="0" smtClean="0">
                <a:solidFill>
                  <a:schemeClr val="tx1"/>
                </a:solidFill>
              </a:rPr>
              <a:t>העברה לטיפול בכדור </a:t>
            </a:r>
            <a:r>
              <a:rPr lang="he-IL" b="1" dirty="0" err="1" smtClean="0">
                <a:solidFill>
                  <a:srgbClr val="0070C0"/>
                </a:solidFill>
              </a:rPr>
              <a:t>סובוקסון</a:t>
            </a:r>
            <a:r>
              <a:rPr lang="he-IL" dirty="0" smtClean="0"/>
              <a:t> </a:t>
            </a:r>
            <a:r>
              <a:rPr lang="he-IL" dirty="0" smtClean="0">
                <a:solidFill>
                  <a:schemeClr val="tx1"/>
                </a:solidFill>
              </a:rPr>
              <a:t>במטרה </a:t>
            </a:r>
            <a:r>
              <a:rPr lang="he-IL" dirty="0">
                <a:solidFill>
                  <a:schemeClr val="tx1"/>
                </a:solidFill>
              </a:rPr>
              <a:t>:</a:t>
            </a:r>
            <a:endParaRPr lang="he-IL" dirty="0" smtClean="0">
              <a:solidFill>
                <a:schemeClr val="tx1"/>
              </a:solidFill>
            </a:endParaRPr>
          </a:p>
          <a:p>
            <a:pPr marL="457200" indent="-457200" algn="r">
              <a:buFont typeface="Wingdings" panose="05000000000000000000" pitchFamily="2" charset="2"/>
              <a:buChar char="q"/>
            </a:pPr>
            <a:r>
              <a:rPr lang="he-IL" dirty="0" smtClean="0">
                <a:solidFill>
                  <a:schemeClr val="tx1"/>
                </a:solidFill>
              </a:rPr>
              <a:t>לשפר את איכות החיים</a:t>
            </a:r>
          </a:p>
          <a:p>
            <a:pPr marL="457200" indent="-457200" algn="r">
              <a:buFont typeface="Wingdings" panose="05000000000000000000" pitchFamily="2" charset="2"/>
              <a:buChar char="q"/>
            </a:pPr>
            <a:r>
              <a:rPr lang="he-IL" dirty="0" smtClean="0">
                <a:solidFill>
                  <a:schemeClr val="tx1"/>
                </a:solidFill>
              </a:rPr>
              <a:t>להעביר לתכשיר פחות מסוכן ופחות מזיק </a:t>
            </a:r>
          </a:p>
          <a:p>
            <a:pPr marL="457200" indent="-457200" algn="r">
              <a:buFont typeface="Wingdings" panose="05000000000000000000" pitchFamily="2" charset="2"/>
              <a:buChar char="q"/>
            </a:pPr>
            <a:r>
              <a:rPr lang="he-IL" dirty="0" smtClean="0">
                <a:solidFill>
                  <a:schemeClr val="tx1"/>
                </a:solidFill>
              </a:rPr>
              <a:t>להוריד הדרגתית את המינון התרופתי </a:t>
            </a:r>
          </a:p>
          <a:p>
            <a:pPr marL="457200" indent="-457200" algn="r">
              <a:buFont typeface="Wingdings" panose="05000000000000000000" pitchFamily="2" charset="2"/>
              <a:buChar char="q"/>
            </a:pPr>
            <a:r>
              <a:rPr lang="he-IL" dirty="0" smtClean="0">
                <a:solidFill>
                  <a:schemeClr val="tx1"/>
                </a:solidFill>
              </a:rPr>
              <a:t>הפסקת מתן תרופה באופן מוחלט.</a:t>
            </a:r>
            <a:endParaRPr lang="he-IL" dirty="0">
              <a:solidFill>
                <a:schemeClr val="tx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304295"/>
            <a:ext cx="2211338" cy="89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24391"/>
            <a:ext cx="2411760" cy="16111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9271"/>
            <a:ext cx="2736304" cy="1164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37020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1484785"/>
            <a:ext cx="7772400" cy="1512167"/>
          </a:xfrm>
        </p:spPr>
        <p:txBody>
          <a:bodyPr>
            <a:normAutofit/>
          </a:bodyPr>
          <a:lstStyle/>
          <a:p>
            <a:r>
              <a:rPr lang="he-IL" sz="3200" b="1" dirty="0" smtClean="0"/>
              <a:t>המרפאה </a:t>
            </a:r>
            <a:r>
              <a:rPr lang="he-IL" sz="3200" b="1" dirty="0"/>
              <a:t>לטיפול בהתמכרויות </a:t>
            </a:r>
            <a:r>
              <a:rPr lang="he-IL" sz="3200" dirty="0"/>
              <a:t/>
            </a:r>
            <a:br>
              <a:rPr lang="he-IL" sz="3200" dirty="0"/>
            </a:br>
            <a:r>
              <a:rPr lang="he-IL" sz="3200" b="1" dirty="0"/>
              <a:t>למשככי כאבים</a:t>
            </a:r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2852936"/>
            <a:ext cx="6400800" cy="2952328"/>
          </a:xfrm>
        </p:spPr>
        <p:txBody>
          <a:bodyPr>
            <a:normAutofit fontScale="85000" lnSpcReduction="10000"/>
          </a:bodyPr>
          <a:lstStyle/>
          <a:p>
            <a:r>
              <a:rPr lang="he-IL" b="1" dirty="0" smtClean="0">
                <a:solidFill>
                  <a:srgbClr val="0070C0"/>
                </a:solidFill>
              </a:rPr>
              <a:t>תוצאות</a:t>
            </a:r>
          </a:p>
          <a:p>
            <a:pPr marL="457200" indent="-457200" algn="r">
              <a:buFont typeface="Wingdings" panose="05000000000000000000" pitchFamily="2" charset="2"/>
              <a:buChar char="ü"/>
            </a:pPr>
            <a:r>
              <a:rPr lang="he-IL" b="1" dirty="0" smtClean="0">
                <a:solidFill>
                  <a:srgbClr val="0070C0"/>
                </a:solidFill>
              </a:rPr>
              <a:t>נגמלו </a:t>
            </a:r>
            <a:r>
              <a:rPr lang="he-IL" b="1" dirty="0">
                <a:solidFill>
                  <a:srgbClr val="0070C0"/>
                </a:solidFill>
              </a:rPr>
              <a:t>ללא העברה </a:t>
            </a:r>
            <a:r>
              <a:rPr lang="he-IL" b="1" dirty="0" err="1">
                <a:solidFill>
                  <a:srgbClr val="0070C0"/>
                </a:solidFill>
              </a:rPr>
              <a:t>לסובוקסון</a:t>
            </a:r>
            <a:r>
              <a:rPr lang="he-IL" b="1" dirty="0" smtClean="0">
                <a:solidFill>
                  <a:srgbClr val="0070C0"/>
                </a:solidFill>
              </a:rPr>
              <a:t>: 2</a:t>
            </a:r>
            <a:endParaRPr lang="he-IL" b="1" dirty="0">
              <a:solidFill>
                <a:srgbClr val="0070C0"/>
              </a:solidFill>
            </a:endParaRPr>
          </a:p>
          <a:p>
            <a:pPr marL="457200" indent="-457200" algn="r">
              <a:buFont typeface="Wingdings" panose="05000000000000000000" pitchFamily="2" charset="2"/>
              <a:buChar char="ü"/>
            </a:pPr>
            <a:r>
              <a:rPr lang="he-IL" dirty="0" smtClean="0"/>
              <a:t> </a:t>
            </a:r>
            <a:r>
              <a:rPr lang="he-IL" dirty="0" smtClean="0">
                <a:solidFill>
                  <a:schemeClr val="tx1"/>
                </a:solidFill>
              </a:rPr>
              <a:t>לא </a:t>
            </a:r>
            <a:r>
              <a:rPr lang="he-IL" dirty="0">
                <a:solidFill>
                  <a:schemeClr val="tx1"/>
                </a:solidFill>
              </a:rPr>
              <a:t>מעוניינים בבדיקה, </a:t>
            </a:r>
            <a:r>
              <a:rPr lang="he-IL" dirty="0" smtClean="0">
                <a:solidFill>
                  <a:schemeClr val="tx1"/>
                </a:solidFill>
              </a:rPr>
              <a:t>יעוץ / טיפול </a:t>
            </a:r>
            <a:r>
              <a:rPr lang="he-IL" dirty="0">
                <a:solidFill>
                  <a:schemeClr val="tx1"/>
                </a:solidFill>
              </a:rPr>
              <a:t>- 16</a:t>
            </a:r>
          </a:p>
          <a:p>
            <a:pPr marL="457200" indent="-457200" algn="r">
              <a:buFont typeface="Wingdings" panose="05000000000000000000" pitchFamily="2" charset="2"/>
              <a:buChar char="ü"/>
            </a:pPr>
            <a:r>
              <a:rPr lang="he-IL" dirty="0" smtClean="0">
                <a:solidFill>
                  <a:schemeClr val="tx1"/>
                </a:solidFill>
              </a:rPr>
              <a:t> פנו </a:t>
            </a:r>
            <a:r>
              <a:rPr lang="he-IL" dirty="0">
                <a:solidFill>
                  <a:schemeClr val="tx1"/>
                </a:solidFill>
              </a:rPr>
              <a:t>כדי להשיג אישור לקנאביס: 7 </a:t>
            </a:r>
          </a:p>
          <a:p>
            <a:pPr marL="457200" indent="-457200" algn="r">
              <a:buFont typeface="Wingdings" panose="05000000000000000000" pitchFamily="2" charset="2"/>
              <a:buChar char="ü"/>
            </a:pPr>
            <a:r>
              <a:rPr lang="he-IL" dirty="0" smtClean="0">
                <a:solidFill>
                  <a:schemeClr val="tx1"/>
                </a:solidFill>
              </a:rPr>
              <a:t> פנו </a:t>
            </a:r>
            <a:r>
              <a:rPr lang="he-IL" dirty="0">
                <a:solidFill>
                  <a:schemeClr val="tx1"/>
                </a:solidFill>
              </a:rPr>
              <a:t>כדי לשנות טיפול: 3</a:t>
            </a:r>
          </a:p>
          <a:p>
            <a:pPr marL="457200" indent="-457200" algn="r">
              <a:buFont typeface="Wingdings" panose="05000000000000000000" pitchFamily="2" charset="2"/>
              <a:buChar char="ü"/>
            </a:pPr>
            <a:r>
              <a:rPr lang="he-IL" dirty="0" smtClean="0">
                <a:solidFill>
                  <a:schemeClr val="tx1"/>
                </a:solidFill>
              </a:rPr>
              <a:t>הופנו </a:t>
            </a:r>
            <a:r>
              <a:rPr lang="he-IL" dirty="0">
                <a:solidFill>
                  <a:schemeClr val="tx1"/>
                </a:solidFill>
              </a:rPr>
              <a:t>למסגרות אחרות: 8 </a:t>
            </a:r>
          </a:p>
          <a:p>
            <a:endParaRPr lang="he-IL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304295"/>
            <a:ext cx="2211338" cy="89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24391"/>
            <a:ext cx="2411760" cy="16111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9271"/>
            <a:ext cx="2736304" cy="1164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35098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1484785"/>
            <a:ext cx="7772400" cy="1512167"/>
          </a:xfrm>
        </p:spPr>
        <p:txBody>
          <a:bodyPr>
            <a:normAutofit/>
          </a:bodyPr>
          <a:lstStyle/>
          <a:p>
            <a:r>
              <a:rPr lang="he-IL" sz="3200" b="1" dirty="0" smtClean="0"/>
              <a:t>המרפאה </a:t>
            </a:r>
            <a:r>
              <a:rPr lang="he-IL" sz="3200" b="1" dirty="0"/>
              <a:t>לטיפול בהתמכרויות </a:t>
            </a:r>
            <a:r>
              <a:rPr lang="he-IL" sz="3200" dirty="0"/>
              <a:t/>
            </a:r>
            <a:br>
              <a:rPr lang="he-IL" sz="3200" dirty="0"/>
            </a:br>
            <a:r>
              <a:rPr lang="he-IL" sz="3200" b="1" dirty="0"/>
              <a:t>למשככי כאבים</a:t>
            </a:r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068960"/>
            <a:ext cx="6400800" cy="2569840"/>
          </a:xfrm>
        </p:spPr>
        <p:txBody>
          <a:bodyPr>
            <a:normAutofit fontScale="92500" lnSpcReduction="10000"/>
          </a:bodyPr>
          <a:lstStyle/>
          <a:p>
            <a:pPr marL="457200" indent="-457200" algn="r">
              <a:buFont typeface="Wingdings" panose="05000000000000000000" pitchFamily="2" charset="2"/>
              <a:buChar char="ü"/>
            </a:pPr>
            <a:r>
              <a:rPr lang="he-IL" b="1" dirty="0" smtClean="0">
                <a:solidFill>
                  <a:srgbClr val="0070C0"/>
                </a:solidFill>
              </a:rPr>
              <a:t>12 מטופלים עברו לטיפול </a:t>
            </a:r>
            <a:r>
              <a:rPr lang="he-IL" b="1" dirty="0" err="1" smtClean="0">
                <a:solidFill>
                  <a:srgbClr val="0070C0"/>
                </a:solidFill>
              </a:rPr>
              <a:t>בסובוקסון</a:t>
            </a:r>
            <a:endParaRPr lang="he-IL" b="1" dirty="0" smtClean="0">
              <a:solidFill>
                <a:srgbClr val="0070C0"/>
              </a:solidFill>
            </a:endParaRPr>
          </a:p>
          <a:p>
            <a:pPr marL="457200" indent="-457200" algn="r">
              <a:buFont typeface="Wingdings" panose="05000000000000000000" pitchFamily="2" charset="2"/>
              <a:buChar char="ü"/>
            </a:pPr>
            <a:r>
              <a:rPr lang="he-IL" dirty="0" smtClean="0">
                <a:solidFill>
                  <a:schemeClr val="tx1"/>
                </a:solidFill>
              </a:rPr>
              <a:t>עוד 2 מתכוונים לעבור </a:t>
            </a:r>
            <a:r>
              <a:rPr lang="he-IL" dirty="0" err="1" smtClean="0">
                <a:solidFill>
                  <a:schemeClr val="tx1"/>
                </a:solidFill>
              </a:rPr>
              <a:t>לסובוקסון</a:t>
            </a:r>
            <a:r>
              <a:rPr lang="he-IL" dirty="0" smtClean="0">
                <a:solidFill>
                  <a:schemeClr val="tx1"/>
                </a:solidFill>
              </a:rPr>
              <a:t> בשבוע הקרוב. </a:t>
            </a:r>
          </a:p>
          <a:p>
            <a:pPr marL="457200" indent="-457200" algn="r">
              <a:buFont typeface="Wingdings" panose="05000000000000000000" pitchFamily="2" charset="2"/>
              <a:buChar char="ü"/>
            </a:pPr>
            <a:r>
              <a:rPr lang="he-IL" b="1" dirty="0" smtClean="0">
                <a:solidFill>
                  <a:srgbClr val="0070C0"/>
                </a:solidFill>
              </a:rPr>
              <a:t>סיים טיפול / נגמל  - 1</a:t>
            </a:r>
            <a:endParaRPr lang="he-IL" b="1" dirty="0">
              <a:solidFill>
                <a:srgbClr val="0070C0"/>
              </a:solidFill>
            </a:endParaRPr>
          </a:p>
          <a:p>
            <a:pPr marL="457200" indent="-457200" algn="r">
              <a:buFont typeface="Wingdings" panose="05000000000000000000" pitchFamily="2" charset="2"/>
              <a:buChar char="ü"/>
            </a:pPr>
            <a:r>
              <a:rPr lang="he-IL" dirty="0" smtClean="0">
                <a:solidFill>
                  <a:schemeClr val="tx1"/>
                </a:solidFill>
              </a:rPr>
              <a:t>הפסיק טיפול על דעת עצמו - 1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304295"/>
            <a:ext cx="2211338" cy="89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24391"/>
            <a:ext cx="2411760" cy="16111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9271"/>
            <a:ext cx="2736304" cy="1164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98519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1484785"/>
            <a:ext cx="7772400" cy="1512167"/>
          </a:xfrm>
        </p:spPr>
        <p:txBody>
          <a:bodyPr>
            <a:normAutofit/>
          </a:bodyPr>
          <a:lstStyle/>
          <a:p>
            <a:r>
              <a:rPr lang="he-IL" sz="3200" b="1" dirty="0" smtClean="0"/>
              <a:t>המרפאה </a:t>
            </a:r>
            <a:r>
              <a:rPr lang="he-IL" sz="3200" b="1" dirty="0"/>
              <a:t>לטיפול בהתמכרויות </a:t>
            </a:r>
            <a:r>
              <a:rPr lang="he-IL" sz="3200" dirty="0"/>
              <a:t/>
            </a:r>
            <a:br>
              <a:rPr lang="he-IL" sz="3200" dirty="0"/>
            </a:br>
            <a:r>
              <a:rPr lang="he-IL" sz="3200" b="1" dirty="0"/>
              <a:t>למשככי כאבים</a:t>
            </a:r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068960"/>
            <a:ext cx="6400800" cy="2569840"/>
          </a:xfrm>
        </p:spPr>
        <p:txBody>
          <a:bodyPr>
            <a:normAutofit fontScale="92500" lnSpcReduction="10000"/>
          </a:bodyPr>
          <a:lstStyle/>
          <a:p>
            <a:pPr marL="457200" indent="-457200" algn="r">
              <a:buFont typeface="Wingdings" panose="05000000000000000000" pitchFamily="2" charset="2"/>
              <a:buChar char="ü"/>
            </a:pPr>
            <a:r>
              <a:rPr lang="he-IL" dirty="0">
                <a:solidFill>
                  <a:schemeClr val="tx1"/>
                </a:solidFill>
              </a:rPr>
              <a:t>4 </a:t>
            </a:r>
            <a:r>
              <a:rPr lang="he-IL" dirty="0" smtClean="0">
                <a:solidFill>
                  <a:schemeClr val="tx1"/>
                </a:solidFill>
              </a:rPr>
              <a:t>מטופלים בשלבים </a:t>
            </a:r>
            <a:r>
              <a:rPr lang="he-IL" dirty="0">
                <a:solidFill>
                  <a:schemeClr val="tx1"/>
                </a:solidFill>
              </a:rPr>
              <a:t>מתקדמים של הורדת מינון, </a:t>
            </a:r>
            <a:r>
              <a:rPr lang="he-IL" dirty="0" smtClean="0">
                <a:solidFill>
                  <a:schemeClr val="tx1"/>
                </a:solidFill>
              </a:rPr>
              <a:t>לקראת הפסקתו.</a:t>
            </a:r>
            <a:endParaRPr lang="he-IL" dirty="0">
              <a:solidFill>
                <a:schemeClr val="tx1"/>
              </a:solidFill>
            </a:endParaRPr>
          </a:p>
          <a:p>
            <a:pPr marL="457200" indent="-457200" algn="r">
              <a:buFont typeface="Wingdings" panose="05000000000000000000" pitchFamily="2" charset="2"/>
              <a:buChar char="ü"/>
            </a:pPr>
            <a:r>
              <a:rPr lang="he-IL" dirty="0" smtClean="0">
                <a:solidFill>
                  <a:schemeClr val="tx1"/>
                </a:solidFill>
              </a:rPr>
              <a:t>4   מורידים </a:t>
            </a:r>
            <a:r>
              <a:rPr lang="he-IL" dirty="0">
                <a:solidFill>
                  <a:schemeClr val="tx1"/>
                </a:solidFill>
              </a:rPr>
              <a:t>מינון בקצב </a:t>
            </a:r>
            <a:r>
              <a:rPr lang="he-IL" dirty="0" smtClean="0">
                <a:solidFill>
                  <a:schemeClr val="tx1"/>
                </a:solidFill>
              </a:rPr>
              <a:t>שלהם, </a:t>
            </a:r>
          </a:p>
          <a:p>
            <a:r>
              <a:rPr lang="he-IL" dirty="0" smtClean="0">
                <a:solidFill>
                  <a:schemeClr val="tx1"/>
                </a:solidFill>
              </a:rPr>
              <a:t>בתקווה שיצליחו להפסיק לגמרי.</a:t>
            </a:r>
          </a:p>
          <a:p>
            <a:pPr marL="457200" indent="-457200" algn="r">
              <a:buFont typeface="Wingdings" panose="05000000000000000000" pitchFamily="2" charset="2"/>
              <a:buChar char="ü"/>
            </a:pPr>
            <a:r>
              <a:rPr lang="he-IL" dirty="0" smtClean="0">
                <a:solidFill>
                  <a:schemeClr val="tx1"/>
                </a:solidFill>
              </a:rPr>
              <a:t>2 מטופלים כנראה ימשיכו טיפול קבוע.</a:t>
            </a:r>
          </a:p>
          <a:p>
            <a:endParaRPr lang="he-IL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304295"/>
            <a:ext cx="2211338" cy="89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24391"/>
            <a:ext cx="2411760" cy="16111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9271"/>
            <a:ext cx="2736304" cy="1164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65217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1484785"/>
            <a:ext cx="7772400" cy="1512167"/>
          </a:xfrm>
        </p:spPr>
        <p:txBody>
          <a:bodyPr>
            <a:normAutofit/>
          </a:bodyPr>
          <a:lstStyle/>
          <a:p>
            <a:r>
              <a:rPr lang="he-IL" sz="3200" b="1" dirty="0" smtClean="0"/>
              <a:t>המרפאה </a:t>
            </a:r>
            <a:r>
              <a:rPr lang="he-IL" sz="3200" b="1" dirty="0"/>
              <a:t>לטיפול בהתמכרויות </a:t>
            </a:r>
            <a:r>
              <a:rPr lang="he-IL" sz="3200" dirty="0"/>
              <a:t/>
            </a:r>
            <a:br>
              <a:rPr lang="he-IL" sz="3200" dirty="0"/>
            </a:br>
            <a:r>
              <a:rPr lang="he-IL" sz="3200" b="1" dirty="0" smtClean="0"/>
              <a:t>למשככי </a:t>
            </a:r>
            <a:r>
              <a:rPr lang="he-IL" sz="3200" b="1" dirty="0"/>
              <a:t>כאבים</a:t>
            </a:r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068960"/>
            <a:ext cx="6400800" cy="2569840"/>
          </a:xfrm>
        </p:spPr>
        <p:txBody>
          <a:bodyPr>
            <a:normAutofit fontScale="85000" lnSpcReduction="20000"/>
          </a:bodyPr>
          <a:lstStyle/>
          <a:p>
            <a:pPr marL="457200" indent="-457200" algn="r">
              <a:buFont typeface="Wingdings" panose="05000000000000000000" pitchFamily="2" charset="2"/>
              <a:buChar char="q"/>
            </a:pPr>
            <a:r>
              <a:rPr lang="he-IL" b="1" dirty="0" smtClean="0">
                <a:solidFill>
                  <a:srgbClr val="0070C0"/>
                </a:solidFill>
              </a:rPr>
              <a:t>2018</a:t>
            </a:r>
            <a:r>
              <a:rPr lang="he-IL" dirty="0" smtClean="0"/>
              <a:t> – </a:t>
            </a:r>
            <a:r>
              <a:rPr lang="he-IL" b="1" dirty="0" smtClean="0">
                <a:solidFill>
                  <a:schemeClr val="tx1"/>
                </a:solidFill>
              </a:rPr>
              <a:t>לפרסם ולפתח את המרפאה.</a:t>
            </a:r>
          </a:p>
          <a:p>
            <a:pPr marL="457200" indent="-457200" algn="r">
              <a:buFont typeface="Wingdings" panose="05000000000000000000" pitchFamily="2" charset="2"/>
              <a:buChar char="q"/>
            </a:pPr>
            <a:r>
              <a:rPr lang="he-IL" dirty="0" smtClean="0">
                <a:solidFill>
                  <a:schemeClr val="tx1"/>
                </a:solidFill>
              </a:rPr>
              <a:t>כעת המרפאה קיבלה סטטוס חדש : </a:t>
            </a:r>
          </a:p>
          <a:p>
            <a:pPr marL="457200" indent="-457200" algn="r">
              <a:buFont typeface="Wingdings" panose="05000000000000000000" pitchFamily="2" charset="2"/>
              <a:buChar char="q"/>
            </a:pPr>
            <a:r>
              <a:rPr lang="he-IL" dirty="0" smtClean="0">
                <a:solidFill>
                  <a:schemeClr val="tx1"/>
                </a:solidFill>
              </a:rPr>
              <a:t>הכירו בה בקופה </a:t>
            </a:r>
            <a:r>
              <a:rPr lang="he-IL" b="1" dirty="0" smtClean="0">
                <a:solidFill>
                  <a:srgbClr val="0070C0"/>
                </a:solidFill>
              </a:rPr>
              <a:t>כחלק מהמערך הפסיכיאטרי</a:t>
            </a:r>
            <a:r>
              <a:rPr lang="he-IL" dirty="0" smtClean="0"/>
              <a:t>.</a:t>
            </a:r>
          </a:p>
          <a:p>
            <a:pPr marL="457200" indent="-457200" algn="r">
              <a:buFont typeface="Wingdings" panose="05000000000000000000" pitchFamily="2" charset="2"/>
              <a:buChar char="q"/>
            </a:pPr>
            <a:r>
              <a:rPr lang="he-IL" dirty="0" smtClean="0">
                <a:solidFill>
                  <a:schemeClr val="tx1"/>
                </a:solidFill>
              </a:rPr>
              <a:t>הפסיכיאטרית </a:t>
            </a:r>
            <a:r>
              <a:rPr lang="he-IL" dirty="0">
                <a:solidFill>
                  <a:schemeClr val="tx1"/>
                </a:solidFill>
              </a:rPr>
              <a:t>ראשית של </a:t>
            </a:r>
            <a:r>
              <a:rPr lang="he-IL" dirty="0" smtClean="0">
                <a:solidFill>
                  <a:schemeClr val="tx1"/>
                </a:solidFill>
              </a:rPr>
              <a:t>הקופה, </a:t>
            </a:r>
          </a:p>
          <a:p>
            <a:r>
              <a:rPr lang="he-IL" dirty="0" smtClean="0">
                <a:solidFill>
                  <a:schemeClr val="tx1"/>
                </a:solidFill>
              </a:rPr>
              <a:t>דר' אורית שטיין – נתנה </a:t>
            </a:r>
            <a:r>
              <a:rPr lang="he-IL" b="1" dirty="0" smtClean="0">
                <a:solidFill>
                  <a:srgbClr val="0070C0"/>
                </a:solidFill>
              </a:rPr>
              <a:t>חסות מקצועית</a:t>
            </a:r>
            <a:r>
              <a:rPr lang="he-IL" dirty="0" smtClean="0"/>
              <a:t>.</a:t>
            </a:r>
          </a:p>
          <a:p>
            <a:endParaRPr lang="he-IL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304295"/>
            <a:ext cx="2211338" cy="89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24391"/>
            <a:ext cx="2411760" cy="16111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9271"/>
            <a:ext cx="2736304" cy="1164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70832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b="1" dirty="0" smtClean="0">
                <a:solidFill>
                  <a:srgbClr val="0070C0"/>
                </a:solidFill>
              </a:rPr>
              <a:t>הרחבה ופיתוח המודל</a:t>
            </a:r>
            <a:endParaRPr lang="he-IL" b="1" dirty="0">
              <a:solidFill>
                <a:srgbClr val="0070C0"/>
              </a:solidFill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e-IL" dirty="0" smtClean="0"/>
              <a:t>המשרד מעודד פיתוח מרכזי כאב לפי </a:t>
            </a:r>
          </a:p>
          <a:p>
            <a:r>
              <a:rPr lang="he-IL" b="1" dirty="0" smtClean="0">
                <a:solidFill>
                  <a:srgbClr val="0070C0"/>
                </a:solidFill>
              </a:rPr>
              <a:t>גישת   שיקום כאב(לפי המלצת ה</a:t>
            </a:r>
            <a:r>
              <a:rPr lang="en-US" b="1" dirty="0" smtClean="0">
                <a:solidFill>
                  <a:srgbClr val="0070C0"/>
                </a:solidFill>
              </a:rPr>
              <a:t>CDC</a:t>
            </a:r>
            <a:r>
              <a:rPr lang="he-IL" b="1" dirty="0" smtClean="0">
                <a:solidFill>
                  <a:srgbClr val="0070C0"/>
                </a:solidFill>
              </a:rPr>
              <a:t>)</a:t>
            </a:r>
          </a:p>
          <a:p>
            <a:r>
              <a:rPr lang="he-IL" b="1" dirty="0" smtClean="0">
                <a:solidFill>
                  <a:srgbClr val="0070C0"/>
                </a:solidFill>
              </a:rPr>
              <a:t>דוגמה : מרכז לשיקום כאב בתל השומר- שיבא</a:t>
            </a:r>
          </a:p>
          <a:p>
            <a:r>
              <a:rPr lang="he-IL" b="1" dirty="0" smtClean="0">
                <a:solidFill>
                  <a:srgbClr val="0070C0"/>
                </a:solidFill>
              </a:rPr>
              <a:t>בבית חולים רמב"ם- </a:t>
            </a:r>
            <a:r>
              <a:rPr lang="he-IL" b="1" dirty="0" smtClean="0"/>
              <a:t>בקרוב תתפתח מרפאה עם שילוב של פסיכיאטרית ופסיכולוגית רפואית ורופאי הכאב יעברו קורס הסמכה </a:t>
            </a:r>
            <a:r>
              <a:rPr lang="he-IL" b="1" dirty="0" err="1" smtClean="0"/>
              <a:t>בבפורנורפין</a:t>
            </a:r>
            <a:endParaRPr lang="he-IL" b="1" dirty="0" smtClean="0"/>
          </a:p>
          <a:p>
            <a:r>
              <a:rPr lang="he-IL" b="1" dirty="0" smtClean="0">
                <a:solidFill>
                  <a:srgbClr val="0070C0"/>
                </a:solidFill>
              </a:rPr>
              <a:t>בית חולים סורקה-ב"ש- עבודה משולבת של פסיכיאטר התמכרויות ועבודה שיקומית על כאב</a:t>
            </a:r>
          </a:p>
          <a:p>
            <a:endParaRPr lang="he-IL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21277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1484785"/>
            <a:ext cx="7772400" cy="1512167"/>
          </a:xfrm>
        </p:spPr>
        <p:txBody>
          <a:bodyPr>
            <a:normAutofit/>
          </a:bodyPr>
          <a:lstStyle/>
          <a:p>
            <a:r>
              <a:rPr lang="he-IL" sz="3200" b="1" dirty="0" smtClean="0"/>
              <a:t>המרפאה </a:t>
            </a:r>
            <a:r>
              <a:rPr lang="he-IL" sz="3200" b="1" dirty="0"/>
              <a:t>לטיפול בהתמכרויות </a:t>
            </a:r>
            <a:r>
              <a:rPr lang="he-IL" sz="3200" dirty="0"/>
              <a:t/>
            </a:r>
            <a:br>
              <a:rPr lang="he-IL" sz="3200" dirty="0"/>
            </a:br>
            <a:r>
              <a:rPr lang="he-IL" sz="3200" b="1" dirty="0"/>
              <a:t>למשככי כאבים</a:t>
            </a:r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068960"/>
            <a:ext cx="6400800" cy="2569840"/>
          </a:xfrm>
        </p:spPr>
        <p:txBody>
          <a:bodyPr>
            <a:normAutofit fontScale="92500" lnSpcReduction="20000"/>
          </a:bodyPr>
          <a:lstStyle/>
          <a:p>
            <a:pPr algn="r"/>
            <a:r>
              <a:rPr lang="he-IL" b="1" dirty="0" smtClean="0">
                <a:solidFill>
                  <a:srgbClr val="0070C0"/>
                </a:solidFill>
              </a:rPr>
              <a:t>קשיים:  </a:t>
            </a:r>
            <a:r>
              <a:rPr lang="he-IL" dirty="0" smtClean="0">
                <a:solidFill>
                  <a:schemeClr val="tx1"/>
                </a:solidFill>
              </a:rPr>
              <a:t>בטיפול בהתמכרות למשככי כאבים נרקוטיים, בשלב מסוים יוצאים למרכז הבמה</a:t>
            </a:r>
            <a:r>
              <a:rPr lang="he-IL" dirty="0" smtClean="0"/>
              <a:t> </a:t>
            </a:r>
            <a:r>
              <a:rPr lang="he-IL" b="1" dirty="0" smtClean="0">
                <a:solidFill>
                  <a:srgbClr val="0070C0"/>
                </a:solidFill>
              </a:rPr>
              <a:t>כאבים כרוניים</a:t>
            </a:r>
            <a:r>
              <a:rPr lang="he-IL" dirty="0" smtClean="0"/>
              <a:t>. </a:t>
            </a:r>
          </a:p>
          <a:p>
            <a:pPr algn="r"/>
            <a:r>
              <a:rPr lang="he-IL" dirty="0" smtClean="0">
                <a:solidFill>
                  <a:schemeClr val="tx1"/>
                </a:solidFill>
              </a:rPr>
              <a:t>כדי לטפל בתסמונת כאב כרוני, המטופלים זקוקים לרופא כאב, בעל חשיבה לא שגרתית... </a:t>
            </a:r>
            <a:endParaRPr lang="he-IL" dirty="0">
              <a:solidFill>
                <a:schemeClr val="tx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304295"/>
            <a:ext cx="2211338" cy="89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24391"/>
            <a:ext cx="2411760" cy="16111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9271"/>
            <a:ext cx="2736304" cy="1164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42902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1484785"/>
            <a:ext cx="7772400" cy="1512167"/>
          </a:xfrm>
        </p:spPr>
        <p:txBody>
          <a:bodyPr>
            <a:normAutofit/>
          </a:bodyPr>
          <a:lstStyle/>
          <a:p>
            <a:r>
              <a:rPr lang="he-IL" sz="3200" b="1" dirty="0" smtClean="0"/>
              <a:t>המרפאה </a:t>
            </a:r>
            <a:r>
              <a:rPr lang="he-IL" sz="3200" b="1" dirty="0"/>
              <a:t>לטיפול בהתמכרויות </a:t>
            </a:r>
            <a:r>
              <a:rPr lang="he-IL" sz="3200" dirty="0"/>
              <a:t/>
            </a:r>
            <a:br>
              <a:rPr lang="he-IL" sz="3200" dirty="0"/>
            </a:br>
            <a:r>
              <a:rPr lang="he-IL" sz="3200" b="1" dirty="0"/>
              <a:t>למשככי כאבים</a:t>
            </a:r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068960"/>
            <a:ext cx="6400800" cy="2569840"/>
          </a:xfrm>
        </p:spPr>
        <p:txBody>
          <a:bodyPr>
            <a:normAutofit/>
          </a:bodyPr>
          <a:lstStyle/>
          <a:p>
            <a:pPr marL="457200" indent="-457200" algn="r">
              <a:buFont typeface="Arial" panose="020B0604020202020204" pitchFamily="34" charset="0"/>
              <a:buChar char="•"/>
            </a:pPr>
            <a:r>
              <a:rPr lang="he-IL" b="1" dirty="0" smtClean="0">
                <a:solidFill>
                  <a:srgbClr val="0070C0"/>
                </a:solidFill>
              </a:rPr>
              <a:t>2018</a:t>
            </a:r>
            <a:r>
              <a:rPr lang="he-IL" dirty="0" smtClean="0"/>
              <a:t> - </a:t>
            </a:r>
            <a:r>
              <a:rPr lang="he-IL" dirty="0" smtClean="0">
                <a:solidFill>
                  <a:schemeClr val="tx1"/>
                </a:solidFill>
              </a:rPr>
              <a:t>לארגן הספקת תרופה למטופלים בקרבה לבית.</a:t>
            </a:r>
          </a:p>
          <a:p>
            <a:pPr marL="457200" indent="-457200" algn="r">
              <a:buFont typeface="Arial" panose="020B0604020202020204" pitchFamily="34" charset="0"/>
              <a:buChar char="•"/>
            </a:pPr>
            <a:r>
              <a:rPr lang="he-IL" dirty="0" smtClean="0">
                <a:solidFill>
                  <a:schemeClr val="tx1"/>
                </a:solidFill>
              </a:rPr>
              <a:t>כעת אישור להנפקת תרופה קיבלה רק בית המרקחת, סניף רמת השרון.</a:t>
            </a:r>
          </a:p>
          <a:p>
            <a:endParaRPr lang="he-IL" dirty="0">
              <a:solidFill>
                <a:schemeClr val="tx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304295"/>
            <a:ext cx="2211338" cy="89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24391"/>
            <a:ext cx="2411760" cy="16111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9271"/>
            <a:ext cx="2736304" cy="1164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1418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1484785"/>
            <a:ext cx="7772400" cy="1512167"/>
          </a:xfrm>
        </p:spPr>
        <p:txBody>
          <a:bodyPr>
            <a:normAutofit/>
          </a:bodyPr>
          <a:lstStyle/>
          <a:p>
            <a:r>
              <a:rPr lang="he-IL" sz="3200" b="1" dirty="0" smtClean="0"/>
              <a:t>המרפאה </a:t>
            </a:r>
            <a:r>
              <a:rPr lang="he-IL" sz="3200" b="1" dirty="0"/>
              <a:t>לטיפול בהתמכרויות </a:t>
            </a:r>
            <a:r>
              <a:rPr lang="he-IL" sz="3200" dirty="0"/>
              <a:t/>
            </a:r>
            <a:br>
              <a:rPr lang="he-IL" sz="3200" dirty="0"/>
            </a:br>
            <a:r>
              <a:rPr lang="he-IL" sz="3200" b="1" dirty="0"/>
              <a:t>למשככי כאבים</a:t>
            </a:r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068960"/>
            <a:ext cx="6400800" cy="2569840"/>
          </a:xfrm>
        </p:spPr>
        <p:txBody>
          <a:bodyPr>
            <a:normAutofit lnSpcReduction="10000"/>
          </a:bodyPr>
          <a:lstStyle/>
          <a:p>
            <a:pPr algn="r"/>
            <a:r>
              <a:rPr lang="he-IL" b="1" dirty="0">
                <a:solidFill>
                  <a:srgbClr val="0070C0"/>
                </a:solidFill>
              </a:rPr>
              <a:t>בתכנית </a:t>
            </a:r>
            <a:r>
              <a:rPr lang="he-IL" b="1" dirty="0" smtClean="0">
                <a:solidFill>
                  <a:srgbClr val="0070C0"/>
                </a:solidFill>
              </a:rPr>
              <a:t>2018</a:t>
            </a:r>
          </a:p>
          <a:p>
            <a:pPr marL="457200" indent="-457200" algn="r">
              <a:buFont typeface="Wingdings" panose="05000000000000000000" pitchFamily="2" charset="2"/>
              <a:buChar char="ü"/>
            </a:pPr>
            <a:r>
              <a:rPr lang="he-IL" dirty="0" smtClean="0">
                <a:solidFill>
                  <a:schemeClr val="tx1"/>
                </a:solidFill>
              </a:rPr>
              <a:t> להמשיך </a:t>
            </a:r>
            <a:r>
              <a:rPr lang="he-IL" dirty="0">
                <a:solidFill>
                  <a:schemeClr val="tx1"/>
                </a:solidFill>
              </a:rPr>
              <a:t>לפתח את המרפאה</a:t>
            </a:r>
            <a:r>
              <a:rPr lang="he-IL" dirty="0" smtClean="0">
                <a:solidFill>
                  <a:schemeClr val="tx1"/>
                </a:solidFill>
              </a:rPr>
              <a:t>,</a:t>
            </a:r>
          </a:p>
          <a:p>
            <a:pPr marL="457200" indent="-457200" algn="r">
              <a:buFont typeface="Wingdings" panose="05000000000000000000" pitchFamily="2" charset="2"/>
              <a:buChar char="ü"/>
            </a:pPr>
            <a:r>
              <a:rPr lang="he-IL" dirty="0" smtClean="0">
                <a:solidFill>
                  <a:schemeClr val="tx1"/>
                </a:solidFill>
              </a:rPr>
              <a:t> </a:t>
            </a:r>
            <a:r>
              <a:rPr lang="he-IL" dirty="0">
                <a:solidFill>
                  <a:schemeClr val="tx1"/>
                </a:solidFill>
              </a:rPr>
              <a:t>לצרף </a:t>
            </a:r>
            <a:r>
              <a:rPr lang="he-IL" dirty="0" smtClean="0">
                <a:solidFill>
                  <a:schemeClr val="tx1"/>
                </a:solidFill>
              </a:rPr>
              <a:t>עו"ס </a:t>
            </a:r>
            <a:r>
              <a:rPr lang="he-IL" dirty="0">
                <a:solidFill>
                  <a:schemeClr val="tx1"/>
                </a:solidFill>
              </a:rPr>
              <a:t>קלינית, מתמחה בטיפול </a:t>
            </a:r>
            <a:r>
              <a:rPr lang="he-IL" dirty="0" smtClean="0">
                <a:solidFill>
                  <a:schemeClr val="tx1"/>
                </a:solidFill>
              </a:rPr>
              <a:t>  בהתמכרויות </a:t>
            </a:r>
            <a:r>
              <a:rPr lang="he-IL" dirty="0">
                <a:solidFill>
                  <a:schemeClr val="tx1"/>
                </a:solidFill>
              </a:rPr>
              <a:t>ובעלת ניסיון בתחום </a:t>
            </a:r>
            <a:r>
              <a:rPr lang="he-IL" dirty="0" smtClean="0">
                <a:solidFill>
                  <a:schemeClr val="tx1"/>
                </a:solidFill>
              </a:rPr>
              <a:t>הטיפול </a:t>
            </a:r>
            <a:r>
              <a:rPr lang="he-IL" dirty="0">
                <a:solidFill>
                  <a:schemeClr val="tx1"/>
                </a:solidFill>
              </a:rPr>
              <a:t>בתחלואה כפולה.</a:t>
            </a:r>
          </a:p>
          <a:p>
            <a:pPr algn="r"/>
            <a:endParaRPr lang="he-IL" dirty="0"/>
          </a:p>
          <a:p>
            <a:endParaRPr lang="he-IL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304295"/>
            <a:ext cx="2211338" cy="89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24391"/>
            <a:ext cx="2411760" cy="16111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9271"/>
            <a:ext cx="2736304" cy="1164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1783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he-IL" sz="6000" b="1" dirty="0" smtClean="0">
                <a:solidFill>
                  <a:srgbClr val="0070C0"/>
                </a:solidFill>
              </a:rPr>
              <a:t>תיאורי מקרה</a:t>
            </a:r>
            <a:endParaRPr lang="he-IL" sz="60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37581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611560" y="1601904"/>
            <a:ext cx="8229600" cy="4525963"/>
          </a:xfrm>
        </p:spPr>
        <p:txBody>
          <a:bodyPr>
            <a:normAutofit fontScale="85000" lnSpcReduction="10000"/>
          </a:bodyPr>
          <a:lstStyle/>
          <a:p>
            <a:r>
              <a:rPr lang="he-IL" dirty="0" smtClean="0"/>
              <a:t>מטופל ר. בן 46, נשוי, איש עסקים.</a:t>
            </a:r>
          </a:p>
          <a:p>
            <a:r>
              <a:rPr lang="he-IL" dirty="0" smtClean="0"/>
              <a:t>בשנת 2011 עבר חבלת ע"ש והתחיל טיפול </a:t>
            </a:r>
            <a:r>
              <a:rPr lang="he-IL" dirty="0" err="1" smtClean="0"/>
              <a:t>באוקסיקונטין</a:t>
            </a:r>
            <a:r>
              <a:rPr lang="he-IL" dirty="0" smtClean="0"/>
              <a:t>. </a:t>
            </a:r>
          </a:p>
          <a:p>
            <a:r>
              <a:rPr lang="he-IL" dirty="0" smtClean="0"/>
              <a:t>המטופל: "הסם היה לי במקום האוכל, במקום אלכוהול, במקום עבודה ובמקום המשפחה", "כעת אני חי ושמח מכל יום חדש"...</a:t>
            </a:r>
          </a:p>
          <a:p>
            <a:r>
              <a:rPr lang="he-IL" dirty="0" smtClean="0"/>
              <a:t>ר. עבר לטיפול </a:t>
            </a:r>
            <a:r>
              <a:rPr lang="he-IL" dirty="0" err="1" smtClean="0"/>
              <a:t>בסובוקסון</a:t>
            </a:r>
            <a:r>
              <a:rPr lang="he-IL" dirty="0" smtClean="0"/>
              <a:t>. חזר לעבוד. השתפר המצב במשפחה. </a:t>
            </a:r>
          </a:p>
          <a:p>
            <a:r>
              <a:rPr lang="he-IL" dirty="0" smtClean="0"/>
              <a:t>מקבל כעת 14 מג'. מתקשה מאוד, אך משתדל להוריד מינון. </a:t>
            </a:r>
          </a:p>
          <a:p>
            <a:r>
              <a:rPr lang="he-IL" dirty="0" smtClean="0"/>
              <a:t>מתכננן לעזוב את הטיפול ולהישאר נקי מכל סם... </a:t>
            </a:r>
            <a:endParaRPr lang="he-IL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7627" y="22785"/>
            <a:ext cx="2414587" cy="1609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382353"/>
            <a:ext cx="2212975" cy="890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45034"/>
            <a:ext cx="2736850" cy="1165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90150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7627" y="22785"/>
            <a:ext cx="2414587" cy="1609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382353"/>
            <a:ext cx="2212975" cy="890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45034"/>
            <a:ext cx="2736850" cy="1165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מציין מיקום תוכן 6"/>
          <p:cNvPicPr>
            <a:picLocks noGrp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718626" y="1601788"/>
            <a:ext cx="8014724" cy="4525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0787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7627" y="22785"/>
            <a:ext cx="2414587" cy="1609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382353"/>
            <a:ext cx="2212975" cy="890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45034"/>
            <a:ext cx="2736850" cy="1165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he-IL" dirty="0" smtClean="0"/>
              <a:t>ט. בת 58, קונדיטורית. בדצמבר 2014 עברה תאונת דרכים. מאז סובלת מכאבים בצוואר ובשכמות, מקרינים לראש. </a:t>
            </a:r>
          </a:p>
          <a:p>
            <a:r>
              <a:rPr lang="he-IL" dirty="0" smtClean="0"/>
              <a:t>קיבלה טיפול </a:t>
            </a:r>
            <a:r>
              <a:rPr lang="he-IL" dirty="0" err="1" smtClean="0"/>
              <a:t>באוקסיקונטין</a:t>
            </a:r>
            <a:r>
              <a:rPr lang="he-IL" dirty="0" smtClean="0"/>
              <a:t> במינון 2 מל', בהמשך הגיעה למינון 10 מל' 3 פעמים ביום ויותר. </a:t>
            </a:r>
          </a:p>
          <a:p>
            <a:r>
              <a:rPr lang="he-IL" dirty="0" smtClean="0"/>
              <a:t>הפסיקה לעבוד, הפסיקה לתפקד, "הפסיקה לחייך"...</a:t>
            </a:r>
          </a:p>
          <a:p>
            <a:r>
              <a:rPr lang="he-IL" dirty="0" smtClean="0"/>
              <a:t>עברה לטיפול </a:t>
            </a:r>
            <a:r>
              <a:rPr lang="he-IL" dirty="0" err="1" smtClean="0"/>
              <a:t>בסובוקסון</a:t>
            </a:r>
            <a:r>
              <a:rPr lang="he-IL" dirty="0" smtClean="0"/>
              <a:t>, כעת במינון 6/8 מג' ליום במגמת ירידה במינון.</a:t>
            </a:r>
          </a:p>
          <a:p>
            <a:r>
              <a:rPr lang="he-IL" dirty="0" smtClean="0"/>
              <a:t> חזרה לעבוד (משרה חלקית), מציינת שיפור במצבה הנפשי, תפקודי, תעסוקתי. </a:t>
            </a:r>
          </a:p>
          <a:p>
            <a:r>
              <a:rPr lang="he-IL" dirty="0" smtClean="0"/>
              <a:t>לאחרונה מציינת החמרת כאבים. נחושה להמשיך טיפול </a:t>
            </a:r>
            <a:r>
              <a:rPr lang="he-IL" dirty="0" err="1" smtClean="0"/>
              <a:t>בסובוקסון</a:t>
            </a:r>
            <a:r>
              <a:rPr lang="he-IL" dirty="0"/>
              <a:t> </a:t>
            </a:r>
            <a:r>
              <a:rPr lang="he-IL" dirty="0" smtClean="0"/>
              <a:t>ולא לחזור </a:t>
            </a:r>
            <a:r>
              <a:rPr lang="he-IL" dirty="0" err="1" smtClean="0"/>
              <a:t>לאוקסיקונטין</a:t>
            </a:r>
            <a:r>
              <a:rPr lang="he-IL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848715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7627" y="22785"/>
            <a:ext cx="2414587" cy="1609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382353"/>
            <a:ext cx="2212975" cy="890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45034"/>
            <a:ext cx="2736850" cy="1165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5" y="1272941"/>
            <a:ext cx="8352928" cy="54684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51144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BE80291-3E3B-4437-BEB7-31F4FDBE3FF7}"/>
</file>

<file path=customXml/itemProps2.xml><?xml version="1.0" encoding="utf-8"?>
<ds:datastoreItem xmlns:ds="http://schemas.openxmlformats.org/officeDocument/2006/customXml" ds:itemID="{6C66DECA-B73B-49D0-89A2-AC4E09451B6B}"/>
</file>

<file path=customXml/itemProps3.xml><?xml version="1.0" encoding="utf-8"?>
<ds:datastoreItem xmlns:ds="http://schemas.openxmlformats.org/officeDocument/2006/customXml" ds:itemID="{79CF7DBF-CABD-415A-A12C-6B16F8669878}"/>
</file>

<file path=docProps/app.xml><?xml version="1.0" encoding="utf-8"?>
<Properties xmlns="http://schemas.openxmlformats.org/officeDocument/2006/extended-properties" xmlns:vt="http://schemas.openxmlformats.org/officeDocument/2006/docPropsVTypes">
  <TotalTime>4659</TotalTime>
  <Words>1152</Words>
  <Application>Microsoft Office PowerPoint</Application>
  <PresentationFormat>‫הצגה על המסך (4:3)</PresentationFormat>
  <Paragraphs>155</Paragraphs>
  <Slides>35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4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35</vt:i4>
      </vt:variant>
    </vt:vector>
  </HeadingPairs>
  <TitlesOfParts>
    <vt:vector size="40" baseType="lpstr">
      <vt:lpstr>Arial</vt:lpstr>
      <vt:lpstr>Calibri</vt:lpstr>
      <vt:lpstr>Times New Roman</vt:lpstr>
      <vt:lpstr>Wingdings</vt:lpstr>
      <vt:lpstr>ערכת נושא Office</vt:lpstr>
      <vt:lpstr>המרפאה לטיפול בהתמכרויות  למשככי כאבים</vt:lpstr>
      <vt:lpstr>מצגת של PowerPoint</vt:lpstr>
      <vt:lpstr>מצגת של PowerPoint</vt:lpstr>
      <vt:lpstr>המלצות CDC 2016</vt:lpstr>
      <vt:lpstr>המלצות CDC 2016</vt:lpstr>
      <vt:lpstr>המלצות CDC 2016</vt:lpstr>
      <vt:lpstr>מצגת של PowerPoint</vt:lpstr>
      <vt:lpstr>תכנית הטיפול</vt:lpstr>
      <vt:lpstr>תכנית הטיפול</vt:lpstr>
      <vt:lpstr> מדוע תרופת סובוקסון?</vt:lpstr>
      <vt:lpstr>מדוע תרופת סובוקסון?</vt:lpstr>
      <vt:lpstr>מדוע תרופת סובוקסון?</vt:lpstr>
      <vt:lpstr>מצגת של PowerPoint</vt:lpstr>
      <vt:lpstr>המרפאה לטיפול בהתמכרויות  למשככי כאבים</vt:lpstr>
      <vt:lpstr>המרפאה לטיפול בהתמכרויות  למשככי כאבים</vt:lpstr>
      <vt:lpstr>מצגת של PowerPoint</vt:lpstr>
      <vt:lpstr>גילאים</vt:lpstr>
      <vt:lpstr>גילאים: </vt:lpstr>
      <vt:lpstr>גאוגרפיה-מקום מגורים: </vt:lpstr>
      <vt:lpstr>מצגת של PowerPoint</vt:lpstr>
      <vt:lpstr>המרפאה לטיפול בהתמכרויות  למשככי כאבים</vt:lpstr>
      <vt:lpstr>המרפאה לטיפול בהתמכרויות  למשככי כאבים</vt:lpstr>
      <vt:lpstr>המרפאה לטיפול בהתמכרויות  למשככי כאבים</vt:lpstr>
      <vt:lpstr>המרפאה לטיפול בהתמכרויות  למשככי כאבים</vt:lpstr>
      <vt:lpstr>המרפאה לטיפול בהתמכרויות  למשככי כאבים</vt:lpstr>
      <vt:lpstr>המרפאה לטיפול בהתמכרויות  למשככי כאבים</vt:lpstr>
      <vt:lpstr>הרחבה ופיתוח המודל</vt:lpstr>
      <vt:lpstr>המרפאה לטיפול בהתמכרויות  למשככי כאבים</vt:lpstr>
      <vt:lpstr>המרפאה לטיפול בהתמכרויות  למשככי כאבים</vt:lpstr>
      <vt:lpstr>המרפאה לטיפול בהתמכרויות  למשככי כאבים</vt:lpstr>
      <vt:lpstr>תיאורי מקרה</vt:lpstr>
      <vt:lpstr>מצגת של PowerPoint</vt:lpstr>
      <vt:lpstr>מצגת של PowerPoint</vt:lpstr>
      <vt:lpstr>מצגת של PowerPoint</vt:lpstr>
      <vt:lpstr>מצגת של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HP_6000</dc:creator>
  <cp:lastModifiedBy>בת שבע פנחסוב</cp:lastModifiedBy>
  <cp:revision>48</cp:revision>
  <dcterms:created xsi:type="dcterms:W3CDTF">2017-11-02T20:18:01Z</dcterms:created>
  <dcterms:modified xsi:type="dcterms:W3CDTF">2018-01-29T07:49:14Z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2064565</vt:r8>
  </property>
</Properties>
</file>