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3.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3.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3.xml" ContentType="application/vnd.openxmlformats-officedocument.presentationml.notesSlide+xml"/>
  <Override PartName="/ppt/theme/theme2.xml" ContentType="application/vnd.openxmlformats-officedocument.theme+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theme/theme1.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sldIdLst>
    <p:sldId id="325" r:id="rId2"/>
    <p:sldId id="320" r:id="rId3"/>
    <p:sldId id="315" r:id="rId4"/>
    <p:sldId id="312" r:id="rId5"/>
    <p:sldId id="326" r:id="rId6"/>
    <p:sldId id="322" r:id="rId7"/>
    <p:sldId id="314" r:id="rId8"/>
    <p:sldId id="331" r:id="rId9"/>
    <p:sldId id="330" r:id="rId10"/>
    <p:sldId id="328" r:id="rId11"/>
    <p:sldId id="329" r:id="rId12"/>
    <p:sldId id="301" r:id="rId13"/>
    <p:sldId id="327" r:id="rId14"/>
    <p:sldId id="318" r:id="rId15"/>
    <p:sldId id="317" r:id="rId16"/>
    <p:sldId id="319" r:id="rId17"/>
    <p:sldId id="321" r:id="rId18"/>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5B9BD5"/>
    <a:srgbClr val="63C1ED"/>
    <a:srgbClr val="54A4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013" autoAdjust="0"/>
    <p:restoredTop sz="94660"/>
  </p:normalViewPr>
  <p:slideViewPr>
    <p:cSldViewPr snapToGrid="0" showGuides="1">
      <p:cViewPr varScale="1">
        <p:scale>
          <a:sx n="92" d="100"/>
          <a:sy n="92" d="100"/>
        </p:scale>
        <p:origin x="450" y="90"/>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image" Target="../media/image22.jpg"/></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1107E5-9A4C-478B-AC1E-97137FE4BB2E}" type="doc">
      <dgm:prSet loTypeId="urn:microsoft.com/office/officeart/2005/8/layout/chevron1" loCatId="process" qsTypeId="urn:microsoft.com/office/officeart/2005/8/quickstyle/simple1" qsCatId="simple" csTypeId="urn:microsoft.com/office/officeart/2005/8/colors/accent4_3" csCatId="accent4" phldr="1"/>
      <dgm:spPr/>
    </dgm:pt>
    <dgm:pt modelId="{99DCE14C-5029-4B75-93BF-924593CBF47E}">
      <dgm:prSet phldrT="[טקסט]"/>
      <dgm:spPr/>
      <dgm:t>
        <a:bodyPr/>
        <a:lstStyle/>
        <a:p>
          <a:pPr rtl="1"/>
          <a:r>
            <a:rPr lang="en-US"/>
            <a:t>Catch</a:t>
          </a:r>
          <a:endParaRPr lang="he-IL" dirty="0"/>
        </a:p>
      </dgm:t>
    </dgm:pt>
    <dgm:pt modelId="{8B306075-B1A0-459A-979E-30C07B79F66F}" type="sibTrans" cxnId="{F2CF8BF5-75E9-4813-AED7-49044CC23337}">
      <dgm:prSet/>
      <dgm:spPr/>
      <dgm:t>
        <a:bodyPr/>
        <a:lstStyle/>
        <a:p>
          <a:pPr rtl="1"/>
          <a:endParaRPr lang="he-IL"/>
        </a:p>
      </dgm:t>
    </dgm:pt>
    <dgm:pt modelId="{20F39B82-DD39-4A8F-BC29-0EA66D85D25E}" type="parTrans" cxnId="{F2CF8BF5-75E9-4813-AED7-49044CC23337}">
      <dgm:prSet/>
      <dgm:spPr/>
      <dgm:t>
        <a:bodyPr/>
        <a:lstStyle/>
        <a:p>
          <a:pPr rtl="1"/>
          <a:endParaRPr lang="he-IL"/>
        </a:p>
      </dgm:t>
    </dgm:pt>
    <dgm:pt modelId="{3C1334FD-46EC-466E-87DB-A64E6FE7C935}">
      <dgm:prSet phldrT="[טקסט]"/>
      <dgm:spPr/>
      <dgm:t>
        <a:bodyPr/>
        <a:lstStyle/>
        <a:p>
          <a:pPr rtl="1"/>
          <a:r>
            <a:rPr lang="en-US" dirty="0"/>
            <a:t>Return</a:t>
          </a:r>
          <a:endParaRPr lang="he-IL" dirty="0"/>
        </a:p>
      </dgm:t>
    </dgm:pt>
    <dgm:pt modelId="{A3AA130A-F7F2-4CB8-9EC4-2097712B3764}" type="sibTrans" cxnId="{36F42C07-7A7A-441E-A74F-48083A1BCEB2}">
      <dgm:prSet/>
      <dgm:spPr/>
      <dgm:t>
        <a:bodyPr/>
        <a:lstStyle/>
        <a:p>
          <a:pPr rtl="1"/>
          <a:endParaRPr lang="he-IL"/>
        </a:p>
      </dgm:t>
    </dgm:pt>
    <dgm:pt modelId="{A497829B-20A7-4871-BBE7-872AAB8505B7}" type="parTrans" cxnId="{36F42C07-7A7A-441E-A74F-48083A1BCEB2}">
      <dgm:prSet/>
      <dgm:spPr/>
      <dgm:t>
        <a:bodyPr/>
        <a:lstStyle/>
        <a:p>
          <a:pPr rtl="1"/>
          <a:endParaRPr lang="he-IL"/>
        </a:p>
      </dgm:t>
    </dgm:pt>
    <dgm:pt modelId="{3A209F29-48D4-4DC9-889B-533A82C11D24}">
      <dgm:prSet/>
      <dgm:spPr/>
      <dgm:t>
        <a:bodyPr/>
        <a:lstStyle/>
        <a:p>
          <a:pPr rtl="1"/>
          <a:r>
            <a:rPr lang="en-US" dirty="0" err="1"/>
            <a:t>Netuter</a:t>
          </a:r>
          <a:endParaRPr lang="he-IL" dirty="0"/>
        </a:p>
      </dgm:t>
    </dgm:pt>
    <dgm:pt modelId="{488E436B-CDBC-455A-9E28-CDD64811C806}" type="parTrans" cxnId="{A43B0D96-B84F-48B7-9A13-745D34269087}">
      <dgm:prSet/>
      <dgm:spPr/>
      <dgm:t>
        <a:bodyPr/>
        <a:lstStyle/>
        <a:p>
          <a:pPr rtl="1"/>
          <a:endParaRPr lang="he-IL"/>
        </a:p>
      </dgm:t>
    </dgm:pt>
    <dgm:pt modelId="{187A327C-7FD7-4F3D-A2F3-D51844F1B0CF}" type="sibTrans" cxnId="{A43B0D96-B84F-48B7-9A13-745D34269087}">
      <dgm:prSet/>
      <dgm:spPr/>
      <dgm:t>
        <a:bodyPr/>
        <a:lstStyle/>
        <a:p>
          <a:pPr rtl="1"/>
          <a:endParaRPr lang="he-IL"/>
        </a:p>
      </dgm:t>
    </dgm:pt>
    <dgm:pt modelId="{8735468C-9454-4E7C-849D-E81D57598C1D}">
      <dgm:prSet/>
      <dgm:spPr/>
      <dgm:t>
        <a:bodyPr/>
        <a:lstStyle/>
        <a:p>
          <a:pPr rtl="1"/>
          <a:r>
            <a:rPr lang="en-US" altLang="he-IL" dirty="0"/>
            <a:t>Vaccinate</a:t>
          </a:r>
          <a:endParaRPr lang="he-IL" dirty="0"/>
        </a:p>
      </dgm:t>
    </dgm:pt>
    <dgm:pt modelId="{6052032E-01A3-4E6F-9084-62593CDDCB7E}" type="parTrans" cxnId="{236A93C2-5CC1-4DB2-B30E-37FF48A048BC}">
      <dgm:prSet/>
      <dgm:spPr/>
      <dgm:t>
        <a:bodyPr/>
        <a:lstStyle/>
        <a:p>
          <a:pPr rtl="1"/>
          <a:endParaRPr lang="he-IL"/>
        </a:p>
      </dgm:t>
    </dgm:pt>
    <dgm:pt modelId="{584C5568-1507-4F31-94FC-2E6578847FFC}" type="sibTrans" cxnId="{236A93C2-5CC1-4DB2-B30E-37FF48A048BC}">
      <dgm:prSet/>
      <dgm:spPr/>
      <dgm:t>
        <a:bodyPr/>
        <a:lstStyle/>
        <a:p>
          <a:pPr rtl="1"/>
          <a:endParaRPr lang="he-IL"/>
        </a:p>
      </dgm:t>
    </dgm:pt>
    <dgm:pt modelId="{2F6FA384-F19E-43BE-998F-CF3DC120C685}" type="pres">
      <dgm:prSet presAssocID="{D51107E5-9A4C-478B-AC1E-97137FE4BB2E}" presName="Name0" presStyleCnt="0">
        <dgm:presLayoutVars>
          <dgm:dir/>
          <dgm:animLvl val="lvl"/>
          <dgm:resizeHandles val="exact"/>
        </dgm:presLayoutVars>
      </dgm:prSet>
      <dgm:spPr/>
    </dgm:pt>
    <dgm:pt modelId="{A0F53C41-E7E9-4A6C-A6E6-271AD018BBD6}" type="pres">
      <dgm:prSet presAssocID="{99DCE14C-5029-4B75-93BF-924593CBF47E}" presName="parTxOnly" presStyleLbl="node1" presStyleIdx="0" presStyleCnt="4">
        <dgm:presLayoutVars>
          <dgm:chMax val="0"/>
          <dgm:chPref val="0"/>
          <dgm:bulletEnabled val="1"/>
        </dgm:presLayoutVars>
      </dgm:prSet>
      <dgm:spPr/>
      <dgm:t>
        <a:bodyPr/>
        <a:lstStyle/>
        <a:p>
          <a:pPr rtl="1"/>
          <a:endParaRPr lang="he-IL"/>
        </a:p>
      </dgm:t>
    </dgm:pt>
    <dgm:pt modelId="{F24A5549-9945-466C-B4DD-096F9FA7D69A}" type="pres">
      <dgm:prSet presAssocID="{8B306075-B1A0-459A-979E-30C07B79F66F}" presName="parTxOnlySpace" presStyleCnt="0"/>
      <dgm:spPr/>
    </dgm:pt>
    <dgm:pt modelId="{1794D932-8DD9-4C38-8E74-8421EADA03B4}" type="pres">
      <dgm:prSet presAssocID="{3A209F29-48D4-4DC9-889B-533A82C11D24}" presName="parTxOnly" presStyleLbl="node1" presStyleIdx="1" presStyleCnt="4">
        <dgm:presLayoutVars>
          <dgm:chMax val="0"/>
          <dgm:chPref val="0"/>
          <dgm:bulletEnabled val="1"/>
        </dgm:presLayoutVars>
      </dgm:prSet>
      <dgm:spPr/>
      <dgm:t>
        <a:bodyPr/>
        <a:lstStyle/>
        <a:p>
          <a:pPr rtl="1"/>
          <a:endParaRPr lang="he-IL"/>
        </a:p>
      </dgm:t>
    </dgm:pt>
    <dgm:pt modelId="{78D5393B-431D-4232-82DF-D5BE76308429}" type="pres">
      <dgm:prSet presAssocID="{187A327C-7FD7-4F3D-A2F3-D51844F1B0CF}" presName="parTxOnlySpace" presStyleCnt="0"/>
      <dgm:spPr/>
    </dgm:pt>
    <dgm:pt modelId="{4A2982A9-44B0-413E-96DF-40433D63BFA5}" type="pres">
      <dgm:prSet presAssocID="{8735468C-9454-4E7C-849D-E81D57598C1D}" presName="parTxOnly" presStyleLbl="node1" presStyleIdx="2" presStyleCnt="4">
        <dgm:presLayoutVars>
          <dgm:chMax val="0"/>
          <dgm:chPref val="0"/>
          <dgm:bulletEnabled val="1"/>
        </dgm:presLayoutVars>
      </dgm:prSet>
      <dgm:spPr/>
      <dgm:t>
        <a:bodyPr/>
        <a:lstStyle/>
        <a:p>
          <a:pPr rtl="1"/>
          <a:endParaRPr lang="he-IL"/>
        </a:p>
      </dgm:t>
    </dgm:pt>
    <dgm:pt modelId="{CB8F057D-808B-404C-AE56-3BC63A1193CA}" type="pres">
      <dgm:prSet presAssocID="{584C5568-1507-4F31-94FC-2E6578847FFC}" presName="parTxOnlySpace" presStyleCnt="0"/>
      <dgm:spPr/>
    </dgm:pt>
    <dgm:pt modelId="{0759F223-2488-4EF6-A673-19BC39A1A3F2}" type="pres">
      <dgm:prSet presAssocID="{3C1334FD-46EC-466E-87DB-A64E6FE7C935}" presName="parTxOnly" presStyleLbl="node1" presStyleIdx="3" presStyleCnt="4">
        <dgm:presLayoutVars>
          <dgm:chMax val="0"/>
          <dgm:chPref val="0"/>
          <dgm:bulletEnabled val="1"/>
        </dgm:presLayoutVars>
      </dgm:prSet>
      <dgm:spPr/>
      <dgm:t>
        <a:bodyPr/>
        <a:lstStyle/>
        <a:p>
          <a:pPr rtl="1"/>
          <a:endParaRPr lang="he-IL"/>
        </a:p>
      </dgm:t>
    </dgm:pt>
  </dgm:ptLst>
  <dgm:cxnLst>
    <dgm:cxn modelId="{C6DC9308-A722-4569-9252-E199AF31405F}" type="presOf" srcId="{8735468C-9454-4E7C-849D-E81D57598C1D}" destId="{4A2982A9-44B0-413E-96DF-40433D63BFA5}" srcOrd="0" destOrd="0" presId="urn:microsoft.com/office/officeart/2005/8/layout/chevron1"/>
    <dgm:cxn modelId="{36F42C07-7A7A-441E-A74F-48083A1BCEB2}" srcId="{D51107E5-9A4C-478B-AC1E-97137FE4BB2E}" destId="{3C1334FD-46EC-466E-87DB-A64E6FE7C935}" srcOrd="3" destOrd="0" parTransId="{A497829B-20A7-4871-BBE7-872AAB8505B7}" sibTransId="{A3AA130A-F7F2-4CB8-9EC4-2097712B3764}"/>
    <dgm:cxn modelId="{F0E8FFC4-116D-4563-9AB5-E8E32E107DC1}" type="presOf" srcId="{3A209F29-48D4-4DC9-889B-533A82C11D24}" destId="{1794D932-8DD9-4C38-8E74-8421EADA03B4}" srcOrd="0" destOrd="0" presId="urn:microsoft.com/office/officeart/2005/8/layout/chevron1"/>
    <dgm:cxn modelId="{F038D031-1869-4562-8556-0180AE031DC8}" type="presOf" srcId="{D51107E5-9A4C-478B-AC1E-97137FE4BB2E}" destId="{2F6FA384-F19E-43BE-998F-CF3DC120C685}" srcOrd="0" destOrd="0" presId="urn:microsoft.com/office/officeart/2005/8/layout/chevron1"/>
    <dgm:cxn modelId="{A73CF6F0-0CAF-4BF2-A010-0873293B6139}" type="presOf" srcId="{3C1334FD-46EC-466E-87DB-A64E6FE7C935}" destId="{0759F223-2488-4EF6-A673-19BC39A1A3F2}" srcOrd="0" destOrd="0" presId="urn:microsoft.com/office/officeart/2005/8/layout/chevron1"/>
    <dgm:cxn modelId="{F2CF8BF5-75E9-4813-AED7-49044CC23337}" srcId="{D51107E5-9A4C-478B-AC1E-97137FE4BB2E}" destId="{99DCE14C-5029-4B75-93BF-924593CBF47E}" srcOrd="0" destOrd="0" parTransId="{20F39B82-DD39-4A8F-BC29-0EA66D85D25E}" sibTransId="{8B306075-B1A0-459A-979E-30C07B79F66F}"/>
    <dgm:cxn modelId="{E657034F-CC53-456A-AD19-D20624CA95B7}" type="presOf" srcId="{99DCE14C-5029-4B75-93BF-924593CBF47E}" destId="{A0F53C41-E7E9-4A6C-A6E6-271AD018BBD6}" srcOrd="0" destOrd="0" presId="urn:microsoft.com/office/officeart/2005/8/layout/chevron1"/>
    <dgm:cxn modelId="{236A93C2-5CC1-4DB2-B30E-37FF48A048BC}" srcId="{D51107E5-9A4C-478B-AC1E-97137FE4BB2E}" destId="{8735468C-9454-4E7C-849D-E81D57598C1D}" srcOrd="2" destOrd="0" parTransId="{6052032E-01A3-4E6F-9084-62593CDDCB7E}" sibTransId="{584C5568-1507-4F31-94FC-2E6578847FFC}"/>
    <dgm:cxn modelId="{A43B0D96-B84F-48B7-9A13-745D34269087}" srcId="{D51107E5-9A4C-478B-AC1E-97137FE4BB2E}" destId="{3A209F29-48D4-4DC9-889B-533A82C11D24}" srcOrd="1" destOrd="0" parTransId="{488E436B-CDBC-455A-9E28-CDD64811C806}" sibTransId="{187A327C-7FD7-4F3D-A2F3-D51844F1B0CF}"/>
    <dgm:cxn modelId="{1FFF8951-1AA0-4461-B212-C1A4A25837AE}" type="presParOf" srcId="{2F6FA384-F19E-43BE-998F-CF3DC120C685}" destId="{A0F53C41-E7E9-4A6C-A6E6-271AD018BBD6}" srcOrd="0" destOrd="0" presId="urn:microsoft.com/office/officeart/2005/8/layout/chevron1"/>
    <dgm:cxn modelId="{DAFD2E4F-DF3C-410E-81C0-BCCC8ECD721B}" type="presParOf" srcId="{2F6FA384-F19E-43BE-998F-CF3DC120C685}" destId="{F24A5549-9945-466C-B4DD-096F9FA7D69A}" srcOrd="1" destOrd="0" presId="urn:microsoft.com/office/officeart/2005/8/layout/chevron1"/>
    <dgm:cxn modelId="{0C07E41E-38AA-4A6A-B444-F09B8A0A5B03}" type="presParOf" srcId="{2F6FA384-F19E-43BE-998F-CF3DC120C685}" destId="{1794D932-8DD9-4C38-8E74-8421EADA03B4}" srcOrd="2" destOrd="0" presId="urn:microsoft.com/office/officeart/2005/8/layout/chevron1"/>
    <dgm:cxn modelId="{1349FA9C-3044-4671-9E12-00726AE3A0AD}" type="presParOf" srcId="{2F6FA384-F19E-43BE-998F-CF3DC120C685}" destId="{78D5393B-431D-4232-82DF-D5BE76308429}" srcOrd="3" destOrd="0" presId="urn:microsoft.com/office/officeart/2005/8/layout/chevron1"/>
    <dgm:cxn modelId="{76C4B414-A304-467D-BDA5-3DAE74D33ACE}" type="presParOf" srcId="{2F6FA384-F19E-43BE-998F-CF3DC120C685}" destId="{4A2982A9-44B0-413E-96DF-40433D63BFA5}" srcOrd="4" destOrd="0" presId="urn:microsoft.com/office/officeart/2005/8/layout/chevron1"/>
    <dgm:cxn modelId="{DC66BE50-03B4-48E8-A92A-718B862F9CD5}" type="presParOf" srcId="{2F6FA384-F19E-43BE-998F-CF3DC120C685}" destId="{CB8F057D-808B-404C-AE56-3BC63A1193CA}" srcOrd="5" destOrd="0" presId="urn:microsoft.com/office/officeart/2005/8/layout/chevron1"/>
    <dgm:cxn modelId="{FDFEA425-7DB2-49ED-9235-6CC3A3DA09D3}" type="presParOf" srcId="{2F6FA384-F19E-43BE-998F-CF3DC120C685}" destId="{0759F223-2488-4EF6-A673-19BC39A1A3F2}"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F9CDE45E-E881-4B4E-AB66-09AD1D012463}" type="doc">
      <dgm:prSet loTypeId="urn:microsoft.com/office/officeart/2005/8/layout/hList7" loCatId="picture" qsTypeId="urn:microsoft.com/office/officeart/2005/8/quickstyle/simple5" qsCatId="simple" csTypeId="urn:microsoft.com/office/officeart/2005/8/colors/accent4_4" csCatId="accent4" phldr="1"/>
      <dgm:spPr/>
      <dgm:t>
        <a:bodyPr/>
        <a:lstStyle/>
        <a:p>
          <a:pPr rtl="1"/>
          <a:endParaRPr lang="he-IL"/>
        </a:p>
      </dgm:t>
    </dgm:pt>
    <dgm:pt modelId="{DCECD655-B623-49AF-B926-5196C04B42A0}">
      <dgm:prSet phldrT="[טקסט]"/>
      <dgm:spPr/>
      <dgm:t>
        <a:bodyPr/>
        <a:lstStyle/>
        <a:p>
          <a:pPr rtl="1"/>
          <a:r>
            <a:rPr lang="he-IL" dirty="0"/>
            <a:t>הודו</a:t>
          </a:r>
          <a:r>
            <a:rPr lang="en-US" dirty="0"/>
            <a:t>:</a:t>
          </a:r>
          <a:br>
            <a:rPr lang="en-US" dirty="0"/>
          </a:br>
          <a:r>
            <a:rPr lang="he-IL" dirty="0"/>
            <a:t>עוקרו וחוסנו 11 אלף כלבים</a:t>
          </a:r>
        </a:p>
      </dgm:t>
    </dgm:pt>
    <dgm:pt modelId="{99B11604-0650-4330-8F36-FA66F60B9BC2}" type="parTrans" cxnId="{58050489-EADC-4B7C-9595-F60027674DBE}">
      <dgm:prSet/>
      <dgm:spPr/>
      <dgm:t>
        <a:bodyPr/>
        <a:lstStyle/>
        <a:p>
          <a:pPr rtl="1"/>
          <a:endParaRPr lang="he-IL"/>
        </a:p>
      </dgm:t>
    </dgm:pt>
    <dgm:pt modelId="{F08D42C5-35B8-46BC-9E67-C733F004F9C9}" type="sibTrans" cxnId="{58050489-EADC-4B7C-9595-F60027674DBE}">
      <dgm:prSet/>
      <dgm:spPr/>
      <dgm:t>
        <a:bodyPr/>
        <a:lstStyle/>
        <a:p>
          <a:pPr rtl="1"/>
          <a:endParaRPr lang="he-IL"/>
        </a:p>
      </dgm:t>
    </dgm:pt>
    <dgm:pt modelId="{E96BEE77-B510-4EA4-B550-43E9A5655987}">
      <dgm:prSet phldrT="[טקסט]"/>
      <dgm:spPr/>
      <dgm:t>
        <a:bodyPr/>
        <a:lstStyle/>
        <a:p>
          <a:pPr rtl="1"/>
          <a:endParaRPr lang="he-IL" dirty="0"/>
        </a:p>
      </dgm:t>
    </dgm:pt>
    <dgm:pt modelId="{02868981-65D6-4DAB-83DD-95AA231EC981}" type="parTrans" cxnId="{EBF55176-5023-43B4-BED3-71CD4679DC60}">
      <dgm:prSet/>
      <dgm:spPr/>
      <dgm:t>
        <a:bodyPr/>
        <a:lstStyle/>
        <a:p>
          <a:pPr rtl="1"/>
          <a:endParaRPr lang="he-IL"/>
        </a:p>
      </dgm:t>
    </dgm:pt>
    <dgm:pt modelId="{F1C2516A-52CB-4A0F-9B0D-4A1982B46CDF}" type="sibTrans" cxnId="{EBF55176-5023-43B4-BED3-71CD4679DC60}">
      <dgm:prSet/>
      <dgm:spPr/>
      <dgm:t>
        <a:bodyPr/>
        <a:lstStyle/>
        <a:p>
          <a:pPr rtl="1"/>
          <a:endParaRPr lang="he-IL"/>
        </a:p>
      </dgm:t>
    </dgm:pt>
    <dgm:pt modelId="{FD53F62D-6730-4D4F-8181-2F0FFC8E3E69}">
      <dgm:prSet phldrT="[טקסט]"/>
      <dgm:spPr/>
      <dgm:t>
        <a:bodyPr/>
        <a:lstStyle/>
        <a:p>
          <a:pPr rtl="1"/>
          <a:r>
            <a:rPr lang="he-IL" dirty="0"/>
            <a:t>בהוטן:</a:t>
          </a:r>
        </a:p>
        <a:p>
          <a:pPr rtl="1"/>
          <a:r>
            <a:rPr lang="he-IL" dirty="0"/>
            <a:t>עוקרו וחוסנו אלפי כלבים</a:t>
          </a:r>
        </a:p>
      </dgm:t>
    </dgm:pt>
    <dgm:pt modelId="{EB149085-2EE9-4FDF-81AC-023610310464}" type="sibTrans" cxnId="{91F6DD9F-8975-45B3-856E-E61FF14BF989}">
      <dgm:prSet/>
      <dgm:spPr/>
      <dgm:t>
        <a:bodyPr/>
        <a:lstStyle/>
        <a:p>
          <a:pPr rtl="1"/>
          <a:endParaRPr lang="he-IL"/>
        </a:p>
      </dgm:t>
    </dgm:pt>
    <dgm:pt modelId="{F77A44DB-6137-47DC-99E4-5A57DA099627}" type="parTrans" cxnId="{91F6DD9F-8975-45B3-856E-E61FF14BF989}">
      <dgm:prSet/>
      <dgm:spPr/>
      <dgm:t>
        <a:bodyPr/>
        <a:lstStyle/>
        <a:p>
          <a:pPr rtl="1"/>
          <a:endParaRPr lang="he-IL"/>
        </a:p>
      </dgm:t>
    </dgm:pt>
    <dgm:pt modelId="{E06F7B3D-BA50-48C7-8482-9B7FA1676DEF}" type="pres">
      <dgm:prSet presAssocID="{F9CDE45E-E881-4B4E-AB66-09AD1D012463}" presName="Name0" presStyleCnt="0">
        <dgm:presLayoutVars>
          <dgm:dir/>
          <dgm:resizeHandles val="exact"/>
        </dgm:presLayoutVars>
      </dgm:prSet>
      <dgm:spPr/>
      <dgm:t>
        <a:bodyPr/>
        <a:lstStyle/>
        <a:p>
          <a:pPr rtl="1"/>
          <a:endParaRPr lang="he-IL"/>
        </a:p>
      </dgm:t>
    </dgm:pt>
    <dgm:pt modelId="{BB00ECED-BAA1-4FD3-8907-87BCD2CC760E}" type="pres">
      <dgm:prSet presAssocID="{F9CDE45E-E881-4B4E-AB66-09AD1D012463}" presName="fgShape" presStyleLbl="fgShp" presStyleIdx="0" presStyleCnt="1"/>
      <dgm:spPr/>
    </dgm:pt>
    <dgm:pt modelId="{D126BB3C-2006-4A24-A3F8-0C61FF2CC253}" type="pres">
      <dgm:prSet presAssocID="{F9CDE45E-E881-4B4E-AB66-09AD1D012463}" presName="linComp" presStyleCnt="0"/>
      <dgm:spPr/>
    </dgm:pt>
    <dgm:pt modelId="{8081CB74-8765-4FE0-A1FF-20A1EECEF7F8}" type="pres">
      <dgm:prSet presAssocID="{DCECD655-B623-49AF-B926-5196C04B42A0}" presName="compNode" presStyleCnt="0"/>
      <dgm:spPr/>
    </dgm:pt>
    <dgm:pt modelId="{29CE8685-457A-4C0A-B2F4-89FE32613B5C}" type="pres">
      <dgm:prSet presAssocID="{DCECD655-B623-49AF-B926-5196C04B42A0}" presName="bkgdShape" presStyleLbl="node1" presStyleIdx="0" presStyleCnt="3"/>
      <dgm:spPr/>
      <dgm:t>
        <a:bodyPr/>
        <a:lstStyle/>
        <a:p>
          <a:pPr rtl="1"/>
          <a:endParaRPr lang="he-IL"/>
        </a:p>
      </dgm:t>
    </dgm:pt>
    <dgm:pt modelId="{5102BE4D-D34A-4BE9-8224-D2591184AF87}" type="pres">
      <dgm:prSet presAssocID="{DCECD655-B623-49AF-B926-5196C04B42A0}" presName="nodeTx" presStyleLbl="node1" presStyleIdx="0" presStyleCnt="3">
        <dgm:presLayoutVars>
          <dgm:bulletEnabled val="1"/>
        </dgm:presLayoutVars>
      </dgm:prSet>
      <dgm:spPr/>
      <dgm:t>
        <a:bodyPr/>
        <a:lstStyle/>
        <a:p>
          <a:pPr rtl="1"/>
          <a:endParaRPr lang="he-IL"/>
        </a:p>
      </dgm:t>
    </dgm:pt>
    <dgm:pt modelId="{262EA3A4-8055-42F0-B4AA-B1A9EC00C4D8}" type="pres">
      <dgm:prSet presAssocID="{DCECD655-B623-49AF-B926-5196C04B42A0}" presName="invisiNode" presStyleLbl="node1" presStyleIdx="0" presStyleCnt="3"/>
      <dgm:spPr/>
    </dgm:pt>
    <dgm:pt modelId="{F44A6B6D-E80C-4467-9FA6-8CDD30996677}" type="pres">
      <dgm:prSet presAssocID="{DCECD655-B623-49AF-B926-5196C04B42A0}"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dgm:spPr>
    </dgm:pt>
    <dgm:pt modelId="{A6EB485A-4A38-40D6-B8D0-63FF1C001F91}" type="pres">
      <dgm:prSet presAssocID="{F08D42C5-35B8-46BC-9E67-C733F004F9C9}" presName="sibTrans" presStyleLbl="sibTrans2D1" presStyleIdx="0" presStyleCnt="0"/>
      <dgm:spPr/>
      <dgm:t>
        <a:bodyPr/>
        <a:lstStyle/>
        <a:p>
          <a:pPr rtl="1"/>
          <a:endParaRPr lang="he-IL"/>
        </a:p>
      </dgm:t>
    </dgm:pt>
    <dgm:pt modelId="{FC7CD2D7-1917-4296-8B78-62B89B94550F}" type="pres">
      <dgm:prSet presAssocID="{E96BEE77-B510-4EA4-B550-43E9A5655987}" presName="compNode" presStyleCnt="0"/>
      <dgm:spPr/>
    </dgm:pt>
    <dgm:pt modelId="{D1D18A6B-1F86-4BC5-B556-012FA111BBEC}" type="pres">
      <dgm:prSet presAssocID="{E96BEE77-B510-4EA4-B550-43E9A5655987}" presName="bkgdShape" presStyleLbl="node1" presStyleIdx="1" presStyleCnt="3" custScaleY="100000" custLinFactNeighborX="-393" custLinFactNeighborY="-7956"/>
      <dgm:spPr/>
      <dgm:t>
        <a:bodyPr/>
        <a:lstStyle/>
        <a:p>
          <a:pPr rtl="1"/>
          <a:endParaRPr lang="he-IL"/>
        </a:p>
      </dgm:t>
    </dgm:pt>
    <dgm:pt modelId="{BA149336-8AEE-4EDF-9B7E-4644E34D029E}" type="pres">
      <dgm:prSet presAssocID="{E96BEE77-B510-4EA4-B550-43E9A5655987}" presName="nodeTx" presStyleLbl="node1" presStyleIdx="1" presStyleCnt="3">
        <dgm:presLayoutVars>
          <dgm:bulletEnabled val="1"/>
        </dgm:presLayoutVars>
      </dgm:prSet>
      <dgm:spPr/>
      <dgm:t>
        <a:bodyPr/>
        <a:lstStyle/>
        <a:p>
          <a:pPr rtl="1"/>
          <a:endParaRPr lang="he-IL"/>
        </a:p>
      </dgm:t>
    </dgm:pt>
    <dgm:pt modelId="{AE7E0272-17F7-4898-B6E1-648DB4D57B86}" type="pres">
      <dgm:prSet presAssocID="{E96BEE77-B510-4EA4-B550-43E9A5655987}" presName="invisiNode" presStyleLbl="node1" presStyleIdx="1" presStyleCnt="3"/>
      <dgm:spPr/>
    </dgm:pt>
    <dgm:pt modelId="{12144D4C-5995-4412-877D-F674210B3FAB}" type="pres">
      <dgm:prSet presAssocID="{E96BEE77-B510-4EA4-B550-43E9A5655987}" presName="imagNode" presStyleLbl="fgImgPlace1" presStyleIdx="1" presStyleCnt="3" custScaleX="163070" custScaleY="165169" custLinFactNeighborX="0" custLinFactNeighborY="59314"/>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BAD7C3E4-67DB-4412-B209-EA0D88CD3631}" type="pres">
      <dgm:prSet presAssocID="{F1C2516A-52CB-4A0F-9B0D-4A1982B46CDF}" presName="sibTrans" presStyleLbl="sibTrans2D1" presStyleIdx="0" presStyleCnt="0"/>
      <dgm:spPr/>
      <dgm:t>
        <a:bodyPr/>
        <a:lstStyle/>
        <a:p>
          <a:pPr rtl="1"/>
          <a:endParaRPr lang="he-IL"/>
        </a:p>
      </dgm:t>
    </dgm:pt>
    <dgm:pt modelId="{310C4A63-31CF-4380-9C26-AC88BFCC9918}" type="pres">
      <dgm:prSet presAssocID="{FD53F62D-6730-4D4F-8181-2F0FFC8E3E69}" presName="compNode" presStyleCnt="0"/>
      <dgm:spPr/>
    </dgm:pt>
    <dgm:pt modelId="{2C9B1FD9-C613-4408-A70F-945C6515443A}" type="pres">
      <dgm:prSet presAssocID="{FD53F62D-6730-4D4F-8181-2F0FFC8E3E69}" presName="bkgdShape" presStyleLbl="node1" presStyleIdx="2" presStyleCnt="3"/>
      <dgm:spPr/>
      <dgm:t>
        <a:bodyPr/>
        <a:lstStyle/>
        <a:p>
          <a:pPr rtl="1"/>
          <a:endParaRPr lang="he-IL"/>
        </a:p>
      </dgm:t>
    </dgm:pt>
    <dgm:pt modelId="{572E2491-0DAD-41D0-9388-9F012CCE10C1}" type="pres">
      <dgm:prSet presAssocID="{FD53F62D-6730-4D4F-8181-2F0FFC8E3E69}" presName="nodeTx" presStyleLbl="node1" presStyleIdx="2" presStyleCnt="3">
        <dgm:presLayoutVars>
          <dgm:bulletEnabled val="1"/>
        </dgm:presLayoutVars>
      </dgm:prSet>
      <dgm:spPr/>
      <dgm:t>
        <a:bodyPr/>
        <a:lstStyle/>
        <a:p>
          <a:pPr rtl="1"/>
          <a:endParaRPr lang="he-IL"/>
        </a:p>
      </dgm:t>
    </dgm:pt>
    <dgm:pt modelId="{64152EFA-20C0-43A7-BFB5-6D87D9A19B7A}" type="pres">
      <dgm:prSet presAssocID="{FD53F62D-6730-4D4F-8181-2F0FFC8E3E69}" presName="invisiNode" presStyleLbl="node1" presStyleIdx="2" presStyleCnt="3"/>
      <dgm:spPr/>
    </dgm:pt>
    <dgm:pt modelId="{AF1BD600-7F63-4348-A65D-315A6ADCD0A5}" type="pres">
      <dgm:prSet presAssocID="{FD53F62D-6730-4D4F-8181-2F0FFC8E3E69}" presName="imagNod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Lst>
  <dgm:cxnLst>
    <dgm:cxn modelId="{EBF55176-5023-43B4-BED3-71CD4679DC60}" srcId="{F9CDE45E-E881-4B4E-AB66-09AD1D012463}" destId="{E96BEE77-B510-4EA4-B550-43E9A5655987}" srcOrd="1" destOrd="0" parTransId="{02868981-65D6-4DAB-83DD-95AA231EC981}" sibTransId="{F1C2516A-52CB-4A0F-9B0D-4A1982B46CDF}"/>
    <dgm:cxn modelId="{60104AA8-DE50-452E-9905-70596C33D115}" type="presOf" srcId="{F1C2516A-52CB-4A0F-9B0D-4A1982B46CDF}" destId="{BAD7C3E4-67DB-4412-B209-EA0D88CD3631}" srcOrd="0" destOrd="0" presId="urn:microsoft.com/office/officeart/2005/8/layout/hList7"/>
    <dgm:cxn modelId="{58050489-EADC-4B7C-9595-F60027674DBE}" srcId="{F9CDE45E-E881-4B4E-AB66-09AD1D012463}" destId="{DCECD655-B623-49AF-B926-5196C04B42A0}" srcOrd="0" destOrd="0" parTransId="{99B11604-0650-4330-8F36-FA66F60B9BC2}" sibTransId="{F08D42C5-35B8-46BC-9E67-C733F004F9C9}"/>
    <dgm:cxn modelId="{91F6DD9F-8975-45B3-856E-E61FF14BF989}" srcId="{F9CDE45E-E881-4B4E-AB66-09AD1D012463}" destId="{FD53F62D-6730-4D4F-8181-2F0FFC8E3E69}" srcOrd="2" destOrd="0" parTransId="{F77A44DB-6137-47DC-99E4-5A57DA099627}" sibTransId="{EB149085-2EE9-4FDF-81AC-023610310464}"/>
    <dgm:cxn modelId="{6351A1A1-85F8-43F6-AB65-ECA6AD5633A9}" type="presOf" srcId="{F08D42C5-35B8-46BC-9E67-C733F004F9C9}" destId="{A6EB485A-4A38-40D6-B8D0-63FF1C001F91}" srcOrd="0" destOrd="0" presId="urn:microsoft.com/office/officeart/2005/8/layout/hList7"/>
    <dgm:cxn modelId="{DA79106F-1387-4767-B9E7-40A5FE4B99D7}" type="presOf" srcId="{E96BEE77-B510-4EA4-B550-43E9A5655987}" destId="{D1D18A6B-1F86-4BC5-B556-012FA111BBEC}" srcOrd="0" destOrd="0" presId="urn:microsoft.com/office/officeart/2005/8/layout/hList7"/>
    <dgm:cxn modelId="{71FA47C7-BE4B-47FD-8EC0-337EF169A92A}" type="presOf" srcId="{F9CDE45E-E881-4B4E-AB66-09AD1D012463}" destId="{E06F7B3D-BA50-48C7-8482-9B7FA1676DEF}" srcOrd="0" destOrd="0" presId="urn:microsoft.com/office/officeart/2005/8/layout/hList7"/>
    <dgm:cxn modelId="{C795C756-2240-4750-94B2-B5562D447FD4}" type="presOf" srcId="{E96BEE77-B510-4EA4-B550-43E9A5655987}" destId="{BA149336-8AEE-4EDF-9B7E-4644E34D029E}" srcOrd="1" destOrd="0" presId="urn:microsoft.com/office/officeart/2005/8/layout/hList7"/>
    <dgm:cxn modelId="{9FA44358-3F48-448A-AE50-CE2270A8E3C7}" type="presOf" srcId="{DCECD655-B623-49AF-B926-5196C04B42A0}" destId="{29CE8685-457A-4C0A-B2F4-89FE32613B5C}" srcOrd="0" destOrd="0" presId="urn:microsoft.com/office/officeart/2005/8/layout/hList7"/>
    <dgm:cxn modelId="{108030FE-DDA7-454E-8374-DF13F8ACF9D0}" type="presOf" srcId="{DCECD655-B623-49AF-B926-5196C04B42A0}" destId="{5102BE4D-D34A-4BE9-8224-D2591184AF87}" srcOrd="1" destOrd="0" presId="urn:microsoft.com/office/officeart/2005/8/layout/hList7"/>
    <dgm:cxn modelId="{099E5066-D1F0-4216-89A3-605C7B2C607F}" type="presOf" srcId="{FD53F62D-6730-4D4F-8181-2F0FFC8E3E69}" destId="{2C9B1FD9-C613-4408-A70F-945C6515443A}" srcOrd="0" destOrd="0" presId="urn:microsoft.com/office/officeart/2005/8/layout/hList7"/>
    <dgm:cxn modelId="{51742528-3751-4C15-A366-F993CFA4CEF4}" type="presOf" srcId="{FD53F62D-6730-4D4F-8181-2F0FFC8E3E69}" destId="{572E2491-0DAD-41D0-9388-9F012CCE10C1}" srcOrd="1" destOrd="0" presId="urn:microsoft.com/office/officeart/2005/8/layout/hList7"/>
    <dgm:cxn modelId="{212707A4-4B50-4513-8E44-42B931FCEB80}" type="presParOf" srcId="{E06F7B3D-BA50-48C7-8482-9B7FA1676DEF}" destId="{BB00ECED-BAA1-4FD3-8907-87BCD2CC760E}" srcOrd="0" destOrd="0" presId="urn:microsoft.com/office/officeart/2005/8/layout/hList7"/>
    <dgm:cxn modelId="{4652539A-43AF-4B87-8D0F-C39813A1A2D7}" type="presParOf" srcId="{E06F7B3D-BA50-48C7-8482-9B7FA1676DEF}" destId="{D126BB3C-2006-4A24-A3F8-0C61FF2CC253}" srcOrd="1" destOrd="0" presId="urn:microsoft.com/office/officeart/2005/8/layout/hList7"/>
    <dgm:cxn modelId="{55D7FEA0-3B81-48DA-9199-48ED4560CE21}" type="presParOf" srcId="{D126BB3C-2006-4A24-A3F8-0C61FF2CC253}" destId="{8081CB74-8765-4FE0-A1FF-20A1EECEF7F8}" srcOrd="0" destOrd="0" presId="urn:microsoft.com/office/officeart/2005/8/layout/hList7"/>
    <dgm:cxn modelId="{4EDF71A0-ABF8-4454-BE47-D01D124AF627}" type="presParOf" srcId="{8081CB74-8765-4FE0-A1FF-20A1EECEF7F8}" destId="{29CE8685-457A-4C0A-B2F4-89FE32613B5C}" srcOrd="0" destOrd="0" presId="urn:microsoft.com/office/officeart/2005/8/layout/hList7"/>
    <dgm:cxn modelId="{CF53938B-8C63-41BD-90D1-08D898F1C5AB}" type="presParOf" srcId="{8081CB74-8765-4FE0-A1FF-20A1EECEF7F8}" destId="{5102BE4D-D34A-4BE9-8224-D2591184AF87}" srcOrd="1" destOrd="0" presId="urn:microsoft.com/office/officeart/2005/8/layout/hList7"/>
    <dgm:cxn modelId="{EADB0E33-BFA9-4D32-8F79-2DDC1B32FF7D}" type="presParOf" srcId="{8081CB74-8765-4FE0-A1FF-20A1EECEF7F8}" destId="{262EA3A4-8055-42F0-B4AA-B1A9EC00C4D8}" srcOrd="2" destOrd="0" presId="urn:microsoft.com/office/officeart/2005/8/layout/hList7"/>
    <dgm:cxn modelId="{314C22D7-BBBD-4A45-8EBB-B73B316C07FE}" type="presParOf" srcId="{8081CB74-8765-4FE0-A1FF-20A1EECEF7F8}" destId="{F44A6B6D-E80C-4467-9FA6-8CDD30996677}" srcOrd="3" destOrd="0" presId="urn:microsoft.com/office/officeart/2005/8/layout/hList7"/>
    <dgm:cxn modelId="{C418C944-C193-433A-8A0E-0713838B1E25}" type="presParOf" srcId="{D126BB3C-2006-4A24-A3F8-0C61FF2CC253}" destId="{A6EB485A-4A38-40D6-B8D0-63FF1C001F91}" srcOrd="1" destOrd="0" presId="urn:microsoft.com/office/officeart/2005/8/layout/hList7"/>
    <dgm:cxn modelId="{1245C193-FC39-4AF5-A890-89D908FD6F16}" type="presParOf" srcId="{D126BB3C-2006-4A24-A3F8-0C61FF2CC253}" destId="{FC7CD2D7-1917-4296-8B78-62B89B94550F}" srcOrd="2" destOrd="0" presId="urn:microsoft.com/office/officeart/2005/8/layout/hList7"/>
    <dgm:cxn modelId="{90FE56DF-7641-4BFE-B4C7-D7D8272DEDED}" type="presParOf" srcId="{FC7CD2D7-1917-4296-8B78-62B89B94550F}" destId="{D1D18A6B-1F86-4BC5-B556-012FA111BBEC}" srcOrd="0" destOrd="0" presId="urn:microsoft.com/office/officeart/2005/8/layout/hList7"/>
    <dgm:cxn modelId="{24F24663-80F8-4393-A5A1-843C02C58CE9}" type="presParOf" srcId="{FC7CD2D7-1917-4296-8B78-62B89B94550F}" destId="{BA149336-8AEE-4EDF-9B7E-4644E34D029E}" srcOrd="1" destOrd="0" presId="urn:microsoft.com/office/officeart/2005/8/layout/hList7"/>
    <dgm:cxn modelId="{AA039A0C-18AF-4591-A411-00D99C373029}" type="presParOf" srcId="{FC7CD2D7-1917-4296-8B78-62B89B94550F}" destId="{AE7E0272-17F7-4898-B6E1-648DB4D57B86}" srcOrd="2" destOrd="0" presId="urn:microsoft.com/office/officeart/2005/8/layout/hList7"/>
    <dgm:cxn modelId="{E3AA9061-0DE9-4F92-89F0-E06C9736A1C6}" type="presParOf" srcId="{FC7CD2D7-1917-4296-8B78-62B89B94550F}" destId="{12144D4C-5995-4412-877D-F674210B3FAB}" srcOrd="3" destOrd="0" presId="urn:microsoft.com/office/officeart/2005/8/layout/hList7"/>
    <dgm:cxn modelId="{0F64D488-0979-4F98-A47D-3D68272507EA}" type="presParOf" srcId="{D126BB3C-2006-4A24-A3F8-0C61FF2CC253}" destId="{BAD7C3E4-67DB-4412-B209-EA0D88CD3631}" srcOrd="3" destOrd="0" presId="urn:microsoft.com/office/officeart/2005/8/layout/hList7"/>
    <dgm:cxn modelId="{35B32B0F-9AC9-4A15-9363-879695FFE68D}" type="presParOf" srcId="{D126BB3C-2006-4A24-A3F8-0C61FF2CC253}" destId="{310C4A63-31CF-4380-9C26-AC88BFCC9918}" srcOrd="4" destOrd="0" presId="urn:microsoft.com/office/officeart/2005/8/layout/hList7"/>
    <dgm:cxn modelId="{3CD7A898-F0F9-4F16-924D-1E8572866D15}" type="presParOf" srcId="{310C4A63-31CF-4380-9C26-AC88BFCC9918}" destId="{2C9B1FD9-C613-4408-A70F-945C6515443A}" srcOrd="0" destOrd="0" presId="urn:microsoft.com/office/officeart/2005/8/layout/hList7"/>
    <dgm:cxn modelId="{4A918578-9401-40B0-86A0-DCD347A1AA96}" type="presParOf" srcId="{310C4A63-31CF-4380-9C26-AC88BFCC9918}" destId="{572E2491-0DAD-41D0-9388-9F012CCE10C1}" srcOrd="1" destOrd="0" presId="urn:microsoft.com/office/officeart/2005/8/layout/hList7"/>
    <dgm:cxn modelId="{3718F1DE-D458-4E3A-8B9A-D356CE0FA1EA}" type="presParOf" srcId="{310C4A63-31CF-4380-9C26-AC88BFCC9918}" destId="{64152EFA-20C0-43A7-BFB5-6D87D9A19B7A}" srcOrd="2" destOrd="0" presId="urn:microsoft.com/office/officeart/2005/8/layout/hList7"/>
    <dgm:cxn modelId="{E75AA2A5-11A3-48E1-9ADA-6B380CB153E7}" type="presParOf" srcId="{310C4A63-31CF-4380-9C26-AC88BFCC9918}" destId="{AF1BD600-7F63-4348-A65D-315A6ADCD0A5}"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D87B7BD-F2E3-4396-A131-C9F905D0C8F6}" type="datetimeFigureOut">
              <a:rPr lang="he-IL" smtClean="0"/>
              <a:t>י"ט/שבט/תשע"ח</a:t>
            </a:fld>
            <a:endParaRPr lang="he-IL"/>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CC5BC488-87A4-449E-8C2F-ED14E402780E}" type="slidenum">
              <a:rPr lang="he-IL" smtClean="0"/>
              <a:t>‹#›</a:t>
            </a:fld>
            <a:endParaRPr lang="he-IL"/>
          </a:p>
        </p:txBody>
      </p:sp>
    </p:spTree>
    <p:extLst>
      <p:ext uri="{BB962C8B-B14F-4D97-AF65-F5344CB8AC3E}">
        <p14:creationId xmlns:p14="http://schemas.microsoft.com/office/powerpoint/2010/main" val="148087504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מה עולה בגורל הכלבים שהורעלו אבל לא נאספו מהשטח?</a:t>
            </a:r>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7</a:t>
            </a:fld>
            <a:endParaRPr lang="he-IL"/>
          </a:p>
        </p:txBody>
      </p:sp>
    </p:spTree>
    <p:extLst>
      <p:ext uri="{BB962C8B-B14F-4D97-AF65-F5344CB8AC3E}">
        <p14:creationId xmlns:p14="http://schemas.microsoft.com/office/powerpoint/2010/main" val="3496242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מה עולה בגורל הכלבים שהורעלו אבל לא נאספו מהשטח?</a:t>
            </a:r>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8</a:t>
            </a:fld>
            <a:endParaRPr lang="he-IL"/>
          </a:p>
        </p:txBody>
      </p:sp>
    </p:spTree>
    <p:extLst>
      <p:ext uri="{BB962C8B-B14F-4D97-AF65-F5344CB8AC3E}">
        <p14:creationId xmlns:p14="http://schemas.microsoft.com/office/powerpoint/2010/main" val="2586362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מה עולה בגורל הכלבים שהורעלו אבל לא נאספו מהשטח?</a:t>
            </a:r>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9</a:t>
            </a:fld>
            <a:endParaRPr lang="he-IL"/>
          </a:p>
        </p:txBody>
      </p:sp>
    </p:spTree>
    <p:extLst>
      <p:ext uri="{BB962C8B-B14F-4D97-AF65-F5344CB8AC3E}">
        <p14:creationId xmlns:p14="http://schemas.microsoft.com/office/powerpoint/2010/main" val="1634066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מה עולה בגורל הכלבים שהורעלו אבל לא נאספו מהשטח?</a:t>
            </a:r>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10</a:t>
            </a:fld>
            <a:endParaRPr lang="he-IL"/>
          </a:p>
        </p:txBody>
      </p:sp>
    </p:spTree>
    <p:extLst>
      <p:ext uri="{BB962C8B-B14F-4D97-AF65-F5344CB8AC3E}">
        <p14:creationId xmlns:p14="http://schemas.microsoft.com/office/powerpoint/2010/main" val="2492254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מה עולה בגורל הכלבים שהורעלו אבל לא נאספו מהשטח?</a:t>
            </a:r>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11</a:t>
            </a:fld>
            <a:endParaRPr lang="he-IL"/>
          </a:p>
        </p:txBody>
      </p:sp>
    </p:spTree>
    <p:extLst>
      <p:ext uri="{BB962C8B-B14F-4D97-AF65-F5344CB8AC3E}">
        <p14:creationId xmlns:p14="http://schemas.microsoft.com/office/powerpoint/2010/main" val="3691129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sz="1200" dirty="0">
                <a:solidFill>
                  <a:schemeClr val="bg1"/>
                </a:solidFill>
                <a:latin typeface="Mixtape AAA" panose="020B0504020202020204" pitchFamily="34" charset="-79"/>
                <a:cs typeface="Mixtape AAA" panose="020B0504020202020204" pitchFamily="34" charset="-79"/>
              </a:rPr>
              <a:t>(הארגון הבינלאומי למחלות בעלי חיים) </a:t>
            </a:r>
            <a:endParaRPr lang="he-IL" dirty="0"/>
          </a:p>
        </p:txBody>
      </p:sp>
      <p:sp>
        <p:nvSpPr>
          <p:cNvPr id="4" name="מציין מיקום של מספר שקופית 3"/>
          <p:cNvSpPr>
            <a:spLocks noGrp="1"/>
          </p:cNvSpPr>
          <p:nvPr>
            <p:ph type="sldNum" sz="quarter" idx="10"/>
          </p:nvPr>
        </p:nvSpPr>
        <p:spPr/>
        <p:txBody>
          <a:bodyPr/>
          <a:lstStyle/>
          <a:p>
            <a:fld id="{CC5BC488-87A4-449E-8C2F-ED14E402780E}" type="slidenum">
              <a:rPr lang="he-IL" smtClean="0"/>
              <a:t>12</a:t>
            </a:fld>
            <a:endParaRPr lang="he-IL"/>
          </a:p>
        </p:txBody>
      </p:sp>
    </p:spTree>
    <p:extLst>
      <p:ext uri="{BB962C8B-B14F-4D97-AF65-F5344CB8AC3E}">
        <p14:creationId xmlns:p14="http://schemas.microsoft.com/office/powerpoint/2010/main" val="57782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88590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64458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ערוך סגנונות טקסט של תבנית בסיס</a:t>
            </a:r>
          </a:p>
        </p:txBody>
      </p:sp>
      <p:sp>
        <p:nvSpPr>
          <p:cNvPr id="4" name="מציין מיקום של תאריך 3"/>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123967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838200" y="1825625"/>
            <a:ext cx="5181600" cy="4351338"/>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6172200" y="1825625"/>
            <a:ext cx="5181600" cy="4351338"/>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350446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976671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4174074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360995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ערוך סגנונות טקסט של תבנית בסיס</a:t>
            </a:r>
          </a:p>
        </p:txBody>
      </p:sp>
      <p:sp>
        <p:nvSpPr>
          <p:cNvPr id="5" name="מציין מיקום של תאריך 4"/>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2518207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ערוך סגנונות טקסט של תבנית בסיס</a:t>
            </a:r>
          </a:p>
        </p:txBody>
      </p:sp>
      <p:sp>
        <p:nvSpPr>
          <p:cNvPr id="5" name="מציין מיקום של תאריך 4"/>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3455295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189308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8DFA0A6E-D3C7-4380-9F61-77DD6D00F2BF}" type="slidenum">
              <a:rPr lang="he-IL" smtClean="0"/>
              <a:t>‹#›</a:t>
            </a:fld>
            <a:endParaRPr lang="he-IL"/>
          </a:p>
        </p:txBody>
      </p:sp>
    </p:spTree>
    <p:extLst>
      <p:ext uri="{BB962C8B-B14F-4D97-AF65-F5344CB8AC3E}">
        <p14:creationId xmlns:p14="http://schemas.microsoft.com/office/powerpoint/2010/main" val="806008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43C0AE4-2E7D-4CFD-A62E-CB7EEA8B16C2}" type="datetimeFigureOut">
              <a:rPr lang="he-IL" smtClean="0"/>
              <a:t>י"ט/שבט/תשע"ח</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DFA0A6E-D3C7-4380-9F61-77DD6D00F2BF}" type="slidenum">
              <a:rPr lang="he-IL" smtClean="0"/>
              <a:t>‹#›</a:t>
            </a:fld>
            <a:endParaRPr lang="he-IL"/>
          </a:p>
        </p:txBody>
      </p:sp>
    </p:spTree>
    <p:extLst>
      <p:ext uri="{BB962C8B-B14F-4D97-AF65-F5344CB8AC3E}">
        <p14:creationId xmlns:p14="http://schemas.microsoft.com/office/powerpoint/2010/main" val="4175838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www.hsi.org/world/india/news/releases/2015/07/jamshedpur-dpm-project-reaches-11000-dogs-071415.html"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www.hsi.org/world/india/news/releases/2015/07/jamshedpur-dpm-project-reaches-11000-dogs-071415.html"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תמונה 5" descr="תמונה שמכילה טקסט, חיה&#10;&#10;תיאור שנוצר ברמת מהימנות גבוהה מאוד">
            <a:extLst>
              <a:ext uri="{FF2B5EF4-FFF2-40B4-BE49-F238E27FC236}">
                <a16:creationId xmlns:a16="http://schemas.microsoft.com/office/drawing/2014/main" xmlns="" id="{92BCAB74-CB7D-4BAE-BB75-78A6745441B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260437" y="1016494"/>
            <a:ext cx="4110620" cy="5140171"/>
          </a:xfrm>
          <a:prstGeom prst="rect">
            <a:avLst/>
          </a:prstGeom>
        </p:spPr>
      </p:pic>
      <p:sp>
        <p:nvSpPr>
          <p:cNvPr id="7" name="מלבן 6">
            <a:extLst>
              <a:ext uri="{FF2B5EF4-FFF2-40B4-BE49-F238E27FC236}">
                <a16:creationId xmlns:a16="http://schemas.microsoft.com/office/drawing/2014/main" xmlns="" id="{F6E73D70-2797-4A17-A3D6-72D6E9F4FA16}"/>
              </a:ext>
            </a:extLst>
          </p:cNvPr>
          <p:cNvSpPr/>
          <p:nvPr/>
        </p:nvSpPr>
        <p:spPr>
          <a:xfrm>
            <a:off x="8017164" y="1016494"/>
            <a:ext cx="3571044" cy="5170646"/>
          </a:xfrm>
          <a:prstGeom prst="rect">
            <a:avLst/>
          </a:prstGeom>
        </p:spPr>
        <p:txBody>
          <a:bodyPr wrap="square">
            <a:spAutoFit/>
          </a:bodyPr>
          <a:lstStyle/>
          <a:p>
            <a:r>
              <a:rPr lang="he-IL" sz="6600" b="1" dirty="0">
                <a:solidFill>
                  <a:srgbClr val="FFC000"/>
                </a:solidFill>
                <a:latin typeface="Almoni Tzar AAA" panose="020B0506020202020204" pitchFamily="34" charset="-79"/>
                <a:cs typeface="Almoni Tzar AAA" panose="020B0506020202020204" pitchFamily="34" charset="-79"/>
              </a:rPr>
              <a:t>הריגת כלבים משוטטים באמצעות סטריכנין</a:t>
            </a:r>
          </a:p>
        </p:txBody>
      </p:sp>
      <p:pic>
        <p:nvPicPr>
          <p:cNvPr id="3" name="תמונה 2">
            <a:extLst>
              <a:ext uri="{FF2B5EF4-FFF2-40B4-BE49-F238E27FC236}">
                <a16:creationId xmlns:a16="http://schemas.microsoft.com/office/drawing/2014/main" xmlns="" id="{58B0F03C-B19E-482E-8C29-AFE72ED3E2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341" y="202085"/>
            <a:ext cx="2647930" cy="1368097"/>
          </a:xfrm>
          <a:prstGeom prst="rect">
            <a:avLst/>
          </a:prstGeom>
        </p:spPr>
      </p:pic>
    </p:spTree>
    <p:extLst>
      <p:ext uri="{BB962C8B-B14F-4D97-AF65-F5344CB8AC3E}">
        <p14:creationId xmlns:p14="http://schemas.microsoft.com/office/powerpoint/2010/main" val="2379033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7" name="TextBox 6"/>
          <p:cNvSpPr txBox="1"/>
          <p:nvPr/>
        </p:nvSpPr>
        <p:spPr>
          <a:xfrm>
            <a:off x="2167623" y="166038"/>
            <a:ext cx="9600705" cy="584775"/>
          </a:xfrm>
          <a:prstGeom prst="rect">
            <a:avLst/>
          </a:prstGeom>
          <a:noFill/>
        </p:spPr>
        <p:txBody>
          <a:bodyPr wrap="none" rtlCol="1">
            <a:spAutoFit/>
          </a:bodyPr>
          <a:lstStyle/>
          <a:p>
            <a:r>
              <a:rPr lang="he-IL" sz="3200" b="1" dirty="0">
                <a:latin typeface="Mixtape AAA" panose="020B0504020202020204" pitchFamily="34" charset="-79"/>
              </a:rPr>
              <a:t>הבעיה: </a:t>
            </a:r>
            <a:r>
              <a:rPr lang="he-IL" sz="3200" dirty="0">
                <a:solidFill>
                  <a:schemeClr val="bg1"/>
                </a:solidFill>
                <a:latin typeface="Mixtape AAA" panose="020B0504020202020204" pitchFamily="34" charset="-79"/>
              </a:rPr>
              <a:t>התרבות מואצת והמתה סיטונאית של כלבים בריאים</a:t>
            </a:r>
          </a:p>
        </p:txBody>
      </p:sp>
      <p:pic>
        <p:nvPicPr>
          <p:cNvPr id="3" name="תמונה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8" name="Rectangle 1"/>
          <p:cNvSpPr>
            <a:spLocks noChangeArrowheads="1"/>
          </p:cNvSpPr>
          <p:nvPr/>
        </p:nvSpPr>
        <p:spPr bwMode="auto">
          <a:xfrm>
            <a:off x="6280140" y="5989516"/>
            <a:ext cx="5624713"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he-IL" altLang="he-IL" sz="2400" dirty="0">
                <a:latin typeface="Almoni Tzar AAA" panose="020B0506020202020204" pitchFamily="34" charset="-79"/>
              </a:rPr>
              <a:t>להקת כלבים במרכז הארץ, 2017.</a:t>
            </a:r>
            <a:endParaRPr lang="en-US" altLang="he-IL" sz="2400" dirty="0">
              <a:latin typeface="Almoni Tzar AAA" panose="020B0506020202020204" pitchFamily="34" charset="-79"/>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he-IL" sz="1800" b="0" i="0" u="none" strike="noStrike" cap="none" normalizeH="0" baseline="0" dirty="0">
              <a:ln>
                <a:noFill/>
              </a:ln>
              <a:solidFill>
                <a:schemeClr val="tx1"/>
              </a:solidFill>
              <a:effectLst/>
              <a:latin typeface="Arial" panose="020B0604020202020204" pitchFamily="34" charset="0"/>
            </a:endParaRPr>
          </a:p>
        </p:txBody>
      </p:sp>
      <p:pic>
        <p:nvPicPr>
          <p:cNvPr id="10" name="תמונה 9"/>
          <p:cNvPicPr>
            <a:picLocks noChangeAspect="1"/>
          </p:cNvPicPr>
          <p:nvPr/>
        </p:nvPicPr>
        <p:blipFill rotWithShape="1">
          <a:blip r:embed="rId3" cstate="print">
            <a:extLst>
              <a:ext uri="{28A0092B-C50C-407E-A947-70E740481C1C}">
                <a14:useLocalDpi xmlns:a14="http://schemas.microsoft.com/office/drawing/2010/main" val="0"/>
              </a:ext>
            </a:extLst>
          </a:blip>
          <a:srcRect l="-1" r="-1041"/>
          <a:stretch/>
        </p:blipFill>
        <p:spPr>
          <a:xfrm>
            <a:off x="4522978" y="1458771"/>
            <a:ext cx="7381875" cy="42617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תמונה 10"/>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66484" y="1458772"/>
            <a:ext cx="4262807" cy="42467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49543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pic>
        <p:nvPicPr>
          <p:cNvPr id="3" name="תמונה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8" name="Rectangle 1"/>
          <p:cNvSpPr>
            <a:spLocks noChangeArrowheads="1"/>
          </p:cNvSpPr>
          <p:nvPr/>
        </p:nvSpPr>
        <p:spPr bwMode="auto">
          <a:xfrm>
            <a:off x="5274722" y="1753562"/>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algn="l" rtl="0" eaLnBrk="0" fontAlgn="base" hangingPunct="0">
              <a:spcBef>
                <a:spcPct val="0"/>
              </a:spcBef>
              <a:spcAft>
                <a:spcPct val="0"/>
              </a:spcAft>
            </a:pPr>
            <a:endParaRPr kumimoji="0" lang="en-US" altLang="he-IL" sz="2400" b="0" i="0" u="none" strike="noStrike" cap="none" normalizeH="0" baseline="0" dirty="0">
              <a:ln>
                <a:noFill/>
              </a:ln>
              <a:solidFill>
                <a:schemeClr val="tx1"/>
              </a:solidFill>
              <a:effectLst/>
              <a:latin typeface="Almoni Tzar AAA" panose="020B0506020202020204" pitchFamily="34" charset="-79"/>
              <a:cs typeface="Almoni Tzar AAA" panose="020B0506020202020204" pitchFamily="34" charset="-79"/>
            </a:endParaRPr>
          </a:p>
        </p:txBody>
      </p:sp>
      <p:sp>
        <p:nvSpPr>
          <p:cNvPr id="5" name="מלבן 4"/>
          <p:cNvSpPr/>
          <p:nvPr/>
        </p:nvSpPr>
        <p:spPr>
          <a:xfrm>
            <a:off x="563418" y="1239896"/>
            <a:ext cx="11421564" cy="1138773"/>
          </a:xfrm>
          <a:prstGeom prst="rect">
            <a:avLst/>
          </a:prstGeom>
        </p:spPr>
        <p:txBody>
          <a:bodyPr wrap="square">
            <a:spAutoFit/>
          </a:bodyPr>
          <a:lstStyle/>
          <a:p>
            <a:pPr lvl="0" rtl="0" eaLnBrk="0" fontAlgn="base" hangingPunct="0">
              <a:spcBef>
                <a:spcPct val="0"/>
              </a:spcBef>
              <a:spcAft>
                <a:spcPct val="0"/>
              </a:spcAft>
            </a:pPr>
            <a:r>
              <a:rPr lang="he-IL" altLang="he-IL" sz="2000" dirty="0">
                <a:latin typeface="Almoni Tzar AAA" panose="020B0506020202020204" pitchFamily="34" charset="-79"/>
                <a:ea typeface="Times New Roman" panose="02020603050405020304" pitchFamily="18" charset="0"/>
              </a:rPr>
              <a:t>בישראל מספר גדול של כלבים ללא בעלים. בעיקר ניתן למצוא אותם באזורי הפריפריה, </a:t>
            </a:r>
            <a:r>
              <a:rPr lang="en-US" altLang="he-IL" sz="2000" dirty="0">
                <a:latin typeface="Almoni Tzar AAA" panose="020B0506020202020204" pitchFamily="34" charset="-79"/>
                <a:ea typeface="Times New Roman" panose="02020603050405020304" pitchFamily="18" charset="0"/>
              </a:rPr>
              <a:t/>
            </a:r>
            <a:br>
              <a:rPr lang="en-US" altLang="he-IL" sz="2000" dirty="0">
                <a:latin typeface="Almoni Tzar AAA" panose="020B0506020202020204" pitchFamily="34" charset="-79"/>
                <a:ea typeface="Times New Roman" panose="02020603050405020304" pitchFamily="18" charset="0"/>
              </a:rPr>
            </a:br>
            <a:r>
              <a:rPr lang="he-IL" altLang="he-IL" sz="2000" dirty="0">
                <a:latin typeface="Almoni Tzar AAA" panose="020B0506020202020204" pitchFamily="34" charset="-79"/>
                <a:ea typeface="Times New Roman" panose="02020603050405020304" pitchFamily="18" charset="0"/>
              </a:rPr>
              <a:t>בסמוך לאזורים מיושבים או בסמיכות לבסיסי צה"ל, כשהם ניזונים מזבל ופגרים.</a:t>
            </a:r>
          </a:p>
          <a:p>
            <a:pPr lvl="0" rtl="0" eaLnBrk="0" fontAlgn="base" hangingPunct="0">
              <a:spcBef>
                <a:spcPct val="0"/>
              </a:spcBef>
              <a:spcAft>
                <a:spcPct val="0"/>
              </a:spcAft>
            </a:pPr>
            <a:endParaRPr lang="en-US" altLang="he-IL" sz="2800" dirty="0">
              <a:latin typeface="Almoni Tzar AAA" panose="020B0506020202020204" pitchFamily="34" charset="-79"/>
              <a:cs typeface="Almoni Tzar AAA" panose="020B0506020202020204" pitchFamily="34" charset="-79"/>
            </a:endParaRPr>
          </a:p>
        </p:txBody>
      </p:sp>
      <p:pic>
        <p:nvPicPr>
          <p:cNvPr id="11" name="תמונה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4646" y="2401764"/>
            <a:ext cx="4049348" cy="30370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תמונה 9"/>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0472" y="2401764"/>
            <a:ext cx="3258487" cy="30905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תמונה 5"/>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729475" y="3487614"/>
            <a:ext cx="4003751" cy="30028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TextBox 16"/>
          <p:cNvSpPr txBox="1"/>
          <p:nvPr/>
        </p:nvSpPr>
        <p:spPr>
          <a:xfrm>
            <a:off x="3491703" y="166038"/>
            <a:ext cx="8276625"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התרבות מואצת והמתה סיטונאית של כלבים בריאים</a:t>
            </a:r>
          </a:p>
        </p:txBody>
      </p:sp>
    </p:spTree>
    <p:extLst>
      <p:ext uri="{BB962C8B-B14F-4D97-AF65-F5344CB8AC3E}">
        <p14:creationId xmlns:p14="http://schemas.microsoft.com/office/powerpoint/2010/main" val="2657588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7" name="TextBox 6"/>
          <p:cNvSpPr txBox="1"/>
          <p:nvPr/>
        </p:nvSpPr>
        <p:spPr>
          <a:xfrm>
            <a:off x="6258486" y="166038"/>
            <a:ext cx="5509842"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מתוך תוצאות סקר הכלבים, 2017</a:t>
            </a:r>
          </a:p>
        </p:txBody>
      </p:sp>
      <p:pic>
        <p:nvPicPr>
          <p:cNvPr id="3" name="תמונה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graphicFrame>
        <p:nvGraphicFramePr>
          <p:cNvPr id="2" name="טבלה 1"/>
          <p:cNvGraphicFramePr>
            <a:graphicFrameLocks noGrp="1"/>
          </p:cNvGraphicFramePr>
          <p:nvPr>
            <p:extLst>
              <p:ext uri="{D42A27DB-BD31-4B8C-83A1-F6EECF244321}">
                <p14:modId xmlns:p14="http://schemas.microsoft.com/office/powerpoint/2010/main" val="294096126"/>
              </p:ext>
            </p:extLst>
          </p:nvPr>
        </p:nvGraphicFramePr>
        <p:xfrm>
          <a:off x="1520576" y="2447926"/>
          <a:ext cx="9862888" cy="4045344"/>
        </p:xfrm>
        <a:graphic>
          <a:graphicData uri="http://schemas.openxmlformats.org/drawingml/2006/table">
            <a:tbl>
              <a:tblPr firstRow="1" firstCol="1" bandRow="1" bandCol="1">
                <a:tableStyleId>{5C22544A-7EE6-4342-B048-85BDC9FD1C3A}</a:tableStyleId>
              </a:tblPr>
              <a:tblGrid>
                <a:gridCol w="1643463">
                  <a:extLst>
                    <a:ext uri="{9D8B030D-6E8A-4147-A177-3AD203B41FA5}">
                      <a16:colId xmlns:a16="http://schemas.microsoft.com/office/drawing/2014/main" xmlns="" val="20000"/>
                    </a:ext>
                  </a:extLst>
                </a:gridCol>
                <a:gridCol w="1643463">
                  <a:extLst>
                    <a:ext uri="{9D8B030D-6E8A-4147-A177-3AD203B41FA5}">
                      <a16:colId xmlns:a16="http://schemas.microsoft.com/office/drawing/2014/main" xmlns="" val="20001"/>
                    </a:ext>
                  </a:extLst>
                </a:gridCol>
                <a:gridCol w="1643463">
                  <a:extLst>
                    <a:ext uri="{9D8B030D-6E8A-4147-A177-3AD203B41FA5}">
                      <a16:colId xmlns:a16="http://schemas.microsoft.com/office/drawing/2014/main" xmlns="" val="20002"/>
                    </a:ext>
                  </a:extLst>
                </a:gridCol>
                <a:gridCol w="1643463">
                  <a:extLst>
                    <a:ext uri="{9D8B030D-6E8A-4147-A177-3AD203B41FA5}">
                      <a16:colId xmlns:a16="http://schemas.microsoft.com/office/drawing/2014/main" xmlns="" val="20003"/>
                    </a:ext>
                  </a:extLst>
                </a:gridCol>
                <a:gridCol w="1644518">
                  <a:extLst>
                    <a:ext uri="{9D8B030D-6E8A-4147-A177-3AD203B41FA5}">
                      <a16:colId xmlns:a16="http://schemas.microsoft.com/office/drawing/2014/main" xmlns="" val="20004"/>
                    </a:ext>
                  </a:extLst>
                </a:gridCol>
                <a:gridCol w="1644518">
                  <a:extLst>
                    <a:ext uri="{9D8B030D-6E8A-4147-A177-3AD203B41FA5}">
                      <a16:colId xmlns:a16="http://schemas.microsoft.com/office/drawing/2014/main" xmlns="" val="20005"/>
                    </a:ext>
                  </a:extLst>
                </a:gridCol>
              </a:tblGrid>
              <a:tr h="494771">
                <a:tc>
                  <a:txBody>
                    <a:bodyPr/>
                    <a:lstStyle/>
                    <a:p>
                      <a:pPr>
                        <a:lnSpc>
                          <a:spcPct val="150000"/>
                        </a:lnSpc>
                        <a:spcAft>
                          <a:spcPts val="0"/>
                        </a:spcAft>
                      </a:pPr>
                      <a:r>
                        <a:rPr lang="en-US" sz="1400" dirty="0">
                          <a:effectLst/>
                        </a:rPr>
                        <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he-IL" sz="1400" dirty="0">
                          <a:effectLst/>
                        </a:rPr>
                        <a:t>כלב קטן/גור</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he-IL" sz="1400" dirty="0">
                          <a:effectLst/>
                          <a:latin typeface="+mn-lt"/>
                          <a:ea typeface="+mn-ea"/>
                          <a:cs typeface="+mn-cs"/>
                        </a:rPr>
                        <a:t>כלב</a:t>
                      </a:r>
                      <a:r>
                        <a:rPr lang="he-IL" sz="1400" baseline="0" dirty="0">
                          <a:effectLst/>
                          <a:latin typeface="+mn-lt"/>
                          <a:ea typeface="+mn-ea"/>
                          <a:cs typeface="+mn-cs"/>
                        </a:rPr>
                        <a:t> בינוני</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he-IL" sz="1400" dirty="0">
                          <a:effectLst/>
                        </a:rPr>
                        <a:t>גדול</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he-IL" sz="1400" dirty="0">
                          <a:effectLst/>
                        </a:rPr>
                        <a:t>ענק</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he-IL" sz="1400" dirty="0">
                          <a:effectLst/>
                          <a:latin typeface="+mn-lt"/>
                          <a:ea typeface="+mn-ea"/>
                          <a:cs typeface="+mn-cs"/>
                        </a:rPr>
                        <a:t>סה"כ</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494771">
                <a:tc>
                  <a:txBody>
                    <a:bodyPr/>
                    <a:lstStyle/>
                    <a:p>
                      <a:pPr>
                        <a:lnSpc>
                          <a:spcPct val="150000"/>
                        </a:lnSpc>
                        <a:spcAft>
                          <a:spcPts val="0"/>
                        </a:spcAft>
                      </a:pPr>
                      <a:r>
                        <a:rPr lang="he-IL" sz="1400" dirty="0">
                          <a:effectLst/>
                        </a:rPr>
                        <a:t>מרכז</a:t>
                      </a:r>
                      <a:endParaRPr lang="en-US" sz="1400" dirty="0">
                        <a:effectLst/>
                      </a:endParaRPr>
                    </a:p>
                  </a:txBody>
                  <a:tcPr marL="68580" marR="68580" marT="0" marB="0"/>
                </a:tc>
                <a:tc>
                  <a:txBody>
                    <a:bodyPr/>
                    <a:lstStyle/>
                    <a:p>
                      <a:pPr algn="ctr">
                        <a:lnSpc>
                          <a:spcPct val="150000"/>
                        </a:lnSpc>
                        <a:spcAft>
                          <a:spcPts val="0"/>
                        </a:spcAft>
                      </a:pPr>
                      <a:r>
                        <a:rPr lang="en-US" sz="1400" dirty="0">
                          <a:effectLst/>
                        </a:rPr>
                        <a:t>126</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477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487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815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1,905 (5.8%)</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494771">
                <a:tc>
                  <a:txBody>
                    <a:bodyPr/>
                    <a:lstStyle/>
                    <a:p>
                      <a:pPr>
                        <a:lnSpc>
                          <a:spcPct val="150000"/>
                        </a:lnSpc>
                        <a:spcAft>
                          <a:spcPts val="0"/>
                        </a:spcAft>
                      </a:pPr>
                      <a:r>
                        <a:rPr lang="he-IL" sz="1400" dirty="0">
                          <a:effectLst/>
                          <a:latin typeface="+mn-lt"/>
                          <a:ea typeface="+mn-ea"/>
                          <a:cs typeface="+mn-cs"/>
                        </a:rPr>
                        <a:t>חיפה</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247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356</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1,111</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1,299</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3,013 (9.2%)</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494771">
                <a:tc>
                  <a:txBody>
                    <a:bodyPr/>
                    <a:lstStyle/>
                    <a:p>
                      <a:pPr>
                        <a:lnSpc>
                          <a:spcPct val="150000"/>
                        </a:lnSpc>
                        <a:spcAft>
                          <a:spcPts val="0"/>
                        </a:spcAft>
                      </a:pPr>
                      <a:r>
                        <a:rPr lang="he-IL" sz="1400" dirty="0">
                          <a:effectLst/>
                          <a:latin typeface="+mn-lt"/>
                          <a:ea typeface="+mn-ea"/>
                          <a:cs typeface="+mn-cs"/>
                        </a:rPr>
                        <a:t>ירושלים</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51</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433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144</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141</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769 (2.34%)</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494771">
                <a:tc>
                  <a:txBody>
                    <a:bodyPr/>
                    <a:lstStyle/>
                    <a:p>
                      <a:pPr>
                        <a:lnSpc>
                          <a:spcPct val="150000"/>
                        </a:lnSpc>
                        <a:spcAft>
                          <a:spcPts val="0"/>
                        </a:spcAft>
                      </a:pPr>
                      <a:r>
                        <a:rPr lang="he-IL" sz="1400" dirty="0">
                          <a:effectLst/>
                          <a:latin typeface="+mn-lt"/>
                          <a:ea typeface="+mn-ea"/>
                          <a:cs typeface="+mn-cs"/>
                        </a:rPr>
                        <a:t>צפון</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897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2,141</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3,800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202</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7,040 (21.5%)</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494771">
                <a:tc>
                  <a:txBody>
                    <a:bodyPr/>
                    <a:lstStyle/>
                    <a:p>
                      <a:pPr>
                        <a:lnSpc>
                          <a:spcPct val="150000"/>
                        </a:lnSpc>
                        <a:spcAft>
                          <a:spcPts val="0"/>
                        </a:spcAft>
                      </a:pPr>
                      <a:r>
                        <a:rPr lang="he-IL" sz="1400" dirty="0">
                          <a:effectLst/>
                        </a:rPr>
                        <a:t>דרום</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3,829</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2,827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11,854</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1,352</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19,862 (60.5%)</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r h="494771">
                <a:tc>
                  <a:txBody>
                    <a:bodyPr/>
                    <a:lstStyle/>
                    <a:p>
                      <a:pPr>
                        <a:lnSpc>
                          <a:spcPct val="150000"/>
                        </a:lnSpc>
                        <a:spcAft>
                          <a:spcPts val="0"/>
                        </a:spcAft>
                      </a:pPr>
                      <a:r>
                        <a:rPr lang="he-IL" sz="1400" dirty="0">
                          <a:effectLst/>
                          <a:latin typeface="+mn-lt"/>
                          <a:ea typeface="+mn-ea"/>
                          <a:cs typeface="+mn-cs"/>
                        </a:rPr>
                        <a:t>תל</a:t>
                      </a:r>
                      <a:r>
                        <a:rPr lang="he-IL" sz="1400" baseline="0" dirty="0">
                          <a:effectLst/>
                          <a:latin typeface="+mn-lt"/>
                          <a:ea typeface="+mn-ea"/>
                          <a:cs typeface="+mn-cs"/>
                        </a:rPr>
                        <a:t> אביב</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38</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176</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b="0" dirty="0">
                          <a:solidFill>
                            <a:schemeClr val="tx1"/>
                          </a:solidFill>
                          <a:effectLst/>
                        </a:rPr>
                        <a:t>  214</a:t>
                      </a:r>
                      <a:r>
                        <a:rPr lang="en-US" sz="1400" b="0" baseline="0" dirty="0">
                          <a:solidFill>
                            <a:schemeClr val="tx1"/>
                          </a:solidFill>
                          <a:effectLst/>
                        </a:rPr>
                        <a:t> (0.65%)</a:t>
                      </a:r>
                      <a:endParaRPr lang="en-US" sz="11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6"/>
                  </a:ext>
                </a:extLst>
              </a:tr>
              <a:tr h="581947">
                <a:tc>
                  <a:txBody>
                    <a:bodyPr/>
                    <a:lstStyle/>
                    <a:p>
                      <a:pPr>
                        <a:lnSpc>
                          <a:spcPct val="150000"/>
                        </a:lnSpc>
                        <a:spcAft>
                          <a:spcPts val="0"/>
                        </a:spcAft>
                      </a:pPr>
                      <a:r>
                        <a:rPr lang="he-IL" sz="1400" dirty="0">
                          <a:effectLst/>
                        </a:rPr>
                        <a:t>סה"כ</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5,150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a:effectLst/>
                        </a:rPr>
                        <a:t>6,234</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17,434</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1400" dirty="0">
                          <a:effectLst/>
                        </a:rPr>
                        <a:t>3,985</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50000"/>
                        </a:lnSpc>
                        <a:spcAft>
                          <a:spcPts val="0"/>
                        </a:spcAft>
                      </a:pPr>
                      <a:r>
                        <a:rPr lang="en-US" sz="2400" b="1" dirty="0">
                          <a:solidFill>
                            <a:srgbClr val="FF0000"/>
                          </a:solidFill>
                          <a:effectLst/>
                        </a:rPr>
                        <a:t>32,803</a:t>
                      </a:r>
                      <a:endParaRPr lang="en-US" sz="18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xmlns="" val="10007"/>
                  </a:ext>
                </a:extLst>
              </a:tr>
            </a:tbl>
          </a:graphicData>
        </a:graphic>
      </p:graphicFrame>
      <p:sp>
        <p:nvSpPr>
          <p:cNvPr id="8" name="Rectangle 1"/>
          <p:cNvSpPr>
            <a:spLocks noChangeArrowheads="1"/>
          </p:cNvSpPr>
          <p:nvPr/>
        </p:nvSpPr>
        <p:spPr bwMode="auto">
          <a:xfrm>
            <a:off x="5274722" y="1753562"/>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algn="l" rtl="0" eaLnBrk="0" fontAlgn="base" hangingPunct="0">
              <a:spcBef>
                <a:spcPct val="0"/>
              </a:spcBef>
              <a:spcAft>
                <a:spcPct val="0"/>
              </a:spcAft>
            </a:pPr>
            <a:endParaRPr kumimoji="0" lang="en-US" altLang="he-IL" sz="2400" b="0" i="0" u="none" strike="noStrike" cap="none" normalizeH="0" baseline="0" dirty="0">
              <a:ln>
                <a:noFill/>
              </a:ln>
              <a:solidFill>
                <a:schemeClr val="tx1"/>
              </a:solidFill>
              <a:effectLst/>
              <a:latin typeface="Almoni Tzar AAA" panose="020B0506020202020204" pitchFamily="34" charset="-79"/>
              <a:cs typeface="Almoni Tzar AAA" panose="020B0506020202020204" pitchFamily="34" charset="-79"/>
            </a:endParaRPr>
          </a:p>
        </p:txBody>
      </p:sp>
      <p:sp>
        <p:nvSpPr>
          <p:cNvPr id="5" name="מלבן 4"/>
          <p:cNvSpPr/>
          <p:nvPr/>
        </p:nvSpPr>
        <p:spPr>
          <a:xfrm>
            <a:off x="4572000" y="1430396"/>
            <a:ext cx="7287714" cy="646331"/>
          </a:xfrm>
          <a:prstGeom prst="rect">
            <a:avLst/>
          </a:prstGeom>
        </p:spPr>
        <p:txBody>
          <a:bodyPr wrap="square">
            <a:spAutoFit/>
          </a:bodyPr>
          <a:lstStyle/>
          <a:p>
            <a:pPr lvl="0" rtl="0" eaLnBrk="0" fontAlgn="base" hangingPunct="0">
              <a:spcBef>
                <a:spcPct val="0"/>
              </a:spcBef>
              <a:spcAft>
                <a:spcPct val="0"/>
              </a:spcAft>
            </a:pPr>
            <a:r>
              <a:rPr lang="he-IL" altLang="he-IL" dirty="0">
                <a:latin typeface="Almoni Tzar AAA" panose="020B0506020202020204" pitchFamily="34" charset="-79"/>
                <a:ea typeface="Times New Roman" panose="02020603050405020304" pitchFamily="18" charset="0"/>
              </a:rPr>
              <a:t>אוכלוסיית כלבים משוטטים למחוז לפי גודל אוכלוסייה אנושית</a:t>
            </a:r>
            <a:r>
              <a:rPr lang="en-US" altLang="he-IL" dirty="0">
                <a:latin typeface="Almoni Tzar AAA" panose="020B0506020202020204" pitchFamily="34" charset="-79"/>
                <a:ea typeface="Times New Roman" panose="02020603050405020304" pitchFamily="18" charset="0"/>
              </a:rPr>
              <a:t/>
            </a:r>
            <a:br>
              <a:rPr lang="en-US" altLang="he-IL" dirty="0">
                <a:latin typeface="Almoni Tzar AAA" panose="020B0506020202020204" pitchFamily="34" charset="-79"/>
                <a:ea typeface="Times New Roman" panose="02020603050405020304" pitchFamily="18" charset="0"/>
              </a:rPr>
            </a:br>
            <a:r>
              <a:rPr lang="he-IL" altLang="he-IL" dirty="0">
                <a:latin typeface="Almoni Tzar AAA" panose="020B0506020202020204" pitchFamily="34" charset="-79"/>
                <a:ea typeface="Times New Roman" panose="02020603050405020304" pitchFamily="18" charset="0"/>
              </a:rPr>
              <a:t>(אומדן, דו"ח לא סופי – בחודש הקרוב יתפרסמו נתונים נוספים)</a:t>
            </a:r>
            <a:endParaRPr lang="en-US" altLang="he-IL" sz="2000" dirty="0">
              <a:latin typeface="Almoni Tzar AAA" panose="020B0506020202020204" pitchFamily="34" charset="-79"/>
            </a:endParaRPr>
          </a:p>
        </p:txBody>
      </p:sp>
    </p:spTree>
    <p:extLst>
      <p:ext uri="{BB962C8B-B14F-4D97-AF65-F5344CB8AC3E}">
        <p14:creationId xmlns:p14="http://schemas.microsoft.com/office/powerpoint/2010/main" val="1656724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7" name="TextBox 6"/>
          <p:cNvSpPr txBox="1"/>
          <p:nvPr/>
        </p:nvSpPr>
        <p:spPr>
          <a:xfrm>
            <a:off x="7302041" y="166038"/>
            <a:ext cx="4466287"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מקורות הכלבים המשוטטים</a:t>
            </a:r>
          </a:p>
        </p:txBody>
      </p:sp>
      <p:pic>
        <p:nvPicPr>
          <p:cNvPr id="3" name="תמונה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9" name="מלבן 8"/>
          <p:cNvSpPr/>
          <p:nvPr/>
        </p:nvSpPr>
        <p:spPr>
          <a:xfrm>
            <a:off x="429602" y="6170732"/>
            <a:ext cx="6096000" cy="461665"/>
          </a:xfrm>
          <a:prstGeom prst="rect">
            <a:avLst/>
          </a:prstGeom>
        </p:spPr>
        <p:txBody>
          <a:bodyPr>
            <a:spAutoFit/>
          </a:bodyPr>
          <a:lstStyle/>
          <a:p>
            <a:pPr algn="just" rtl="0"/>
            <a:r>
              <a:rPr lang="en-US" sz="1200" dirty="0">
                <a:solidFill>
                  <a:schemeClr val="bg2">
                    <a:lumMod val="25000"/>
                  </a:schemeClr>
                </a:solidFill>
                <a:latin typeface="GulliverRM"/>
              </a:rPr>
              <a:t>(“HUMANE DOG POPULATION - MANAGEMENT GUIDANCE”,</a:t>
            </a:r>
          </a:p>
          <a:p>
            <a:pPr algn="just" rtl="0"/>
            <a:r>
              <a:rPr lang="en-US" sz="1200" dirty="0">
                <a:solidFill>
                  <a:schemeClr val="bg2">
                    <a:lumMod val="25000"/>
                  </a:schemeClr>
                </a:solidFill>
                <a:latin typeface="GulliverRM"/>
              </a:rPr>
              <a:t>International Companion Animal Management Coalition, 2007).</a:t>
            </a:r>
            <a:endParaRPr lang="he-IL" sz="1200" dirty="0">
              <a:solidFill>
                <a:schemeClr val="bg2">
                  <a:lumMod val="25000"/>
                </a:schemeClr>
              </a:solidFill>
              <a:latin typeface="GulliverRM"/>
            </a:endParaRPr>
          </a:p>
        </p:txBody>
      </p:sp>
      <p:grpSp>
        <p:nvGrpSpPr>
          <p:cNvPr id="22" name="קבוצה 21"/>
          <p:cNvGrpSpPr/>
          <p:nvPr/>
        </p:nvGrpSpPr>
        <p:grpSpPr>
          <a:xfrm>
            <a:off x="3937227" y="1278464"/>
            <a:ext cx="5432804" cy="4892268"/>
            <a:chOff x="3937227" y="1529080"/>
            <a:chExt cx="4210513" cy="3919220"/>
          </a:xfrm>
        </p:grpSpPr>
        <p:pic>
          <p:nvPicPr>
            <p:cNvPr id="2" name="תמונה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937227" y="1529080"/>
              <a:ext cx="4210513" cy="3919220"/>
            </a:xfrm>
            <a:prstGeom prst="rect">
              <a:avLst/>
            </a:prstGeom>
          </p:spPr>
        </p:pic>
        <p:sp>
          <p:nvSpPr>
            <p:cNvPr id="5" name="מלבן 4"/>
            <p:cNvSpPr/>
            <p:nvPr/>
          </p:nvSpPr>
          <p:spPr>
            <a:xfrm>
              <a:off x="4076700" y="1638300"/>
              <a:ext cx="3890963" cy="3238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dirty="0"/>
                <a:t>סה"כ אוכלוסיית הכלבים</a:t>
              </a:r>
            </a:p>
          </p:txBody>
        </p:sp>
        <p:sp>
          <p:nvSpPr>
            <p:cNvPr id="6" name="מלבן 5"/>
            <p:cNvSpPr/>
            <p:nvPr/>
          </p:nvSpPr>
          <p:spPr>
            <a:xfrm>
              <a:off x="7191376" y="2176463"/>
              <a:ext cx="776287" cy="3286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dirty="0"/>
                <a:t>משוטטים</a:t>
              </a:r>
            </a:p>
          </p:txBody>
        </p:sp>
        <p:sp>
          <p:nvSpPr>
            <p:cNvPr id="8" name="מלבן 7"/>
            <p:cNvSpPr/>
            <p:nvPr/>
          </p:nvSpPr>
          <p:spPr>
            <a:xfrm>
              <a:off x="4076700" y="2176463"/>
              <a:ext cx="1952625" cy="3286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a:t>כלבים בשליטה</a:t>
              </a:r>
            </a:p>
          </p:txBody>
        </p:sp>
        <p:sp>
          <p:nvSpPr>
            <p:cNvPr id="10" name="מלבן 9"/>
            <p:cNvSpPr/>
            <p:nvPr/>
          </p:nvSpPr>
          <p:spPr>
            <a:xfrm>
              <a:off x="4429125" y="2690813"/>
              <a:ext cx="3033713" cy="3000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dirty="0"/>
                <a:t>בתי גידול ומסחר</a:t>
              </a:r>
            </a:p>
          </p:txBody>
        </p:sp>
        <p:sp>
          <p:nvSpPr>
            <p:cNvPr id="11" name="מלבן 10"/>
            <p:cNvSpPr/>
            <p:nvPr/>
          </p:nvSpPr>
          <p:spPr>
            <a:xfrm>
              <a:off x="4076700" y="3176588"/>
              <a:ext cx="814388" cy="21288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a:t>כלבים של בעלים</a:t>
              </a:r>
            </a:p>
          </p:txBody>
        </p:sp>
        <p:sp>
          <p:nvSpPr>
            <p:cNvPr id="12" name="מלבן 11"/>
            <p:cNvSpPr/>
            <p:nvPr/>
          </p:nvSpPr>
          <p:spPr>
            <a:xfrm>
              <a:off x="6700838" y="3233738"/>
              <a:ext cx="1266825" cy="31432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he-IL" sz="900" dirty="0">
                  <a:solidFill>
                    <a:schemeClr val="tx1"/>
                  </a:solidFill>
                </a:rPr>
                <a:t>כלבים פרטיים שאבדו</a:t>
              </a:r>
            </a:p>
          </p:txBody>
        </p:sp>
        <p:sp>
          <p:nvSpPr>
            <p:cNvPr id="13" name="מלבן 12"/>
            <p:cNvSpPr/>
            <p:nvPr/>
          </p:nvSpPr>
          <p:spPr>
            <a:xfrm>
              <a:off x="6700838" y="3595688"/>
              <a:ext cx="1266825" cy="48101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he-IL" sz="1050" dirty="0">
                  <a:solidFill>
                    <a:schemeClr val="tx1"/>
                  </a:solidFill>
                </a:rPr>
                <a:t>כלבים פרטיים שננטשו</a:t>
              </a:r>
            </a:p>
          </p:txBody>
        </p:sp>
        <p:sp>
          <p:nvSpPr>
            <p:cNvPr id="14" name="מלבן 13"/>
            <p:cNvSpPr/>
            <p:nvPr/>
          </p:nvSpPr>
          <p:spPr>
            <a:xfrm>
              <a:off x="6700839" y="4181475"/>
              <a:ext cx="1257300" cy="47923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he-IL" sz="1050" dirty="0">
                  <a:solidFill>
                    <a:schemeClr val="tx1"/>
                  </a:solidFill>
                </a:rPr>
                <a:t>כלבים פרטיים משוטטים</a:t>
              </a:r>
            </a:p>
          </p:txBody>
        </p:sp>
        <p:sp>
          <p:nvSpPr>
            <p:cNvPr id="15" name="מלבן 14"/>
            <p:cNvSpPr/>
            <p:nvPr/>
          </p:nvSpPr>
          <p:spPr>
            <a:xfrm>
              <a:off x="6700838" y="4729163"/>
              <a:ext cx="1266825" cy="50006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he-IL" sz="1050" dirty="0">
                  <a:solidFill>
                    <a:schemeClr val="tx1"/>
                  </a:solidFill>
                </a:rPr>
                <a:t>כלבים ללא בעלים – שנולדו משוטטים</a:t>
              </a:r>
            </a:p>
          </p:txBody>
        </p:sp>
        <p:sp>
          <p:nvSpPr>
            <p:cNvPr id="16" name="מלבן 15"/>
            <p:cNvSpPr/>
            <p:nvPr/>
          </p:nvSpPr>
          <p:spPr>
            <a:xfrm>
              <a:off x="5480050" y="3181350"/>
              <a:ext cx="501650" cy="4143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100" dirty="0">
                <a:solidFill>
                  <a:schemeClr val="tx1"/>
                </a:solidFill>
              </a:endParaRPr>
            </a:p>
          </p:txBody>
        </p:sp>
        <p:sp>
          <p:nvSpPr>
            <p:cNvPr id="17" name="מלבן 16"/>
            <p:cNvSpPr/>
            <p:nvPr/>
          </p:nvSpPr>
          <p:spPr>
            <a:xfrm>
              <a:off x="5480050" y="3168651"/>
              <a:ext cx="501650" cy="1762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dirty="0">
                  <a:solidFill>
                    <a:srgbClr val="5B9BD5"/>
                  </a:solidFill>
                </a:rPr>
                <a:t>אבדו</a:t>
              </a:r>
            </a:p>
          </p:txBody>
        </p:sp>
        <p:sp>
          <p:nvSpPr>
            <p:cNvPr id="18" name="מלבן 17"/>
            <p:cNvSpPr/>
            <p:nvPr/>
          </p:nvSpPr>
          <p:spPr>
            <a:xfrm>
              <a:off x="5471319" y="3357562"/>
              <a:ext cx="869950" cy="20716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r>
                <a:rPr lang="he-IL" sz="1050" dirty="0">
                  <a:solidFill>
                    <a:srgbClr val="5B9BD5"/>
                  </a:solidFill>
                </a:rPr>
                <a:t>חזרו לבעלים </a:t>
              </a:r>
            </a:p>
          </p:txBody>
        </p:sp>
        <p:sp>
          <p:nvSpPr>
            <p:cNvPr id="19" name="מלבן 18"/>
            <p:cNvSpPr/>
            <p:nvPr/>
          </p:nvSpPr>
          <p:spPr>
            <a:xfrm>
              <a:off x="5270500" y="3778469"/>
              <a:ext cx="927100" cy="1839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a:solidFill>
                    <a:srgbClr val="5B9BD5"/>
                  </a:solidFill>
                </a:rPr>
                <a:t>נטישות</a:t>
              </a:r>
            </a:p>
          </p:txBody>
        </p:sp>
        <p:sp>
          <p:nvSpPr>
            <p:cNvPr id="20" name="מלבן 19"/>
            <p:cNvSpPr/>
            <p:nvPr/>
          </p:nvSpPr>
          <p:spPr>
            <a:xfrm>
              <a:off x="5003800" y="4337050"/>
              <a:ext cx="1460500" cy="171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dirty="0">
                  <a:solidFill>
                    <a:srgbClr val="5B9BD5"/>
                  </a:solidFill>
                </a:rPr>
                <a:t>באחריות הבעלים</a:t>
              </a:r>
            </a:p>
          </p:txBody>
        </p:sp>
        <p:sp>
          <p:nvSpPr>
            <p:cNvPr id="21" name="מלבן 20"/>
            <p:cNvSpPr/>
            <p:nvPr/>
          </p:nvSpPr>
          <p:spPr>
            <a:xfrm>
              <a:off x="5365750" y="4921250"/>
              <a:ext cx="831850" cy="133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dirty="0">
                  <a:solidFill>
                    <a:srgbClr val="5B9BD5"/>
                  </a:solidFill>
                </a:rPr>
                <a:t>אימוץ</a:t>
              </a:r>
            </a:p>
          </p:txBody>
        </p:sp>
      </p:grpSp>
    </p:spTree>
    <p:extLst>
      <p:ext uri="{BB962C8B-B14F-4D97-AF65-F5344CB8AC3E}">
        <p14:creationId xmlns:p14="http://schemas.microsoft.com/office/powerpoint/2010/main" val="3811275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960352" y="68920"/>
            <a:ext cx="11046101" cy="523220"/>
          </a:xfrm>
          <a:prstGeom prst="rect">
            <a:avLst/>
          </a:prstGeom>
          <a:noFill/>
        </p:spPr>
        <p:txBody>
          <a:bodyPr wrap="square" rtlCol="1">
            <a:spAutoFit/>
          </a:bodyPr>
          <a:lstStyle/>
          <a:p>
            <a:r>
              <a:rPr lang="he-IL" sz="2800" b="1" dirty="0">
                <a:latin typeface="Mixtape AAA" panose="020B0504020202020204" pitchFamily="34" charset="-79"/>
              </a:rPr>
              <a:t>הפתרון של הרשויות: </a:t>
            </a:r>
            <a:r>
              <a:rPr lang="he-IL" sz="2800" b="1" dirty="0">
                <a:solidFill>
                  <a:schemeClr val="bg1"/>
                </a:solidFill>
                <a:latin typeface="Mixtape AAA" panose="020B0504020202020204" pitchFamily="34" charset="-79"/>
              </a:rPr>
              <a:t>המתת הכלבים המשוטטים באמצעות רעל וירי חי </a:t>
            </a: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3" name="תמונה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135079" y="1638299"/>
            <a:ext cx="4737906" cy="3633019"/>
          </a:xfrm>
          <a:prstGeom prst="rect">
            <a:avLst/>
          </a:prstGeom>
        </p:spPr>
      </p:pic>
      <p:pic>
        <p:nvPicPr>
          <p:cNvPr id="2" name="תמונה 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rot="20770170">
            <a:off x="1594744" y="1633644"/>
            <a:ext cx="8240731" cy="3930829"/>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9" name="Picture 4" descr="https://scontent.ftlv6-1.fna.fbcdn.net/v/t35.0-12/14551088_1207591605967478_1903145311_o.jpg?oh=e7bccd7cbf9de45379a51a613000a3b3&amp;oe=5A3DAAE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rot="9993449">
            <a:off x="1022791" y="1576391"/>
            <a:ext cx="8953946" cy="4125361"/>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851481" y="6123572"/>
            <a:ext cx="11046101" cy="400110"/>
          </a:xfrm>
          <a:prstGeom prst="rect">
            <a:avLst/>
          </a:prstGeom>
          <a:noFill/>
        </p:spPr>
        <p:txBody>
          <a:bodyPr wrap="square" rtlCol="1">
            <a:spAutoFit/>
          </a:bodyPr>
          <a:lstStyle/>
          <a:p>
            <a:r>
              <a:rPr lang="he-IL" sz="2000" dirty="0">
                <a:latin typeface="Mixtape AAA" panose="020B0504020202020204" pitchFamily="34" charset="-79"/>
                <a:cs typeface="Mixtape AAA" panose="020B0504020202020204" pitchFamily="34" charset="-79"/>
              </a:rPr>
              <a:t>מתוך מענה משרד החקלאות לבקשת חופש מידע – המתת בע"ח בסטריכנין וברעלים אחרים, 2017</a:t>
            </a:r>
          </a:p>
        </p:txBody>
      </p:sp>
    </p:spTree>
    <p:extLst>
      <p:ext uri="{BB962C8B-B14F-4D97-AF65-F5344CB8AC3E}">
        <p14:creationId xmlns:p14="http://schemas.microsoft.com/office/powerpoint/2010/main" val="96033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1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4206643" y="166038"/>
            <a:ext cx="7561685"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שימוש ברעל סטריכנין להמתת כלבים משוטטים</a:t>
            </a: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1026" name="Picture 2" descr="image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1602" y="1301858"/>
            <a:ext cx="8912443" cy="49284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7599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6119025" y="166038"/>
            <a:ext cx="5649303"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כלב גוסס לאחר שהורעל בסטריכנין</a:t>
            </a:r>
          </a:p>
        </p:txBody>
      </p:sp>
      <p:pic>
        <p:nvPicPr>
          <p:cNvPr id="8" name="תמונה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2" name="כלב מורעל">
            <a:hlinkClick r:id="" action="ppaction://media"/>
            <a:extLst>
              <a:ext uri="{FF2B5EF4-FFF2-40B4-BE49-F238E27FC236}">
                <a16:creationId xmlns:a16="http://schemas.microsoft.com/office/drawing/2014/main" xmlns="" id="{F1CA0B9C-6855-4A8D-B044-3BB1D72A01FF}"/>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380559" y="1505346"/>
            <a:ext cx="6786898" cy="4411484"/>
          </a:xfrm>
          <a:prstGeom prst="rect">
            <a:avLst/>
          </a:prstGeom>
        </p:spPr>
      </p:pic>
    </p:spTree>
    <p:extLst>
      <p:ext uri="{BB962C8B-B14F-4D97-AF65-F5344CB8AC3E}">
        <p14:creationId xmlns:p14="http://schemas.microsoft.com/office/powerpoint/2010/main" val="371655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8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52000"/>
          </a:schemeClr>
        </a:solidFill>
        <a:effectLst/>
      </p:bgPr>
    </p:bg>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2973833" y="196814"/>
            <a:ext cx="8100294" cy="584775"/>
          </a:xfrm>
          <a:prstGeom prst="rect">
            <a:avLst/>
          </a:prstGeom>
          <a:noFill/>
        </p:spPr>
        <p:txBody>
          <a:bodyPr wrap="none" rtlCol="1">
            <a:spAutoFit/>
          </a:bodyPr>
          <a:lstStyle/>
          <a:p>
            <a:pPr algn="ctr"/>
            <a:r>
              <a:rPr lang="he-IL" sz="3200" dirty="0">
                <a:solidFill>
                  <a:schemeClr val="bg1"/>
                </a:solidFill>
                <a:latin typeface="Mixtape AAA" panose="020B0504020202020204" pitchFamily="34" charset="-79"/>
              </a:rPr>
              <a:t>מתוך תשובת משרד החקלאות לבקשת חופש מידע</a:t>
            </a: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3" name="מלבן 2"/>
          <p:cNvSpPr/>
          <p:nvPr/>
        </p:nvSpPr>
        <p:spPr>
          <a:xfrm>
            <a:off x="4185138" y="2066192"/>
            <a:ext cx="3305908" cy="272562"/>
          </a:xfrm>
          <a:prstGeom prst="rect">
            <a:avLst/>
          </a:prstGeom>
          <a:solidFill>
            <a:srgbClr val="FFFF00">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2" name="תמונה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4682" y="1175222"/>
            <a:ext cx="6371810" cy="4905538"/>
          </a:xfrm>
          <a:prstGeom prst="rect">
            <a:avLst/>
          </a:prstGeom>
        </p:spPr>
      </p:pic>
    </p:spTree>
    <p:extLst>
      <p:ext uri="{BB962C8B-B14F-4D97-AF65-F5344CB8AC3E}">
        <p14:creationId xmlns:p14="http://schemas.microsoft.com/office/powerpoint/2010/main" val="3659351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52000"/>
          </a:schemeClr>
        </a:solidFill>
        <a:effectLst/>
      </p:bgPr>
    </p:bg>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4868682" y="166038"/>
            <a:ext cx="6899646" cy="584775"/>
          </a:xfrm>
          <a:prstGeom prst="rect">
            <a:avLst/>
          </a:prstGeom>
          <a:noFill/>
        </p:spPr>
        <p:txBody>
          <a:bodyPr wrap="none" rtlCol="1">
            <a:spAutoFit/>
          </a:bodyPr>
          <a:lstStyle/>
          <a:p>
            <a:pPr algn="ctr"/>
            <a:r>
              <a:rPr lang="he-IL" sz="3200" dirty="0">
                <a:solidFill>
                  <a:schemeClr val="bg1"/>
                </a:solidFill>
                <a:latin typeface="Mixtape AAA" panose="020B0504020202020204" pitchFamily="34" charset="-79"/>
              </a:rPr>
              <a:t>מתוך נוהל שימוש ברעל – משרד החקלאות</a:t>
            </a: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5" name="תמונה 4">
            <a:extLst>
              <a:ext uri="{FF2B5EF4-FFF2-40B4-BE49-F238E27FC236}">
                <a16:creationId xmlns:a16="http://schemas.microsoft.com/office/drawing/2014/main" xmlns="" id="{C8083644-845D-492F-A473-7C60469407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38629">
            <a:off x="1206937" y="1695683"/>
            <a:ext cx="3177031" cy="4495217"/>
          </a:xfrm>
          <a:prstGeom prst="rect">
            <a:avLst/>
          </a:prstGeom>
        </p:spPr>
      </p:pic>
      <p:grpSp>
        <p:nvGrpSpPr>
          <p:cNvPr id="6" name="קבוצה 5">
            <a:extLst>
              <a:ext uri="{FF2B5EF4-FFF2-40B4-BE49-F238E27FC236}">
                <a16:creationId xmlns:a16="http://schemas.microsoft.com/office/drawing/2014/main" xmlns="" id="{C82603AD-DC48-49AD-9CA3-68CF035FB865}"/>
              </a:ext>
            </a:extLst>
          </p:cNvPr>
          <p:cNvGrpSpPr/>
          <p:nvPr/>
        </p:nvGrpSpPr>
        <p:grpSpPr>
          <a:xfrm>
            <a:off x="878889" y="1466464"/>
            <a:ext cx="11061577" cy="2359811"/>
            <a:chOff x="1553837" y="1466465"/>
            <a:chExt cx="9978641" cy="1472016"/>
          </a:xfrm>
        </p:grpSpPr>
        <p:pic>
          <p:nvPicPr>
            <p:cNvPr id="2" name="תמונה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53837" y="1466465"/>
              <a:ext cx="9978641" cy="1472016"/>
            </a:xfrm>
            <a:prstGeom prst="rect">
              <a:avLst/>
            </a:prstGeom>
          </p:spPr>
        </p:pic>
        <p:sp>
          <p:nvSpPr>
            <p:cNvPr id="3" name="מלבן 2"/>
            <p:cNvSpPr/>
            <p:nvPr/>
          </p:nvSpPr>
          <p:spPr>
            <a:xfrm>
              <a:off x="4185138" y="1573032"/>
              <a:ext cx="3305908" cy="272562"/>
            </a:xfrm>
            <a:prstGeom prst="rect">
              <a:avLst/>
            </a:prstGeom>
            <a:solidFill>
              <a:srgbClr val="FFFF00">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spTree>
    <p:extLst>
      <p:ext uri="{BB962C8B-B14F-4D97-AF65-F5344CB8AC3E}">
        <p14:creationId xmlns:p14="http://schemas.microsoft.com/office/powerpoint/2010/main" val="365318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52000"/>
          </a:schemeClr>
        </a:solidFill>
        <a:effectLst/>
      </p:bgPr>
    </p:bg>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2973833" y="196814"/>
            <a:ext cx="8100294" cy="584775"/>
          </a:xfrm>
          <a:prstGeom prst="rect">
            <a:avLst/>
          </a:prstGeom>
          <a:noFill/>
        </p:spPr>
        <p:txBody>
          <a:bodyPr wrap="none" rtlCol="1">
            <a:spAutoFit/>
          </a:bodyPr>
          <a:lstStyle/>
          <a:p>
            <a:pPr algn="ctr"/>
            <a:r>
              <a:rPr lang="he-IL" sz="3200" dirty="0">
                <a:solidFill>
                  <a:schemeClr val="bg1"/>
                </a:solidFill>
                <a:latin typeface="Mixtape AAA" panose="020B0504020202020204" pitchFamily="34" charset="-79"/>
              </a:rPr>
              <a:t>מתוך תשובת משרד החקלאות לבקשת חופש מידע</a:t>
            </a: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2" name="תמונה 1">
            <a:extLst>
              <a:ext uri="{FF2B5EF4-FFF2-40B4-BE49-F238E27FC236}">
                <a16:creationId xmlns:a16="http://schemas.microsoft.com/office/drawing/2014/main" xmlns="" id="{F90401A0-AFB7-496D-83E4-4A84C98366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842551">
            <a:off x="981873" y="1695041"/>
            <a:ext cx="3387521" cy="4922668"/>
          </a:xfrm>
          <a:prstGeom prst="rect">
            <a:avLst/>
          </a:prstGeom>
        </p:spPr>
      </p:pic>
      <p:grpSp>
        <p:nvGrpSpPr>
          <p:cNvPr id="6" name="קבוצה 5">
            <a:extLst>
              <a:ext uri="{FF2B5EF4-FFF2-40B4-BE49-F238E27FC236}">
                <a16:creationId xmlns:a16="http://schemas.microsoft.com/office/drawing/2014/main" xmlns="" id="{D813B471-DA8D-437D-90A8-A44832C84F78}"/>
              </a:ext>
            </a:extLst>
          </p:cNvPr>
          <p:cNvGrpSpPr/>
          <p:nvPr/>
        </p:nvGrpSpPr>
        <p:grpSpPr>
          <a:xfrm>
            <a:off x="2393729" y="1057815"/>
            <a:ext cx="9715500" cy="3124200"/>
            <a:chOff x="1440820" y="1470291"/>
            <a:chExt cx="9715500" cy="3124200"/>
          </a:xfrm>
        </p:grpSpPr>
        <p:pic>
          <p:nvPicPr>
            <p:cNvPr id="5" name="תמונה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0820" y="1470291"/>
              <a:ext cx="9715500" cy="3124200"/>
            </a:xfrm>
            <a:prstGeom prst="rect">
              <a:avLst/>
            </a:prstGeom>
          </p:spPr>
        </p:pic>
        <p:sp>
          <p:nvSpPr>
            <p:cNvPr id="9" name="מלבן 8"/>
            <p:cNvSpPr/>
            <p:nvPr/>
          </p:nvSpPr>
          <p:spPr>
            <a:xfrm>
              <a:off x="1802579" y="2066192"/>
              <a:ext cx="1171254" cy="272562"/>
            </a:xfrm>
            <a:prstGeom prst="rect">
              <a:avLst/>
            </a:prstGeom>
            <a:solidFill>
              <a:srgbClr val="FFFF0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grpSp>
      <p:sp>
        <p:nvSpPr>
          <p:cNvPr id="10" name="TextBox 9"/>
          <p:cNvSpPr txBox="1"/>
          <p:nvPr/>
        </p:nvSpPr>
        <p:spPr>
          <a:xfrm>
            <a:off x="3079469" y="4621201"/>
            <a:ext cx="8014323" cy="1754326"/>
          </a:xfrm>
          <a:prstGeom prst="rect">
            <a:avLst/>
          </a:prstGeom>
          <a:noFill/>
        </p:spPr>
        <p:txBody>
          <a:bodyPr wrap="square" rtlCol="1">
            <a:spAutoFit/>
          </a:bodyPr>
          <a:lstStyle/>
          <a:p>
            <a:pPr algn="ctr" rtl="0"/>
            <a:r>
              <a:rPr lang="he-IL" sz="3600" b="1" dirty="0">
                <a:highlight>
                  <a:srgbClr val="FFC000"/>
                </a:highlight>
              </a:rPr>
              <a:t>כלומר: כל הבקשות </a:t>
            </a:r>
            <a:r>
              <a:rPr lang="he-IL" sz="3600" b="1" dirty="0" err="1">
                <a:highlight>
                  <a:srgbClr val="FFC000"/>
                </a:highlight>
              </a:rPr>
              <a:t>להרעלות</a:t>
            </a:r>
            <a:r>
              <a:rPr lang="he-IL" sz="3600" b="1" dirty="0">
                <a:highlight>
                  <a:srgbClr val="FFC000"/>
                </a:highlight>
              </a:rPr>
              <a:t> בסטריכנין ולשימוש </a:t>
            </a:r>
            <a:r>
              <a:rPr lang="he-IL" sz="3600" b="1" dirty="0" err="1">
                <a:highlight>
                  <a:srgbClr val="FFC000"/>
                </a:highlight>
              </a:rPr>
              <a:t>בסוקצינילכולין</a:t>
            </a:r>
            <a:r>
              <a:rPr lang="he-IL" sz="3600" b="1" dirty="0">
                <a:highlight>
                  <a:srgbClr val="FFC000"/>
                </a:highlight>
              </a:rPr>
              <a:t> </a:t>
            </a:r>
            <a:r>
              <a:rPr lang="he-IL" sz="3600" b="1" dirty="0">
                <a:solidFill>
                  <a:srgbClr val="FF0000"/>
                </a:solidFill>
                <a:highlight>
                  <a:srgbClr val="FFC000"/>
                </a:highlight>
              </a:rPr>
              <a:t>מאושרות</a:t>
            </a:r>
            <a:r>
              <a:rPr lang="he-IL" sz="3600" b="1" dirty="0">
                <a:highlight>
                  <a:srgbClr val="FFC000"/>
                </a:highlight>
              </a:rPr>
              <a:t>! </a:t>
            </a:r>
            <a:r>
              <a:rPr lang="en-US" sz="3600" b="1" dirty="0">
                <a:highlight>
                  <a:srgbClr val="FFC000"/>
                </a:highlight>
              </a:rPr>
              <a:t/>
            </a:r>
            <a:br>
              <a:rPr lang="en-US" sz="3600" b="1" dirty="0">
                <a:highlight>
                  <a:srgbClr val="FFC000"/>
                </a:highlight>
              </a:rPr>
            </a:br>
            <a:r>
              <a:rPr lang="he-IL" sz="3600" b="1" dirty="0">
                <a:highlight>
                  <a:srgbClr val="FFC000"/>
                </a:highlight>
              </a:rPr>
              <a:t>ללא יוצא מהכלל. </a:t>
            </a:r>
          </a:p>
        </p:txBody>
      </p:sp>
    </p:spTree>
    <p:extLst>
      <p:ext uri="{BB962C8B-B14F-4D97-AF65-F5344CB8AC3E}">
        <p14:creationId xmlns:p14="http://schemas.microsoft.com/office/powerpoint/2010/main" val="407497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anim calcmode="lin" valueType="num">
                                      <p:cBhvr>
                                        <p:cTn id="25" dur="1000" fill="hold"/>
                                        <p:tgtEl>
                                          <p:spTgt spid="10"/>
                                        </p:tgtEl>
                                        <p:attrNameLst>
                                          <p:attrName>style.rotation</p:attrName>
                                        </p:attrNameLst>
                                      </p:cBhvr>
                                      <p:tavLst>
                                        <p:tav tm="0">
                                          <p:val>
                                            <p:fltVal val="90"/>
                                          </p:val>
                                        </p:tav>
                                        <p:tav tm="100000">
                                          <p:val>
                                            <p:fltVal val="0"/>
                                          </p:val>
                                        </p:tav>
                                      </p:tavLst>
                                    </p:anim>
                                    <p:animEffect transition="in" filter="fade">
                                      <p:cBhvr>
                                        <p:cTn id="2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3190339" y="166038"/>
            <a:ext cx="8577989" cy="523220"/>
          </a:xfrm>
          <a:prstGeom prst="rect">
            <a:avLst/>
          </a:prstGeom>
          <a:noFill/>
        </p:spPr>
        <p:txBody>
          <a:bodyPr wrap="none" rtlCol="1">
            <a:spAutoFit/>
          </a:bodyPr>
          <a:lstStyle/>
          <a:p>
            <a:r>
              <a:rPr lang="he-IL" sz="2800" dirty="0">
                <a:solidFill>
                  <a:schemeClr val="bg1"/>
                </a:solidFill>
                <a:latin typeface="Mixtape AAA" panose="020B0504020202020204" pitchFamily="34" charset="-79"/>
              </a:rPr>
              <a:t>ה-</a:t>
            </a:r>
            <a:r>
              <a:rPr lang="en-US" sz="2800" dirty="0">
                <a:solidFill>
                  <a:schemeClr val="bg1"/>
                </a:solidFill>
                <a:latin typeface="Malgun Gothic" panose="020B0503020000020004" pitchFamily="34" charset="-127"/>
                <a:ea typeface="Malgun Gothic" panose="020B0503020000020004" pitchFamily="34" charset="-127"/>
              </a:rPr>
              <a:t>OIE</a:t>
            </a:r>
            <a:r>
              <a:rPr lang="he-IL" sz="2800" dirty="0">
                <a:solidFill>
                  <a:schemeClr val="bg1"/>
                </a:solidFill>
                <a:latin typeface="Mixtape AAA" panose="020B0504020202020204" pitchFamily="34" charset="-79"/>
              </a:rPr>
              <a:t>: הוכח שהרג המוני אינו יעיל למניעת התפרצות מחלות </a:t>
            </a:r>
          </a:p>
        </p:txBody>
      </p:sp>
      <p:pic>
        <p:nvPicPr>
          <p:cNvPr id="8" name="תמונה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pic>
        <p:nvPicPr>
          <p:cNvPr id="11" name="תמונה 10"/>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63418" y="3714999"/>
            <a:ext cx="4130040" cy="1844041"/>
          </a:xfrm>
          <a:prstGeom prst="rect">
            <a:avLst/>
          </a:prstGeom>
        </p:spPr>
      </p:pic>
      <p:sp>
        <p:nvSpPr>
          <p:cNvPr id="12" name="מלבן 11"/>
          <p:cNvSpPr/>
          <p:nvPr/>
        </p:nvSpPr>
        <p:spPr>
          <a:xfrm>
            <a:off x="440515" y="6172326"/>
            <a:ext cx="6147260" cy="461665"/>
          </a:xfrm>
          <a:prstGeom prst="rect">
            <a:avLst/>
          </a:prstGeom>
        </p:spPr>
        <p:txBody>
          <a:bodyPr wrap="none">
            <a:spAutoFit/>
          </a:bodyPr>
          <a:lstStyle/>
          <a:p>
            <a:pPr algn="just" rtl="0"/>
            <a:r>
              <a:rPr lang="en-US" sz="1200" i="1" dirty="0">
                <a:latin typeface="GulliverRM"/>
              </a:rPr>
              <a:t>(“Free-roaming dog control among OIE-member countries”, </a:t>
            </a:r>
            <a:br>
              <a:rPr lang="en-US" sz="1200" i="1" dirty="0">
                <a:latin typeface="GulliverRM"/>
              </a:rPr>
            </a:br>
            <a:r>
              <a:rPr lang="it-IT" sz="1200" i="1" dirty="0">
                <a:latin typeface="GulliverRM"/>
              </a:rPr>
              <a:t>P. Dalla Villa a,∗, S. Kahnb, L. Stuardob, L. Iannettia, A. Di Nardoa, J.A. Serpellc</a:t>
            </a:r>
            <a:r>
              <a:rPr lang="en-US" sz="1200" i="1" dirty="0">
                <a:latin typeface="GulliverRM"/>
              </a:rPr>
              <a:t>, 2010).</a:t>
            </a:r>
            <a:endParaRPr lang="he-IL" sz="1200" i="1" dirty="0">
              <a:latin typeface="GulliverRM"/>
            </a:endParaRPr>
          </a:p>
        </p:txBody>
      </p:sp>
      <p:sp>
        <p:nvSpPr>
          <p:cNvPr id="14" name="מלבן מעוגל 13"/>
          <p:cNvSpPr/>
          <p:nvPr/>
        </p:nvSpPr>
        <p:spPr>
          <a:xfrm>
            <a:off x="5089139" y="1393758"/>
            <a:ext cx="6800088" cy="295275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l" rtl="0"/>
            <a:r>
              <a:rPr lang="he-IL" sz="2800" dirty="0">
                <a:solidFill>
                  <a:srgbClr val="000000"/>
                </a:solidFill>
                <a:latin typeface="GulliverRM"/>
              </a:rPr>
              <a:t>"</a:t>
            </a:r>
            <a:r>
              <a:rPr lang="fr-FR" sz="2800" dirty="0">
                <a:solidFill>
                  <a:srgbClr val="000000"/>
                </a:solidFill>
                <a:latin typeface="GulliverRM"/>
              </a:rPr>
              <a:t>For </a:t>
            </a:r>
            <a:r>
              <a:rPr lang="en-US" sz="2800" dirty="0">
                <a:solidFill>
                  <a:srgbClr val="000000"/>
                </a:solidFill>
                <a:latin typeface="GulliverRM"/>
              </a:rPr>
              <a:t>ethical, ecological, and economic reasons it is no longer acceptable to control and eradicate disease outbreaks mainly by applying mass killing of animals (</a:t>
            </a:r>
            <a:r>
              <a:rPr lang="en-US" sz="2800" dirty="0">
                <a:solidFill>
                  <a:srgbClr val="000066"/>
                </a:solidFill>
                <a:latin typeface="GulliverRM"/>
              </a:rPr>
              <a:t>OIE, 2005</a:t>
            </a:r>
            <a:r>
              <a:rPr lang="en-US" sz="2800" dirty="0">
                <a:solidFill>
                  <a:srgbClr val="000000"/>
                </a:solidFill>
                <a:latin typeface="GulliverRM"/>
              </a:rPr>
              <a:t>)”.</a:t>
            </a:r>
            <a:endParaRPr lang="he-IL" sz="2800" dirty="0"/>
          </a:p>
        </p:txBody>
      </p:sp>
      <p:cxnSp>
        <p:nvCxnSpPr>
          <p:cNvPr id="17" name="מחבר חץ ישר 16"/>
          <p:cNvCxnSpPr/>
          <p:nvPr/>
        </p:nvCxnSpPr>
        <p:spPr>
          <a:xfrm flipV="1">
            <a:off x="4361988" y="3714999"/>
            <a:ext cx="662940" cy="47625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6224954" y="4747846"/>
            <a:ext cx="5222631" cy="15650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he-IL" dirty="0"/>
              <a:t>"מתוך </a:t>
            </a:r>
            <a:r>
              <a:rPr lang="he-IL" altLang="he-IL" dirty="0"/>
              <a:t>שיקולים מוסריים, אקולוגיים וכלכליים לא מקובל יותר להשתמש בהרג המוני של בעלי חיים כשיטה העיקרית למיגור מחלות", </a:t>
            </a:r>
            <a:r>
              <a:rPr lang="he-IL" dirty="0"/>
              <a:t>(</a:t>
            </a:r>
            <a:r>
              <a:rPr lang="en-US" dirty="0"/>
              <a:t>OIE</a:t>
            </a:r>
            <a:r>
              <a:rPr lang="he-IL" dirty="0"/>
              <a:t>, 2005).</a:t>
            </a:r>
          </a:p>
        </p:txBody>
      </p:sp>
      <p:sp>
        <p:nvSpPr>
          <p:cNvPr id="6" name="Rectangle 2"/>
          <p:cNvSpPr>
            <a:spLocks noChangeArrowheads="1"/>
          </p:cNvSpPr>
          <p:nvPr/>
        </p:nvSpPr>
        <p:spPr bwMode="auto">
          <a:xfrm>
            <a:off x="12159669"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altLang="he-I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63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3310563" y="166038"/>
            <a:ext cx="8457765"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ה-</a:t>
            </a:r>
            <a:r>
              <a:rPr lang="en-US" sz="3200" dirty="0">
                <a:solidFill>
                  <a:schemeClr val="bg1"/>
                </a:solidFill>
                <a:latin typeface="Malgun Gothic" panose="020B0503020000020004" pitchFamily="34" charset="-127"/>
                <a:ea typeface="Malgun Gothic" panose="020B0503020000020004" pitchFamily="34" charset="-127"/>
                <a:cs typeface="Microsoft Sans Serif" panose="020B0604020202020204" pitchFamily="34" charset="0"/>
              </a:rPr>
              <a:t>OIE</a:t>
            </a:r>
            <a:r>
              <a:rPr lang="he-IL" sz="3200" dirty="0">
                <a:solidFill>
                  <a:schemeClr val="bg1"/>
                </a:solidFill>
                <a:latin typeface="Mixtape AAA" panose="020B0504020202020204" pitchFamily="34" charset="-79"/>
              </a:rPr>
              <a:t>: הרג המוני אינו מקטין את אוכלוסיית הכלבים </a:t>
            </a: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12" name="מלבן 11"/>
          <p:cNvSpPr/>
          <p:nvPr/>
        </p:nvSpPr>
        <p:spPr>
          <a:xfrm>
            <a:off x="440515" y="6172326"/>
            <a:ext cx="6147260" cy="461665"/>
          </a:xfrm>
          <a:prstGeom prst="rect">
            <a:avLst/>
          </a:prstGeom>
        </p:spPr>
        <p:txBody>
          <a:bodyPr wrap="none">
            <a:spAutoFit/>
          </a:bodyPr>
          <a:lstStyle/>
          <a:p>
            <a:pPr algn="just" rtl="0"/>
            <a:r>
              <a:rPr lang="en-US" sz="1200" i="1" dirty="0">
                <a:latin typeface="GulliverRM"/>
              </a:rPr>
              <a:t>(“Free-roaming dog control among OIE-member countries”, </a:t>
            </a:r>
            <a:br>
              <a:rPr lang="en-US" sz="1200" i="1" dirty="0">
                <a:latin typeface="GulliverRM"/>
              </a:rPr>
            </a:br>
            <a:r>
              <a:rPr lang="it-IT" sz="1200" i="1" dirty="0">
                <a:latin typeface="GulliverRM"/>
              </a:rPr>
              <a:t>P. Dalla Villa a,∗, S. Kahnb, L. Stuardob, L. Iannettia, A. Di Nardoa, J.A. Serpellc</a:t>
            </a:r>
            <a:r>
              <a:rPr lang="en-US" sz="1200" i="1" dirty="0">
                <a:latin typeface="GulliverRM"/>
              </a:rPr>
              <a:t>, 2010).</a:t>
            </a:r>
            <a:endParaRPr lang="he-IL" sz="1200" i="1" dirty="0">
              <a:latin typeface="GulliverRM"/>
            </a:endParaRPr>
          </a:p>
        </p:txBody>
      </p:sp>
      <p:sp>
        <p:nvSpPr>
          <p:cNvPr id="14" name="מלבן מעוגל 13"/>
          <p:cNvSpPr/>
          <p:nvPr/>
        </p:nvSpPr>
        <p:spPr>
          <a:xfrm>
            <a:off x="5860025" y="1257612"/>
            <a:ext cx="6218859" cy="222300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l" rtl="0"/>
            <a:r>
              <a:rPr lang="en-US" dirty="0">
                <a:solidFill>
                  <a:srgbClr val="000000"/>
                </a:solidFill>
                <a:latin typeface="GulliverRM"/>
              </a:rPr>
              <a:t>Experiences in developing countries in Latin</a:t>
            </a:r>
          </a:p>
          <a:p>
            <a:pPr algn="l" rtl="0"/>
            <a:r>
              <a:rPr lang="en-US" dirty="0">
                <a:solidFill>
                  <a:srgbClr val="000000"/>
                </a:solidFill>
                <a:latin typeface="GulliverRM"/>
              </a:rPr>
              <a:t>America, Asia and Africa have shown that removal of FRDs by these methods has little or no impact on population densities, because losses are easily compensated by increased survival in the populations that remain (WHO and WSPA, 1990).</a:t>
            </a:r>
            <a:endParaRPr lang="he-IL" dirty="0"/>
          </a:p>
        </p:txBody>
      </p:sp>
      <p:cxnSp>
        <p:nvCxnSpPr>
          <p:cNvPr id="17" name="מחבר חץ ישר 16"/>
          <p:cNvCxnSpPr/>
          <p:nvPr/>
        </p:nvCxnSpPr>
        <p:spPr>
          <a:xfrm flipV="1">
            <a:off x="4361988" y="3714999"/>
            <a:ext cx="662940" cy="47625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 name="תמונה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60585" y="3186942"/>
            <a:ext cx="5404058" cy="2663251"/>
          </a:xfrm>
          <a:prstGeom prst="rect">
            <a:avLst/>
          </a:prstGeom>
        </p:spPr>
      </p:pic>
      <p:cxnSp>
        <p:nvCxnSpPr>
          <p:cNvPr id="10" name="מחבר חץ ישר 9"/>
          <p:cNvCxnSpPr/>
          <p:nvPr/>
        </p:nvCxnSpPr>
        <p:spPr>
          <a:xfrm flipV="1">
            <a:off x="5197085" y="2948817"/>
            <a:ext cx="662940" cy="47625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מלבן מעוגל 2"/>
          <p:cNvSpPr/>
          <p:nvPr/>
        </p:nvSpPr>
        <p:spPr>
          <a:xfrm>
            <a:off x="6667928" y="4335694"/>
            <a:ext cx="5100400" cy="229829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a:t>"ניסיון הנותרות", </a:t>
            </a:r>
            <a:r>
              <a:rPr lang="en-US" dirty="0"/>
              <a:t/>
            </a:r>
            <a:br>
              <a:rPr lang="en-US" dirty="0"/>
            </a:br>
            <a:r>
              <a:rPr lang="he-IL" dirty="0"/>
              <a:t>(</a:t>
            </a:r>
            <a:r>
              <a:rPr lang="en-US" dirty="0"/>
              <a:t>(WHO and</a:t>
            </a:r>
            <a:r>
              <a:rPr lang="he-IL" dirty="0"/>
              <a:t>העבר במדינות מתפתחות באמריקה הלטינית, באסיה ובאפריקה מלמד כי שיטות אלה להרחקת כלבים משוטטים אינן אמצעי אפקטיבי לצמצום האוכלוסייה, משום שישנו פיצוי על </a:t>
            </a:r>
            <a:r>
              <a:rPr lang="he-IL" dirty="0" err="1"/>
              <a:t>החוסרים</a:t>
            </a:r>
            <a:r>
              <a:rPr lang="he-IL" dirty="0"/>
              <a:t> באחוזי הישרדות גבוהים יותר באוכלוסיות </a:t>
            </a:r>
            <a:r>
              <a:rPr lang="en-US" dirty="0"/>
              <a:t> WSPA, 1990</a:t>
            </a:r>
            <a:r>
              <a:rPr lang="he-IL" dirty="0"/>
              <a:t>   </a:t>
            </a:r>
          </a:p>
          <a:p>
            <a:pPr algn="ctr"/>
            <a:endParaRPr lang="he-IL" dirty="0"/>
          </a:p>
        </p:txBody>
      </p:sp>
    </p:spTree>
    <p:extLst>
      <p:ext uri="{BB962C8B-B14F-4D97-AF65-F5344CB8AC3E}">
        <p14:creationId xmlns:p14="http://schemas.microsoft.com/office/powerpoint/2010/main" val="1450917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2815171" y="166038"/>
            <a:ext cx="8953157" cy="1200329"/>
          </a:xfrm>
          <a:prstGeom prst="rect">
            <a:avLst/>
          </a:prstGeom>
          <a:noFill/>
        </p:spPr>
        <p:txBody>
          <a:bodyPr wrap="none" rtlCol="1">
            <a:spAutoFit/>
          </a:bodyPr>
          <a:lstStyle/>
          <a:p>
            <a:r>
              <a:rPr lang="he-IL" sz="2800" dirty="0">
                <a:latin typeface="Mixtape AAA" panose="020B0504020202020204" pitchFamily="34" charset="-79"/>
              </a:rPr>
              <a:t>הפתרון שאנו מציעים: </a:t>
            </a:r>
            <a:r>
              <a:rPr lang="he-IL" sz="2800" dirty="0">
                <a:solidFill>
                  <a:schemeClr val="bg1"/>
                </a:solidFill>
                <a:latin typeface="Mixtape AAA" panose="020B0504020202020204" pitchFamily="34" charset="-79"/>
              </a:rPr>
              <a:t>מודל פעולה מוצלח ומוכח בארבעה שלבים</a:t>
            </a:r>
          </a:p>
          <a:p>
            <a:endParaRPr lang="he-IL" sz="4400" dirty="0">
              <a:solidFill>
                <a:schemeClr val="bg1"/>
              </a:solidFill>
              <a:latin typeface="Mixtape AAA" panose="020B0504020202020204" pitchFamily="34" charset="-79"/>
              <a:cs typeface="Mixtape AAA" panose="020B0504020202020204" pitchFamily="34" charset="-79"/>
            </a:endParaRP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graphicFrame>
        <p:nvGraphicFramePr>
          <p:cNvPr id="9" name="דיאגרמה 8"/>
          <p:cNvGraphicFramePr/>
          <p:nvPr>
            <p:extLst>
              <p:ext uri="{D42A27DB-BD31-4B8C-83A1-F6EECF244321}">
                <p14:modId xmlns:p14="http://schemas.microsoft.com/office/powerpoint/2010/main" val="134661025"/>
              </p:ext>
            </p:extLst>
          </p:nvPr>
        </p:nvGraphicFramePr>
        <p:xfrm>
          <a:off x="1276351" y="1266825"/>
          <a:ext cx="9477374" cy="50196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3"/>
          <p:cNvSpPr txBox="1">
            <a:spLocks noChangeArrowheads="1"/>
          </p:cNvSpPr>
          <p:nvPr/>
        </p:nvSpPr>
        <p:spPr bwMode="auto">
          <a:xfrm>
            <a:off x="3297116" y="1572119"/>
            <a:ext cx="419392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he-IL" sz="6600" b="1" dirty="0"/>
              <a:t>CNVR</a:t>
            </a:r>
            <a:endParaRPr lang="he-IL" altLang="he-IL" sz="6600" dirty="0"/>
          </a:p>
        </p:txBody>
      </p:sp>
      <p:sp>
        <p:nvSpPr>
          <p:cNvPr id="3" name="מלבן 2"/>
          <p:cNvSpPr/>
          <p:nvPr/>
        </p:nvSpPr>
        <p:spPr>
          <a:xfrm>
            <a:off x="3048000" y="3105835"/>
            <a:ext cx="6096000" cy="369332"/>
          </a:xfrm>
          <a:prstGeom prst="rect">
            <a:avLst/>
          </a:prstGeom>
        </p:spPr>
        <p:txBody>
          <a:bodyPr>
            <a:spAutoFit/>
          </a:bodyPr>
          <a:lstStyle/>
          <a:p>
            <a:pPr algn="ctr"/>
            <a:endParaRPr lang="he-IL" altLang="he-IL" dirty="0"/>
          </a:p>
        </p:txBody>
      </p:sp>
      <p:sp>
        <p:nvSpPr>
          <p:cNvPr id="13" name="TextBox 12"/>
          <p:cNvSpPr txBox="1"/>
          <p:nvPr/>
        </p:nvSpPr>
        <p:spPr>
          <a:xfrm>
            <a:off x="2975279" y="4648487"/>
            <a:ext cx="4778071" cy="1077218"/>
          </a:xfrm>
          <a:prstGeom prst="rect">
            <a:avLst/>
          </a:prstGeom>
          <a:noFill/>
        </p:spPr>
        <p:txBody>
          <a:bodyPr wrap="square" rtlCol="1">
            <a:spAutoFit/>
          </a:bodyPr>
          <a:lstStyle/>
          <a:p>
            <a:r>
              <a:rPr lang="he-IL" sz="3200" dirty="0">
                <a:latin typeface="Mixtape AAA" panose="020B0504020202020204" pitchFamily="34" charset="-79"/>
              </a:rPr>
              <a:t>לכידה, עיקור, חיסון והחזרה </a:t>
            </a:r>
            <a:br>
              <a:rPr lang="he-IL" sz="3200" dirty="0">
                <a:latin typeface="Mixtape AAA" panose="020B0504020202020204" pitchFamily="34" charset="-79"/>
              </a:rPr>
            </a:br>
            <a:r>
              <a:rPr lang="he-IL" sz="3200" dirty="0">
                <a:latin typeface="Mixtape AAA" panose="020B0504020202020204" pitchFamily="34" charset="-79"/>
              </a:rPr>
              <a:t>של כלבים חסרי בית</a:t>
            </a:r>
          </a:p>
        </p:txBody>
      </p:sp>
    </p:spTree>
    <p:extLst>
      <p:ext uri="{BB962C8B-B14F-4D97-AF65-F5344CB8AC3E}">
        <p14:creationId xmlns:p14="http://schemas.microsoft.com/office/powerpoint/2010/main" val="203898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6370698" y="166038"/>
            <a:ext cx="5397631" cy="584775"/>
          </a:xfrm>
          <a:prstGeom prst="rect">
            <a:avLst/>
          </a:prstGeom>
          <a:noFill/>
        </p:spPr>
        <p:txBody>
          <a:bodyPr wrap="none" rtlCol="1">
            <a:spAutoFit/>
          </a:bodyPr>
          <a:lstStyle/>
          <a:p>
            <a:r>
              <a:rPr lang="he-IL" sz="3200" dirty="0">
                <a:solidFill>
                  <a:schemeClr val="bg1"/>
                </a:solidFill>
                <a:latin typeface="Mixtape AAA" panose="020B0504020202020204" pitchFamily="34" charset="-79"/>
              </a:rPr>
              <a:t>איך טיפלו במקרים דומים בעולם?</a:t>
            </a: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graphicFrame>
        <p:nvGraphicFramePr>
          <p:cNvPr id="27" name="דיאגרמה 26"/>
          <p:cNvGraphicFramePr/>
          <p:nvPr>
            <p:extLst>
              <p:ext uri="{D42A27DB-BD31-4B8C-83A1-F6EECF244321}">
                <p14:modId xmlns:p14="http://schemas.microsoft.com/office/powerpoint/2010/main" val="2705588166"/>
              </p:ext>
            </p:extLst>
          </p:nvPr>
        </p:nvGraphicFramePr>
        <p:xfrm>
          <a:off x="2134949" y="1480504"/>
          <a:ext cx="7922101" cy="43208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 name="TextBox 27"/>
          <p:cNvSpPr txBox="1"/>
          <p:nvPr/>
        </p:nvSpPr>
        <p:spPr>
          <a:xfrm>
            <a:off x="477520" y="5105073"/>
            <a:ext cx="9215119" cy="307777"/>
          </a:xfrm>
          <a:prstGeom prst="rect">
            <a:avLst/>
          </a:prstGeom>
          <a:noFill/>
        </p:spPr>
        <p:txBody>
          <a:bodyPr wrap="square" rtlCol="1">
            <a:spAutoFit/>
          </a:bodyPr>
          <a:lstStyle/>
          <a:p>
            <a:r>
              <a:rPr lang="he-IL" sz="1400" dirty="0"/>
              <a:t>מסקנת המחקר: די לטפל ב-70 אחוז מהנקבות כדי שכמות הכלבים תרד במידה ניכרת תוך מספר שנים</a:t>
            </a:r>
          </a:p>
        </p:txBody>
      </p:sp>
      <p:sp>
        <p:nvSpPr>
          <p:cNvPr id="2" name="TextBox 1"/>
          <p:cNvSpPr txBox="1"/>
          <p:nvPr/>
        </p:nvSpPr>
        <p:spPr>
          <a:xfrm>
            <a:off x="1388237" y="5943600"/>
            <a:ext cx="9078832" cy="923330"/>
          </a:xfrm>
          <a:prstGeom prst="rect">
            <a:avLst/>
          </a:prstGeom>
          <a:noFill/>
        </p:spPr>
        <p:txBody>
          <a:bodyPr wrap="none" rtlCol="1">
            <a:spAutoFit/>
          </a:bodyPr>
          <a:lstStyle/>
          <a:p>
            <a:pPr algn="l" rtl="0" fontAlgn="base"/>
            <a:r>
              <a:rPr lang="en-US" sz="1200" dirty="0"/>
              <a:t>(“Humane Society International and Animal Help Foundation celebrate sterilization and vaccination of more than 11,000 dogs in Jamshedpur”, </a:t>
            </a:r>
            <a:br>
              <a:rPr lang="en-US" sz="1200" dirty="0"/>
            </a:br>
            <a:r>
              <a:rPr lang="en-US" sz="1200" i="1" dirty="0"/>
              <a:t>Humane Society International, Animal Help Foundation, 2015. </a:t>
            </a:r>
            <a:endParaRPr lang="en-US" sz="1200" dirty="0">
              <a:hlinkClick r:id="rId8"/>
            </a:endParaRPr>
          </a:p>
          <a:p>
            <a:pPr algn="l" rtl="0"/>
            <a:r>
              <a:rPr lang="en-US" sz="1200" dirty="0">
                <a:hlinkClick r:id="rId8"/>
              </a:rPr>
              <a:t>http://www.hsi.org/world/india/news/releases/2015/07/jamshedpur-dpm-project-reaches-11000-dogs-071415.html</a:t>
            </a:r>
            <a:endParaRPr lang="en-US" sz="1200" dirty="0"/>
          </a:p>
          <a:p>
            <a:pPr algn="l" rtl="0"/>
            <a:endParaRPr lang="he-IL" dirty="0"/>
          </a:p>
        </p:txBody>
      </p:sp>
    </p:spTree>
    <p:extLst>
      <p:ext uri="{BB962C8B-B14F-4D97-AF65-F5344CB8AC3E}">
        <p14:creationId xmlns:p14="http://schemas.microsoft.com/office/powerpoint/2010/main" val="2817499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2952749" y="68920"/>
            <a:ext cx="9053704" cy="584775"/>
          </a:xfrm>
          <a:prstGeom prst="rect">
            <a:avLst/>
          </a:prstGeom>
          <a:noFill/>
        </p:spPr>
        <p:txBody>
          <a:bodyPr wrap="square" rtlCol="1">
            <a:spAutoFit/>
          </a:bodyPr>
          <a:lstStyle/>
          <a:p>
            <a:r>
              <a:rPr lang="he-IL" sz="3200" dirty="0">
                <a:solidFill>
                  <a:schemeClr val="bg1"/>
                </a:solidFill>
                <a:latin typeface="Mixtape AAA" panose="020B0504020202020204" pitchFamily="34" charset="-79"/>
              </a:rPr>
              <a:t>איך טיפלו במקרים דומים בעולם?</a:t>
            </a: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2" name="מלבן 1"/>
          <p:cNvSpPr/>
          <p:nvPr/>
        </p:nvSpPr>
        <p:spPr>
          <a:xfrm>
            <a:off x="6270171" y="978408"/>
            <a:ext cx="5736282" cy="4893647"/>
          </a:xfrm>
          <a:prstGeom prst="rect">
            <a:avLst/>
          </a:prstGeom>
        </p:spPr>
        <p:txBody>
          <a:bodyPr wrap="square">
            <a:spAutoFit/>
          </a:bodyPr>
          <a:lstStyle/>
          <a:p>
            <a:pPr fontAlgn="base"/>
            <a:r>
              <a:rPr lang="he-IL" sz="2400" kern="1800" dirty="0">
                <a:latin typeface="Almoni Tzar AAA" panose="020B0506020202020204" pitchFamily="34" charset="-79"/>
                <a:ea typeface="Times New Roman" panose="02020603050405020304" pitchFamily="18" charset="0"/>
              </a:rPr>
              <a:t>בשנת 2013 יושם פרויקט של </a:t>
            </a:r>
            <a:r>
              <a:rPr lang="en-US" sz="2400" kern="1800" dirty="0">
                <a:latin typeface="Book Antiqua" panose="02040602050305030304" pitchFamily="18" charset="0"/>
                <a:ea typeface="Times New Roman" panose="02020603050405020304" pitchFamily="18" charset="0"/>
              </a:rPr>
              <a:t>HSI</a:t>
            </a:r>
            <a:r>
              <a:rPr lang="he-IL" sz="2400" kern="1800" dirty="0">
                <a:latin typeface="Book Antiqua" panose="02040602050305030304" pitchFamily="18" charset="0"/>
                <a:ea typeface="Times New Roman" panose="02020603050405020304" pitchFamily="18" charset="0"/>
              </a:rPr>
              <a:t> </a:t>
            </a:r>
            <a:r>
              <a:rPr lang="he-IL" sz="2400" kern="1800" dirty="0" err="1">
                <a:latin typeface="Almoni Tzar AAA" panose="020B0506020202020204" pitchFamily="34" charset="-79"/>
                <a:ea typeface="Times New Roman" panose="02020603050405020304" pitchFamily="18" charset="0"/>
              </a:rPr>
              <a:t>בג'מדשפור</a:t>
            </a:r>
            <a:r>
              <a:rPr lang="he-IL" sz="2400" kern="1800" dirty="0">
                <a:latin typeface="Almoni Tzar AAA" panose="020B0506020202020204" pitchFamily="34" charset="-79"/>
                <a:ea typeface="Times New Roman" panose="02020603050405020304" pitchFamily="18" charset="0"/>
              </a:rPr>
              <a:t>, הודו.</a:t>
            </a:r>
            <a:endParaRPr lang="en-US" sz="2400" dirty="0">
              <a:latin typeface="Almoni Tzar AAA" panose="020B0506020202020204" pitchFamily="34" charset="-79"/>
              <a:ea typeface="Times New Roman" panose="02020603050405020304" pitchFamily="18" charset="0"/>
            </a:endParaRPr>
          </a:p>
          <a:p>
            <a:pPr fontAlgn="base"/>
            <a:r>
              <a:rPr lang="he-IL" sz="2400" u="sng" kern="1800" dirty="0">
                <a:latin typeface="Almoni Tzar AAA" panose="020B0506020202020204" pitchFamily="34" charset="-79"/>
                <a:ea typeface="Times New Roman" panose="02020603050405020304" pitchFamily="18" charset="0"/>
              </a:rPr>
              <a:t>מצב התחלתי: </a:t>
            </a:r>
            <a:r>
              <a:rPr lang="he-IL" sz="2400" kern="1800" dirty="0">
                <a:latin typeface="Almoni Tzar AAA" panose="020B0506020202020204" pitchFamily="34" charset="-79"/>
                <a:ea typeface="Times New Roman" panose="02020603050405020304" pitchFamily="18" charset="0"/>
              </a:rPr>
              <a:t>אוכלוסייה של כ-25,000 כלבים.</a:t>
            </a:r>
          </a:p>
          <a:p>
            <a:pPr fontAlgn="base"/>
            <a:r>
              <a:rPr lang="he-IL" sz="2400" u="sng" kern="1800" dirty="0">
                <a:latin typeface="Almoni Tzar AAA" panose="020B0506020202020204" pitchFamily="34" charset="-79"/>
                <a:ea typeface="Times New Roman" panose="02020603050405020304" pitchFamily="18" charset="0"/>
              </a:rPr>
              <a:t>המטרה: </a:t>
            </a:r>
            <a:r>
              <a:rPr lang="he-IL" sz="2400" kern="1800" dirty="0">
                <a:latin typeface="Almoni Tzar AAA" panose="020B0506020202020204" pitchFamily="34" charset="-79"/>
                <a:ea typeface="Times New Roman" panose="02020603050405020304" pitchFamily="18" charset="0"/>
              </a:rPr>
              <a:t>עיקור וחיסון 18,000 כלבים</a:t>
            </a:r>
            <a:r>
              <a:rPr lang="en-US" sz="2400" kern="1800" dirty="0">
                <a:latin typeface="Almoni Tzar AAA" panose="020B0506020202020204" pitchFamily="34" charset="-79"/>
                <a:ea typeface="Times New Roman" panose="02020603050405020304" pitchFamily="18" charset="0"/>
              </a:rPr>
              <a:t/>
            </a:r>
            <a:br>
              <a:rPr lang="en-US" sz="2400" kern="1800" dirty="0">
                <a:latin typeface="Almoni Tzar AAA" panose="020B0506020202020204" pitchFamily="34" charset="-79"/>
                <a:ea typeface="Times New Roman" panose="02020603050405020304" pitchFamily="18" charset="0"/>
              </a:rPr>
            </a:br>
            <a:r>
              <a:rPr lang="he-IL" sz="2400" kern="1800" dirty="0">
                <a:latin typeface="Almoni Tzar AAA" panose="020B0506020202020204" pitchFamily="34" charset="-79"/>
                <a:ea typeface="Times New Roman" panose="02020603050405020304" pitchFamily="18" charset="0"/>
              </a:rPr>
              <a:t>(כ-70 אחוז מהאוכלוסייה).</a:t>
            </a:r>
          </a:p>
          <a:p>
            <a:pPr fontAlgn="base"/>
            <a:r>
              <a:rPr lang="he-IL" sz="2400" kern="1800" dirty="0">
                <a:latin typeface="Almoni Tzar AAA" panose="020B0506020202020204" pitchFamily="34" charset="-79"/>
                <a:ea typeface="Times New Roman" panose="02020603050405020304" pitchFamily="18" charset="0"/>
              </a:rPr>
              <a:t>עד שנת 2015 עוקרו, סורסו וחוסנו </a:t>
            </a:r>
            <a:r>
              <a:rPr lang="he-IL" sz="2400" u="sng" kern="1800" dirty="0">
                <a:latin typeface="Almoni Tzar AAA" panose="020B0506020202020204" pitchFamily="34" charset="-79"/>
                <a:ea typeface="Times New Roman" panose="02020603050405020304" pitchFamily="18" charset="0"/>
              </a:rPr>
              <a:t>11,000</a:t>
            </a:r>
            <a:r>
              <a:rPr lang="he-IL" sz="2400" kern="1800" dirty="0">
                <a:latin typeface="Almoni Tzar AAA" panose="020B0506020202020204" pitchFamily="34" charset="-79"/>
                <a:ea typeface="Times New Roman" panose="02020603050405020304" pitchFamily="18" charset="0"/>
              </a:rPr>
              <a:t> כלבים.</a:t>
            </a:r>
          </a:p>
          <a:p>
            <a:pPr fontAlgn="base"/>
            <a:endParaRPr lang="he-IL" sz="2400" dirty="0">
              <a:latin typeface="Almoni Tzar AAA" panose="020B0506020202020204" pitchFamily="34" charset="-79"/>
              <a:ea typeface="Times New Roman" panose="02020603050405020304" pitchFamily="18" charset="0"/>
            </a:endParaRPr>
          </a:p>
          <a:p>
            <a:pPr fontAlgn="base"/>
            <a:r>
              <a:rPr lang="he-IL" sz="2400" dirty="0">
                <a:latin typeface="Almoni Tzar AAA" panose="020B0506020202020204" pitchFamily="34" charset="-79"/>
                <a:ea typeface="Times New Roman" panose="02020603050405020304" pitchFamily="18" charset="0"/>
              </a:rPr>
              <a:t>ההישגים נכון לשנת 2015:</a:t>
            </a:r>
          </a:p>
          <a:p>
            <a:pPr marL="342900" indent="-342900" fontAlgn="base">
              <a:buFont typeface="Arial" panose="020B0604020202020204" pitchFamily="34" charset="0"/>
              <a:buChar char="•"/>
            </a:pPr>
            <a:r>
              <a:rPr lang="he-IL" sz="2400" kern="1800" dirty="0">
                <a:latin typeface="Almoni Tzar AAA" panose="020B0506020202020204" pitchFamily="34" charset="-79"/>
                <a:ea typeface="Times New Roman" panose="02020603050405020304" pitchFamily="18" charset="0"/>
              </a:rPr>
              <a:t>אחוז הנקבות המעוקרות </a:t>
            </a:r>
            <a:r>
              <a:rPr lang="he-IL" sz="2400" kern="1800" dirty="0">
                <a:solidFill>
                  <a:srgbClr val="FF0000"/>
                </a:solidFill>
                <a:latin typeface="Almoni Tzar AAA" panose="020B0506020202020204" pitchFamily="34" charset="-79"/>
                <a:ea typeface="Times New Roman" panose="02020603050405020304" pitchFamily="18" charset="0"/>
              </a:rPr>
              <a:t>עלה </a:t>
            </a:r>
            <a:r>
              <a:rPr lang="he-IL" sz="2400" kern="1800" dirty="0">
                <a:latin typeface="Almoni Tzar AAA" panose="020B0506020202020204" pitchFamily="34" charset="-79"/>
                <a:ea typeface="Times New Roman" panose="02020603050405020304" pitchFamily="18" charset="0"/>
              </a:rPr>
              <a:t>מ4% ל47%</a:t>
            </a:r>
            <a:endParaRPr lang="en-US" sz="2400" dirty="0">
              <a:latin typeface="Almoni Tzar AAA" panose="020B0506020202020204" pitchFamily="34" charset="-79"/>
              <a:ea typeface="Times New Roman" panose="02020603050405020304" pitchFamily="18" charset="0"/>
            </a:endParaRPr>
          </a:p>
          <a:p>
            <a:pPr marL="342900" indent="-342900" fontAlgn="base">
              <a:buFont typeface="Arial" panose="020B0604020202020204" pitchFamily="34" charset="0"/>
              <a:buChar char="•"/>
            </a:pPr>
            <a:r>
              <a:rPr lang="he-IL" sz="2400" kern="1800" dirty="0">
                <a:latin typeface="Almoni Tzar AAA" panose="020B0506020202020204" pitchFamily="34" charset="-79"/>
                <a:ea typeface="Times New Roman" panose="02020603050405020304" pitchFamily="18" charset="0"/>
              </a:rPr>
              <a:t>מספר הנקבות המניקות </a:t>
            </a:r>
            <a:r>
              <a:rPr lang="he-IL" sz="2400" kern="1800" dirty="0">
                <a:solidFill>
                  <a:srgbClr val="FF0000"/>
                </a:solidFill>
                <a:latin typeface="Almoni Tzar AAA" panose="020B0506020202020204" pitchFamily="34" charset="-79"/>
                <a:ea typeface="Times New Roman" panose="02020603050405020304" pitchFamily="18" charset="0"/>
              </a:rPr>
              <a:t>צנח</a:t>
            </a:r>
            <a:r>
              <a:rPr lang="he-IL" sz="2400" kern="1800" dirty="0">
                <a:latin typeface="Almoni Tzar AAA" panose="020B0506020202020204" pitchFamily="34" charset="-79"/>
                <a:ea typeface="Times New Roman" panose="02020603050405020304" pitchFamily="18" charset="0"/>
              </a:rPr>
              <a:t> משמעותית, מ13% ל0.6%</a:t>
            </a:r>
            <a:endParaRPr lang="en-US" sz="2400" dirty="0">
              <a:latin typeface="Almoni Tzar AAA" panose="020B0506020202020204" pitchFamily="34" charset="-79"/>
              <a:ea typeface="Times New Roman" panose="02020603050405020304" pitchFamily="18" charset="0"/>
            </a:endParaRPr>
          </a:p>
          <a:p>
            <a:pPr marL="342900" indent="-342900" fontAlgn="base">
              <a:buFont typeface="Arial" panose="020B0604020202020204" pitchFamily="34" charset="0"/>
              <a:buChar char="•"/>
            </a:pPr>
            <a:r>
              <a:rPr lang="he-IL" sz="2400" kern="1800" dirty="0">
                <a:latin typeface="Almoni Tzar AAA" panose="020B0506020202020204" pitchFamily="34" charset="-79"/>
                <a:ea typeface="Times New Roman" panose="02020603050405020304" pitchFamily="18" charset="0"/>
              </a:rPr>
              <a:t>מספר הגורים </a:t>
            </a:r>
            <a:r>
              <a:rPr lang="he-IL" sz="2400" kern="1800" dirty="0">
                <a:solidFill>
                  <a:srgbClr val="FF0000"/>
                </a:solidFill>
                <a:latin typeface="Almoni Tzar AAA" panose="020B0506020202020204" pitchFamily="34" charset="-79"/>
                <a:ea typeface="Times New Roman" panose="02020603050405020304" pitchFamily="18" charset="0"/>
              </a:rPr>
              <a:t>ירד</a:t>
            </a:r>
            <a:r>
              <a:rPr lang="he-IL" sz="2400" kern="1800" dirty="0">
                <a:latin typeface="Almoni Tzar AAA" panose="020B0506020202020204" pitchFamily="34" charset="-79"/>
                <a:ea typeface="Times New Roman" panose="02020603050405020304" pitchFamily="18" charset="0"/>
              </a:rPr>
              <a:t> מ13.3% ל2.6%</a:t>
            </a:r>
            <a:endParaRPr lang="en-US" sz="2400" dirty="0">
              <a:effectLst/>
              <a:latin typeface="Almoni Tzar AAA" panose="020B0506020202020204" pitchFamily="34" charset="-79"/>
              <a:ea typeface="Times New Roman" panose="02020603050405020304" pitchFamily="18" charset="0"/>
            </a:endParaRPr>
          </a:p>
        </p:txBody>
      </p:sp>
      <p:pic>
        <p:nvPicPr>
          <p:cNvPr id="5122" name="Picture 2" descr="תמונה קשורה"/>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372139" y="1475730"/>
            <a:ext cx="5161219" cy="45440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9" name="TextBox 8"/>
          <p:cNvSpPr txBox="1"/>
          <p:nvPr/>
        </p:nvSpPr>
        <p:spPr>
          <a:xfrm>
            <a:off x="283337" y="6172200"/>
            <a:ext cx="9078832" cy="923330"/>
          </a:xfrm>
          <a:prstGeom prst="rect">
            <a:avLst/>
          </a:prstGeom>
          <a:noFill/>
        </p:spPr>
        <p:txBody>
          <a:bodyPr wrap="none" rtlCol="1">
            <a:spAutoFit/>
          </a:bodyPr>
          <a:lstStyle/>
          <a:p>
            <a:pPr algn="l" rtl="0" fontAlgn="base"/>
            <a:r>
              <a:rPr lang="en-US" sz="1200" dirty="0"/>
              <a:t>(“Humane Society International and Animal Help Foundation celebrate sterilization and vaccination of more than 11,000 dogs in Jamshedpur”, </a:t>
            </a:r>
            <a:br>
              <a:rPr lang="en-US" sz="1200" dirty="0"/>
            </a:br>
            <a:r>
              <a:rPr lang="en-US" sz="1200" i="1" dirty="0"/>
              <a:t>Humane Society International, Animal Help Foundation, 2015. </a:t>
            </a:r>
            <a:endParaRPr lang="en-US" sz="1200" dirty="0">
              <a:hlinkClick r:id="rId4"/>
            </a:endParaRPr>
          </a:p>
          <a:p>
            <a:pPr algn="l" rtl="0"/>
            <a:r>
              <a:rPr lang="en-US" sz="1200" dirty="0">
                <a:hlinkClick r:id="rId4"/>
              </a:rPr>
              <a:t>http://www.hsi.org/world/india/news/releases/2015/07/jamshedpur-dpm-project-reaches-11000-dogs-071415.html</a:t>
            </a:r>
            <a:endParaRPr lang="en-US" sz="1200" dirty="0"/>
          </a:p>
          <a:p>
            <a:pPr algn="l" rtl="0"/>
            <a:endParaRPr lang="he-IL" dirty="0"/>
          </a:p>
        </p:txBody>
      </p:sp>
    </p:spTree>
    <p:extLst>
      <p:ext uri="{BB962C8B-B14F-4D97-AF65-F5344CB8AC3E}">
        <p14:creationId xmlns:p14="http://schemas.microsoft.com/office/powerpoint/2010/main" val="2263662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978408"/>
          </a:xfrm>
          <a:prstGeom prst="rect">
            <a:avLst/>
          </a:prstGeom>
          <a:solidFill>
            <a:srgbClr val="54A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2952749" y="68920"/>
            <a:ext cx="9053704" cy="769441"/>
          </a:xfrm>
          <a:prstGeom prst="rect">
            <a:avLst/>
          </a:prstGeom>
          <a:noFill/>
        </p:spPr>
        <p:txBody>
          <a:bodyPr wrap="square" rtlCol="1">
            <a:spAutoFit/>
          </a:bodyPr>
          <a:lstStyle/>
          <a:p>
            <a:r>
              <a:rPr lang="he-IL" sz="4400" dirty="0">
                <a:latin typeface="Mixtape AAA" panose="020B0504020202020204" pitchFamily="34" charset="-79"/>
                <a:cs typeface="Mixtape AAA" panose="020B0504020202020204" pitchFamily="34" charset="-79"/>
              </a:rPr>
              <a:t>הצעת תנו לחיות </a:t>
            </a:r>
            <a:r>
              <a:rPr lang="he-IL" sz="4400" dirty="0" err="1">
                <a:latin typeface="Mixtape AAA" panose="020B0504020202020204" pitchFamily="34" charset="-79"/>
                <a:cs typeface="Mixtape AAA" panose="020B0504020202020204" pitchFamily="34" charset="-79"/>
              </a:rPr>
              <a:t>לחיות</a:t>
            </a:r>
            <a:r>
              <a:rPr lang="he-IL" sz="4400" dirty="0">
                <a:latin typeface="Mixtape AAA" panose="020B0504020202020204" pitchFamily="34" charset="-79"/>
                <a:cs typeface="Mixtape AAA" panose="020B0504020202020204" pitchFamily="34" charset="-79"/>
              </a:rPr>
              <a:t>: </a:t>
            </a:r>
            <a:r>
              <a:rPr lang="he-IL" sz="4400" dirty="0">
                <a:solidFill>
                  <a:schemeClr val="bg1"/>
                </a:solidFill>
                <a:latin typeface="Mixtape AAA" panose="020B0504020202020204" pitchFamily="34" charset="-79"/>
                <a:cs typeface="Mixtape AAA" panose="020B0504020202020204" pitchFamily="34" charset="-79"/>
              </a:rPr>
              <a:t>פיילוט</a:t>
            </a:r>
          </a:p>
        </p:txBody>
      </p:sp>
      <p:pic>
        <p:nvPicPr>
          <p:cNvPr id="8" name="תמונה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84" y="68920"/>
            <a:ext cx="793868" cy="840565"/>
          </a:xfrm>
          <a:prstGeom prst="rect">
            <a:avLst/>
          </a:prstGeom>
        </p:spPr>
      </p:pic>
      <p:sp>
        <p:nvSpPr>
          <p:cNvPr id="2" name="מלבן 1"/>
          <p:cNvSpPr/>
          <p:nvPr/>
        </p:nvSpPr>
        <p:spPr>
          <a:xfrm>
            <a:off x="8289760" y="1219562"/>
            <a:ext cx="3902240" cy="4524315"/>
          </a:xfrm>
          <a:prstGeom prst="rect">
            <a:avLst/>
          </a:prstGeom>
        </p:spPr>
        <p:txBody>
          <a:bodyPr wrap="square">
            <a:spAutoFit/>
          </a:bodyPr>
          <a:lstStyle/>
          <a:p>
            <a:pPr algn="just" fontAlgn="base"/>
            <a:r>
              <a:rPr lang="he-IL" sz="2400" kern="1800" dirty="0">
                <a:latin typeface="Almoni Tzar AAA" panose="020B0506020202020204" pitchFamily="34" charset="-79"/>
                <a:ea typeface="Times New Roman" panose="02020603050405020304" pitchFamily="18" charset="0"/>
              </a:rPr>
              <a:t>הצעתנו היא לקיים פיילוט באזור שבו יש כמות רבה של כלבים משוטטים.</a:t>
            </a:r>
          </a:p>
          <a:p>
            <a:pPr algn="just" fontAlgn="base"/>
            <a:r>
              <a:rPr lang="he-IL" sz="2400" kern="1800" dirty="0">
                <a:latin typeface="Almoni Tzar AAA" panose="020B0506020202020204" pitchFamily="34" charset="-79"/>
                <a:ea typeface="Times New Roman" panose="02020603050405020304" pitchFamily="18" charset="0"/>
              </a:rPr>
              <a:t>יש לבצע תחילה הערכה של כמות הכלבים באזור ולאחר מכן, באמצעות לוכד מיומן, ללכוד, לעקר ולחסן כ-70% מן הנקבות ולהחזירן לאזור בו נלכדו.</a:t>
            </a:r>
          </a:p>
          <a:p>
            <a:pPr algn="just" fontAlgn="base"/>
            <a:r>
              <a:rPr lang="he-IL" sz="2400" kern="1800" dirty="0">
                <a:latin typeface="Almoni Tzar AAA" panose="020B0506020202020204" pitchFamily="34" charset="-79"/>
                <a:ea typeface="Times New Roman" panose="02020603050405020304" pitchFamily="18" charset="0"/>
              </a:rPr>
              <a:t>אם לא יוחזרו הכלבים המחוסנים למקום - ייווצר ואקום ויגיעו לאזור כלבים לא מעוקרים מהסביבה. </a:t>
            </a:r>
            <a:endParaRPr lang="en-US" sz="2400" dirty="0">
              <a:effectLst/>
              <a:latin typeface="Almoni Tzar AAA" panose="020B0506020202020204" pitchFamily="34" charset="-79"/>
              <a:ea typeface="Times New Roman" panose="02020603050405020304" pitchFamily="18" charset="0"/>
            </a:endParaRPr>
          </a:p>
        </p:txBody>
      </p:sp>
      <p:pic>
        <p:nvPicPr>
          <p:cNvPr id="10" name="תמונה 9"/>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118006" y="1239021"/>
            <a:ext cx="3626733" cy="48126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תמונה 2"/>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98917" y="1239021"/>
            <a:ext cx="3789948" cy="48126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1582576"/>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694A22-FFFC-41B9-9B2C-80196F9ACFE9}"/>
</file>

<file path=customXml/itemProps2.xml><?xml version="1.0" encoding="utf-8"?>
<ds:datastoreItem xmlns:ds="http://schemas.openxmlformats.org/officeDocument/2006/customXml" ds:itemID="{3A296152-C366-445D-921C-6406D1B8F3FA}"/>
</file>

<file path=customXml/itemProps3.xml><?xml version="1.0" encoding="utf-8"?>
<ds:datastoreItem xmlns:ds="http://schemas.openxmlformats.org/officeDocument/2006/customXml" ds:itemID="{9285F24B-35CA-45CB-AD39-DA3FD13EE86E}"/>
</file>

<file path=docProps/app.xml><?xml version="1.0" encoding="utf-8"?>
<Properties xmlns="http://schemas.openxmlformats.org/officeDocument/2006/extended-properties" xmlns:vt="http://schemas.openxmlformats.org/officeDocument/2006/docPropsVTypes">
  <Template>Office Theme</Template>
  <TotalTime>7096</TotalTime>
  <Words>643</Words>
  <Application>Microsoft Office PowerPoint</Application>
  <PresentationFormat>מסך רחב</PresentationFormat>
  <Paragraphs>131</Paragraphs>
  <Slides>17</Slides>
  <Notes>6</Notes>
  <HiddenSlides>0</HiddenSlides>
  <MMClips>1</MMClips>
  <ScaleCrop>false</ScaleCrop>
  <HeadingPairs>
    <vt:vector size="6" baseType="variant">
      <vt:variant>
        <vt:lpstr>גופנים בשימוש</vt:lpstr>
      </vt:variant>
      <vt:variant>
        <vt:i4>10</vt:i4>
      </vt:variant>
      <vt:variant>
        <vt:lpstr>ערכת נושא</vt:lpstr>
      </vt:variant>
      <vt:variant>
        <vt:i4>1</vt:i4>
      </vt:variant>
      <vt:variant>
        <vt:lpstr>כותרות שקופיות</vt:lpstr>
      </vt:variant>
      <vt:variant>
        <vt:i4>17</vt:i4>
      </vt:variant>
    </vt:vector>
  </HeadingPairs>
  <TitlesOfParts>
    <vt:vector size="28" baseType="lpstr">
      <vt:lpstr>Malgun Gothic</vt:lpstr>
      <vt:lpstr>Almoni Tzar AAA</vt:lpstr>
      <vt:lpstr>Arial</vt:lpstr>
      <vt:lpstr>Book Antiqua</vt:lpstr>
      <vt:lpstr>Calibri</vt:lpstr>
      <vt:lpstr>Calibri Light</vt:lpstr>
      <vt:lpstr>GulliverRM</vt:lpstr>
      <vt:lpstr>Microsoft Sans Serif</vt:lpstr>
      <vt:lpstr>Mixtape AAA</vt:lpstr>
      <vt:lpstr>Times New Roman</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עומר שלו</dc:creator>
  <cp:lastModifiedBy>אתי דנן</cp:lastModifiedBy>
  <cp:revision>195</cp:revision>
  <cp:lastPrinted>2017-12-24T10:57:24Z</cp:lastPrinted>
  <dcterms:created xsi:type="dcterms:W3CDTF">2016-06-21T15:26:31Z</dcterms:created>
  <dcterms:modified xsi:type="dcterms:W3CDTF">2018-02-04T07:31:17Z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2064768</vt:r8>
  </property>
</Properties>
</file>