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4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 bookmarkIdSeed="2">
  <p:sldMasterIdLst>
    <p:sldMasterId id="2147483843" r:id="rId1"/>
  </p:sldMasterIdLst>
  <p:notesMasterIdLst>
    <p:notesMasterId r:id="rId17"/>
  </p:notesMasterIdLst>
  <p:sldIdLst>
    <p:sldId id="372" r:id="rId2"/>
    <p:sldId id="373" r:id="rId3"/>
    <p:sldId id="374" r:id="rId4"/>
    <p:sldId id="375" r:id="rId5"/>
    <p:sldId id="376" r:id="rId6"/>
    <p:sldId id="377" r:id="rId7"/>
    <p:sldId id="378" r:id="rId8"/>
    <p:sldId id="379" r:id="rId9"/>
    <p:sldId id="386" r:id="rId10"/>
    <p:sldId id="381" r:id="rId11"/>
    <p:sldId id="382" r:id="rId12"/>
    <p:sldId id="383" r:id="rId13"/>
    <p:sldId id="384" r:id="rId14"/>
    <p:sldId id="385" r:id="rId15"/>
    <p:sldId id="341" r:id="rId16"/>
  </p:sldIdLst>
  <p:sldSz cx="9144000" cy="6858000" type="screen4x3"/>
  <p:notesSz cx="6797675" cy="9926638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עידו לויטה" initials="על" lastIdx="8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FF"/>
    <a:srgbClr val="FF99CC"/>
    <a:srgbClr val="0000FF"/>
    <a:srgbClr val="FFFFFF"/>
    <a:srgbClr val="FF00FF"/>
    <a:srgbClr val="008000"/>
    <a:srgbClr val="FFCC66"/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סגנון ביניים 1 - הדגשה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940675A-B579-460E-94D1-54222C63F5DA}" styleName="ללא סגנון, רשת טבלה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C89EF96-8CEA-46FF-86C4-4CE0E7609802}" styleName="סגנון בהיר 3 - הדגשה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סגנון בהיר 2 - הדגשה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9CF1AB2-1976-4502-BF36-3FF5EA218861}" styleName="סגנון ביניים 4 - הדגשה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D5ABB26-0587-4C30-8999-92F81FD0307C}" styleName="ללא סגנון, ללא רשת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סגנון ערכת נושא 1 - הדגשה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סגנון ערכת נושא 1 - הדגשה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סגנון ערכת נושא 1 - הדגשה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סגנון ערכת נושא 1 - הדגשה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סגנון ערכת נושא 1 - הדגשה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 autoAdjust="0"/>
    <p:restoredTop sz="80000" autoAdjust="0"/>
  </p:normalViewPr>
  <p:slideViewPr>
    <p:cSldViewPr>
      <p:cViewPr>
        <p:scale>
          <a:sx n="64" d="100"/>
          <a:sy n="64" d="100"/>
        </p:scale>
        <p:origin x="-156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210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10" d="100"/>
        <a:sy n="110" d="100"/>
      </p:scale>
      <p:origin x="0" y="90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6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A5DC91A3-8ED7-44CA-AB87-F5080722C66E}" type="datetimeFigureOut">
              <a:rPr lang="he-IL" smtClean="0"/>
              <a:pPr/>
              <a:t>י"ט/שבט/תשע"ח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2016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E7210603-C380-4E1F-B5A5-2B3E7886ABF0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694162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403707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7224" y="4572000"/>
            <a:ext cx="1981200" cy="1828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dirty="0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81175B64-4413-471C-9321-267EBB6BB5B9}" type="datetimeFigureOut">
              <a:rPr lang="en-US" smtClean="0">
                <a:solidFill>
                  <a:srgbClr val="EEECE1"/>
                </a:solidFill>
              </a:rPr>
              <a:pPr/>
              <a:t>2/4/2018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356285D-0A27-4122-BC58-94467BFCC50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>
              <a:solidFill>
                <a:srgbClr val="EEECE1"/>
              </a:solidFill>
            </a:endParaRP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1" y="2052960"/>
            <a:ext cx="6324600" cy="18288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pic>
        <p:nvPicPr>
          <p:cNvPr id="2051" name="Picture 3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4512" y="493017"/>
            <a:ext cx="1392986" cy="1679447"/>
          </a:xfrm>
          <a:prstGeom prst="rect">
            <a:avLst/>
          </a:prstGeom>
          <a:noFill/>
          <a:ln w="7620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1934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algn="r" rtl="1">
              <a:defRPr sz="2400"/>
            </a:lvl1pPr>
            <a:lvl2pPr algn="r" rtl="1">
              <a:defRPr sz="2000"/>
            </a:lvl2pPr>
            <a:lvl3pPr algn="r" rtl="1">
              <a:defRPr sz="1800"/>
            </a:lvl3pPr>
            <a:lvl4pPr algn="r" rtl="1">
              <a:defRPr sz="1600"/>
            </a:lvl4pPr>
            <a:lvl5pPr algn="r" rtl="1">
              <a:defRPr sz="1400"/>
            </a:lvl5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75B64-4413-471C-9321-267EBB6BB5B9}" type="datetimeFigureOut">
              <a:rPr lang="en-US" smtClean="0">
                <a:solidFill>
                  <a:srgbClr val="1F497D"/>
                </a:solidFill>
              </a:rPr>
              <a:pPr/>
              <a:t>2/4/2018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1F497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285D-0A27-4122-BC58-94467BFCC504}" type="slidenum">
              <a:rPr lang="en-US" smtClean="0">
                <a:solidFill>
                  <a:srgbClr val="1F497D"/>
                </a:solidFill>
              </a:rPr>
              <a:pPr/>
              <a:t>‹#›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2819400" y="289910"/>
            <a:ext cx="6019800" cy="1054394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3241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3029" y="2892277"/>
            <a:ext cx="1600201" cy="164592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1175B64-4413-471C-9321-267EBB6BB5B9}" type="datetimeFigureOut">
              <a:rPr lang="en-US" smtClean="0"/>
              <a:pPr/>
              <a:t>2/4/2018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E356285D-0A27-4122-BC58-94467BFCC504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892277"/>
            <a:ext cx="6324600" cy="164592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8633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75B64-4413-471C-9321-267EBB6BB5B9}" type="datetimeFigureOut">
              <a:rPr lang="en-US" smtClean="0">
                <a:solidFill>
                  <a:srgbClr val="1F497D"/>
                </a:solidFill>
              </a:rPr>
              <a:pPr/>
              <a:t>2/4/2018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1F497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285D-0A27-4122-BC58-94467BFCC504}" type="slidenum">
              <a:rPr lang="en-US" smtClean="0">
                <a:solidFill>
                  <a:srgbClr val="1F497D"/>
                </a:solidFill>
              </a:rPr>
              <a:pPr/>
              <a:t>‹#›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7358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22438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6"/>
            <a:ext cx="4040188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9" y="1722438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9" y="2438406"/>
            <a:ext cx="4041775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75B64-4413-471C-9321-267EBB6BB5B9}" type="datetimeFigureOut">
              <a:rPr lang="en-US" smtClean="0">
                <a:solidFill>
                  <a:srgbClr val="1F497D"/>
                </a:solidFill>
              </a:rPr>
              <a:pPr/>
              <a:t>2/4/2018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1F497D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285D-0A27-4122-BC58-94467BFCC504}" type="slidenum">
              <a:rPr lang="en-US" smtClean="0">
                <a:solidFill>
                  <a:srgbClr val="1F497D"/>
                </a:solidFill>
              </a:rPr>
              <a:pPr/>
              <a:t>‹#›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7774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75B64-4413-471C-9321-267EBB6BB5B9}" type="datetimeFigureOut">
              <a:rPr lang="en-US" smtClean="0">
                <a:solidFill>
                  <a:srgbClr val="1F497D"/>
                </a:solidFill>
              </a:rPr>
              <a:pPr/>
              <a:t>2/4/2018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1F497D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285D-0A27-4122-BC58-94467BFCC504}" type="slidenum">
              <a:rPr lang="en-US" smtClean="0">
                <a:solidFill>
                  <a:srgbClr val="1F497D"/>
                </a:solidFill>
              </a:rPr>
              <a:pPr/>
              <a:t>‹#›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7307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0919"/>
            <a:ext cx="8831802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75B64-4413-471C-9321-267EBB6BB5B9}" type="datetimeFigureOut">
              <a:rPr lang="en-US" smtClean="0">
                <a:solidFill>
                  <a:srgbClr val="1F497D"/>
                </a:solidFill>
              </a:rPr>
              <a:pPr/>
              <a:t>2/4/2018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1F497D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285D-0A27-4122-BC58-94467BFCC504}" type="slidenum">
              <a:rPr lang="en-US" smtClean="0">
                <a:solidFill>
                  <a:srgbClr val="1F497D"/>
                </a:solidFill>
              </a:rPr>
              <a:pPr/>
              <a:t>‹#›</a:t>
            </a:fld>
            <a:endParaRPr lang="en-US">
              <a:solidFill>
                <a:srgbClr val="1F49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1919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תוכן עם כיתוב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9" name="Rectangle 8"/>
          <p:cNvSpPr/>
          <p:nvPr/>
        </p:nvSpPr>
        <p:spPr>
          <a:xfrm>
            <a:off x="152400" y="152400"/>
            <a:ext cx="6705600" cy="655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04800"/>
            <a:ext cx="5867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2130552"/>
            <a:ext cx="1673352" cy="2816352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75B64-4413-471C-9321-267EBB6BB5B9}" type="datetimeFigureOut">
              <a:rPr lang="en-US" smtClean="0">
                <a:solidFill>
                  <a:srgbClr val="1F497D"/>
                </a:solidFill>
              </a:rPr>
              <a:pPr/>
              <a:t>2/4/2018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1F497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356285D-0A27-4122-BC58-94467BFCC50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457200"/>
            <a:ext cx="1675660" cy="1673352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46215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52400"/>
            <a:ext cx="6705600" cy="65532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2133600"/>
            <a:ext cx="1676400" cy="297180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75B64-4413-471C-9321-267EBB6BB5B9}" type="datetimeFigureOut">
              <a:rPr lang="en-US" smtClean="0">
                <a:solidFill>
                  <a:srgbClr val="EEECE1"/>
                </a:solidFill>
              </a:rPr>
              <a:pPr/>
              <a:t>2/4/2018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EECE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285D-0A27-4122-BC58-94467BFCC504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460248"/>
            <a:ext cx="1676400" cy="1673352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049055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75B64-4413-471C-9321-267EBB6BB5B9}" type="datetimeFigureOut">
              <a:rPr lang="en-US" smtClean="0">
                <a:solidFill>
                  <a:srgbClr val="1F497D"/>
                </a:solidFill>
              </a:rPr>
              <a:pPr/>
              <a:t>2/4/2018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1F497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285D-0A27-4122-BC58-94467BFCC504}" type="slidenum">
              <a:rPr lang="en-US" smtClean="0">
                <a:solidFill>
                  <a:srgbClr val="1F497D"/>
                </a:solidFill>
              </a:rPr>
              <a:pPr/>
              <a:t>‹#›</a:t>
            </a:fld>
            <a:endParaRPr lang="en-US">
              <a:solidFill>
                <a:srgbClr val="1F49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4786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47319"/>
            <a:ext cx="6705600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010400" y="147319"/>
            <a:ext cx="1956046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74639"/>
            <a:ext cx="1676400" cy="5851525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75B64-4413-471C-9321-267EBB6BB5B9}" type="datetimeFigureOut">
              <a:rPr lang="en-US" smtClean="0">
                <a:solidFill>
                  <a:srgbClr val="1F497D"/>
                </a:solidFill>
              </a:rPr>
              <a:pPr/>
              <a:t>2/4/2018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1F497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E356285D-0A27-4122-BC58-94467BFCC504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>
              <a:solidFill>
                <a:srgbClr val="EEECE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226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DE98C-6396-419E-836B-E732E6570BDC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04 פברואר 18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542B1-998D-488D-83A8-8C19A558B370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15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כותר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457200" y="6245685"/>
            <a:ext cx="2133600" cy="476251"/>
          </a:xfrm>
          <a:prstGeom prst="rect">
            <a:avLst/>
          </a:prstGeom>
        </p:spPr>
        <p:txBody>
          <a:bodyPr/>
          <a:lstStyle/>
          <a:p>
            <a:fld id="{5C14FD69-4A85-4715-A222-ABB225B63BC6}" type="datetimeFigureOut">
              <a:rPr lang="en-US" smtClean="0">
                <a:solidFill>
                  <a:srgbClr val="1F497D"/>
                </a:solidFill>
              </a:rPr>
              <a:pPr/>
              <a:t>2/4/2018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>
                <a:solidFill>
                  <a:srgbClr val="1F497D"/>
                </a:solidFill>
              </a:rPr>
              <a:pPr algn="r"/>
              <a:t>‹#›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3124200" y="6245685"/>
            <a:ext cx="2895600" cy="476251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srgbClr val="1F49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3412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/>
          <p:nvPr/>
        </p:nvSpPr>
        <p:spPr>
          <a:xfrm>
            <a:off x="152423" y="147120"/>
            <a:ext cx="2346841" cy="134644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2400" y="1634971"/>
            <a:ext cx="8831802" cy="50454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659608" y="147120"/>
            <a:ext cx="6324601" cy="13464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88202" y="299519"/>
            <a:ext cx="5867400" cy="10543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2" y="1719071"/>
            <a:ext cx="8407893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6356350"/>
            <a:ext cx="2133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pPr rtl="0"/>
            <a:fld id="{81175B64-4413-471C-9321-267EBB6BB5B9}" type="datetimeFigureOut">
              <a:rPr lang="en-US" smtClean="0">
                <a:solidFill>
                  <a:srgbClr val="1F497D"/>
                </a:solidFill>
              </a:rPr>
              <a:pPr rtl="0"/>
              <a:t>2/4/2018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6356350"/>
            <a:ext cx="33528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pPr rtl="0"/>
            <a:endParaRPr lang="en-US">
              <a:solidFill>
                <a:srgbClr val="1F497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34680" y="6355080"/>
            <a:ext cx="582966" cy="274320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pPr rtl="0"/>
            <a:fld id="{E356285D-0A27-4122-BC58-94467BFCC504}" type="slidenum">
              <a:rPr lang="en-US" smtClean="0">
                <a:solidFill>
                  <a:srgbClr val="1F497D"/>
                </a:solidFill>
              </a:rPr>
              <a:pPr rtl="0"/>
              <a:t>‹#›</a:t>
            </a:fld>
            <a:endParaRPr lang="en-US">
              <a:solidFill>
                <a:srgbClr val="1F497D"/>
              </a:solidFill>
            </a:endParaRPr>
          </a:p>
        </p:txBody>
      </p:sp>
      <p:pic>
        <p:nvPicPr>
          <p:cNvPr id="10" name="Picture 2" descr="משרד החינוך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550880"/>
            <a:ext cx="1828800" cy="511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5875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4" r:id="rId1"/>
    <p:sldLayoutId id="2147483845" r:id="rId2"/>
    <p:sldLayoutId id="2147483846" r:id="rId3"/>
    <p:sldLayoutId id="2147483847" r:id="rId4"/>
    <p:sldLayoutId id="2147483848" r:id="rId5"/>
    <p:sldLayoutId id="2147483849" r:id="rId6"/>
    <p:sldLayoutId id="2147483850" r:id="rId7"/>
    <p:sldLayoutId id="2147483851" r:id="rId8"/>
    <p:sldLayoutId id="2147483852" r:id="rId9"/>
    <p:sldLayoutId id="2147483853" r:id="rId10"/>
    <p:sldLayoutId id="2147483854" r:id="rId11"/>
    <p:sldLayoutId id="2147483855" r:id="rId12"/>
    <p:sldLayoutId id="2147483856" r:id="rId13"/>
  </p:sldLayoutIdLst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xStyles>
    <p:titleStyle>
      <a:lvl1pPr algn="ctr" defTabSz="914400" rtl="1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28600" algn="r" defTabSz="914400" rtl="1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400" kern="1200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r" defTabSz="914400" rtl="1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2000" kern="1200" spc="100" baseline="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182880" algn="r" defTabSz="914400" rtl="1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800" kern="1200" spc="100" baseline="0">
          <a:solidFill>
            <a:schemeClr val="tx2"/>
          </a:solidFill>
          <a:latin typeface="+mn-lt"/>
          <a:ea typeface="+mn-ea"/>
          <a:cs typeface="+mn-cs"/>
        </a:defRPr>
      </a:lvl3pPr>
      <a:lvl4pPr marL="1097280" indent="-182880" algn="r" defTabSz="914400" rtl="1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280160" indent="-182880" algn="r" defTabSz="914400" rtl="1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400" kern="1200" spc="100" baseline="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b="1" dirty="0">
                <a:solidFill>
                  <a:srgbClr val="FFFFFF"/>
                </a:solidFill>
              </a:rPr>
              <a:t>הכשרת מורים במגזר הערבי</a:t>
            </a:r>
            <a:endParaRPr lang="he-IL" b="1" dirty="0">
              <a:solidFill>
                <a:srgbClr val="FFFFFF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מציין מיקום תוכן 2"/>
          <p:cNvSpPr>
            <a:spLocks noGrp="1"/>
          </p:cNvSpPr>
          <p:nvPr>
            <p:ph idx="1"/>
          </p:nvPr>
        </p:nvSpPr>
        <p:spPr>
          <a:xfrm>
            <a:off x="251520" y="1556792"/>
            <a:ext cx="8712968" cy="5184576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he-IL" sz="2400" b="1" dirty="0" smtClean="0">
                <a:solidFill>
                  <a:srgbClr val="0000FF"/>
                </a:solidFill>
              </a:rPr>
              <a:t>שלוש מכללות ערביות: מכללה למורים ערביים בחיפה  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he-IL" sz="2400" b="1" dirty="0" smtClean="0">
                <a:solidFill>
                  <a:srgbClr val="0000FF"/>
                </a:solidFill>
              </a:rPr>
              <a:t>                                     מכללת סכנין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he-IL" sz="2400" b="1" dirty="0">
                <a:solidFill>
                  <a:srgbClr val="0000FF"/>
                </a:solidFill>
              </a:rPr>
              <a:t> </a:t>
            </a:r>
            <a:r>
              <a:rPr lang="he-IL" sz="2400" b="1" dirty="0" smtClean="0">
                <a:solidFill>
                  <a:srgbClr val="0000FF"/>
                </a:solidFill>
              </a:rPr>
              <a:t>                                    אקדמיית </a:t>
            </a:r>
            <a:r>
              <a:rPr lang="he-IL" sz="2400" b="1" dirty="0" err="1" smtClean="0">
                <a:solidFill>
                  <a:srgbClr val="0000FF"/>
                </a:solidFill>
              </a:rPr>
              <a:t>אלקאסמי</a:t>
            </a:r>
            <a:endParaRPr lang="he-IL" sz="2400" b="1" dirty="0" smtClean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he-IL" sz="2400" b="1" dirty="0" smtClean="0">
                <a:solidFill>
                  <a:srgbClr val="0000FF"/>
                </a:solidFill>
              </a:rPr>
              <a:t>מסגרות נפרדות לדוברי ערבית במכללות הממלכתיות: מכללת בית-ברל, מכללת דוד-ילין</a:t>
            </a:r>
          </a:p>
          <a:p>
            <a:pPr>
              <a:lnSpc>
                <a:spcPct val="150000"/>
              </a:lnSpc>
            </a:pPr>
            <a:r>
              <a:rPr lang="he-IL" sz="2400" b="1" dirty="0" smtClean="0">
                <a:solidFill>
                  <a:srgbClr val="0000FF"/>
                </a:solidFill>
              </a:rPr>
              <a:t>הכשרה בכיתות מעורבות במכללות הממלכתיות: אורנים, אוהלו, גורדון, ויצו, וינגייט, לוינסקי, סמינר הקיבוצים</a:t>
            </a:r>
          </a:p>
        </p:txBody>
      </p:sp>
    </p:spTree>
    <p:extLst>
      <p:ext uri="{BB962C8B-B14F-4D97-AF65-F5344CB8AC3E}">
        <p14:creationId xmlns:p14="http://schemas.microsoft.com/office/powerpoint/2010/main" val="3225869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2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2819400" y="493942"/>
            <a:ext cx="60198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he-IL" altLang="he-IL" sz="3600" b="1" dirty="0" smtClean="0">
                <a:solidFill>
                  <a:srgbClr val="FFFFFF"/>
                </a:solidFill>
              </a:rPr>
              <a:t>מסגרות ההכשרה להוראה</a:t>
            </a:r>
          </a:p>
        </p:txBody>
      </p:sp>
      <p:sp>
        <p:nvSpPr>
          <p:cNvPr id="7" name="כותרת 1"/>
          <p:cNvSpPr>
            <a:spLocks noGrp="1"/>
          </p:cNvSpPr>
          <p:nvPr>
            <p:ph idx="1"/>
          </p:nvPr>
        </p:nvSpPr>
        <p:spPr>
          <a:xfrm>
            <a:off x="179512" y="1719071"/>
            <a:ext cx="8609383" cy="4407408"/>
          </a:xfrm>
        </p:spPr>
        <p:txBody>
          <a:bodyPr>
            <a:normAutofit/>
          </a:bodyPr>
          <a:lstStyle/>
          <a:p>
            <a:pPr marL="45720" indent="0">
              <a:lnSpc>
                <a:spcPct val="150000"/>
              </a:lnSpc>
              <a:buNone/>
              <a:defRPr/>
            </a:pPr>
            <a:r>
              <a:rPr lang="he-IL" b="1" dirty="0">
                <a:solidFill>
                  <a:srgbClr val="0000FF"/>
                </a:solidFill>
              </a:rPr>
              <a:t>1</a:t>
            </a:r>
            <a:r>
              <a:rPr lang="he-IL" b="1" dirty="0" smtClean="0">
                <a:solidFill>
                  <a:srgbClr val="0000FF"/>
                </a:solidFill>
              </a:rPr>
              <a:t>. תואר בוגר בהוראה (</a:t>
            </a:r>
            <a:r>
              <a:rPr b="1" dirty="0" smtClean="0">
                <a:solidFill>
                  <a:srgbClr val="0000FF"/>
                </a:solidFill>
              </a:rPr>
              <a:t>B.E</a:t>
            </a:r>
            <a:r>
              <a:rPr b="1" cap="none" dirty="0" smtClean="0">
                <a:solidFill>
                  <a:srgbClr val="0000FF"/>
                </a:solidFill>
              </a:rPr>
              <a:t>d</a:t>
            </a:r>
            <a:r>
              <a:rPr lang="en-US" b="1" dirty="0" smtClean="0">
                <a:solidFill>
                  <a:srgbClr val="0000FF"/>
                </a:solidFill>
              </a:rPr>
              <a:t>.</a:t>
            </a:r>
            <a:r>
              <a:rPr lang="he-IL" b="1" dirty="0" smtClean="0">
                <a:solidFill>
                  <a:srgbClr val="0000FF"/>
                </a:solidFill>
              </a:rPr>
              <a:t>)</a:t>
            </a:r>
            <a:br>
              <a:rPr lang="he-IL" b="1" dirty="0" smtClean="0">
                <a:solidFill>
                  <a:srgbClr val="0000FF"/>
                </a:solidFill>
              </a:rPr>
            </a:br>
            <a:r>
              <a:rPr lang="he-IL" b="1" dirty="0" smtClean="0">
                <a:solidFill>
                  <a:srgbClr val="0000FF"/>
                </a:solidFill>
              </a:rPr>
              <a:t>2. תואר מוסמך בהוראה/בהוראת המקצוע (</a:t>
            </a:r>
            <a:r>
              <a:rPr b="1" dirty="0" err="1" smtClean="0">
                <a:solidFill>
                  <a:srgbClr val="0000FF"/>
                </a:solidFill>
              </a:rPr>
              <a:t>M.T</a:t>
            </a:r>
            <a:r>
              <a:rPr b="1" cap="none" dirty="0" err="1" smtClean="0">
                <a:solidFill>
                  <a:srgbClr val="0000FF"/>
                </a:solidFill>
              </a:rPr>
              <a:t>eac</a:t>
            </a:r>
            <a:r>
              <a:rPr lang="en-US" b="1" cap="none" dirty="0" err="1" smtClean="0">
                <a:solidFill>
                  <a:srgbClr val="0000FF"/>
                </a:solidFill>
              </a:rPr>
              <a:t>h</a:t>
            </a:r>
            <a:r>
              <a:rPr lang="en-US" b="1" cap="none" dirty="0" smtClean="0">
                <a:solidFill>
                  <a:srgbClr val="0000FF"/>
                </a:solidFill>
              </a:rPr>
              <a:t>.</a:t>
            </a:r>
            <a:r>
              <a:rPr lang="he-IL" b="1" dirty="0" smtClean="0">
                <a:solidFill>
                  <a:srgbClr val="0000FF"/>
                </a:solidFill>
              </a:rPr>
              <a:t>)</a:t>
            </a:r>
            <a:br>
              <a:rPr lang="he-IL" b="1" dirty="0" smtClean="0">
                <a:solidFill>
                  <a:srgbClr val="0000FF"/>
                </a:solidFill>
              </a:rPr>
            </a:br>
            <a:r>
              <a:rPr lang="he-IL" b="1" dirty="0" smtClean="0">
                <a:solidFill>
                  <a:srgbClr val="0000FF"/>
                </a:solidFill>
              </a:rPr>
              <a:t>3. </a:t>
            </a:r>
            <a:r>
              <a:rPr lang="he-IL" altLang="he-IL" b="1" dirty="0" smtClean="0">
                <a:solidFill>
                  <a:srgbClr val="0000FF"/>
                </a:solidFill>
              </a:rPr>
              <a:t>תעודת </a:t>
            </a:r>
            <a:r>
              <a:rPr lang="he-IL" altLang="he-IL" b="1" dirty="0">
                <a:solidFill>
                  <a:srgbClr val="0000FF"/>
                </a:solidFill>
              </a:rPr>
              <a:t>הוראה </a:t>
            </a:r>
            <a:r>
              <a:rPr lang="he-IL" altLang="he-IL" b="1" dirty="0" smtClean="0">
                <a:solidFill>
                  <a:srgbClr val="0000FF"/>
                </a:solidFill>
              </a:rPr>
              <a:t>לאקדמאיים</a:t>
            </a:r>
            <a:br>
              <a:rPr lang="he-IL" altLang="he-IL" b="1" dirty="0" smtClean="0">
                <a:solidFill>
                  <a:srgbClr val="0000FF"/>
                </a:solidFill>
              </a:rPr>
            </a:br>
            <a:r>
              <a:rPr lang="he-IL" b="1" dirty="0" smtClean="0">
                <a:solidFill>
                  <a:srgbClr val="0000FF"/>
                </a:solidFill>
              </a:rPr>
              <a:t>4. תואר </a:t>
            </a:r>
            <a:r>
              <a:rPr lang="he-IL" b="1" dirty="0">
                <a:solidFill>
                  <a:srgbClr val="0000FF"/>
                </a:solidFill>
              </a:rPr>
              <a:t>מוסמך </a:t>
            </a:r>
            <a:r>
              <a:rPr lang="he-IL" b="1" dirty="0" smtClean="0">
                <a:solidFill>
                  <a:srgbClr val="0000FF"/>
                </a:solidFill>
              </a:rPr>
              <a:t>בחינוך (</a:t>
            </a:r>
            <a:r>
              <a:rPr lang="en-US" b="1" dirty="0" smtClean="0">
                <a:solidFill>
                  <a:srgbClr val="0000FF"/>
                </a:solidFill>
              </a:rPr>
              <a:t>M.Ed.</a:t>
            </a:r>
            <a:r>
              <a:rPr lang="he-IL" b="1" dirty="0" smtClean="0">
                <a:solidFill>
                  <a:srgbClr val="0000FF"/>
                </a:solidFill>
              </a:rPr>
              <a:t>)</a:t>
            </a:r>
            <a:br>
              <a:rPr lang="he-IL" b="1" dirty="0" smtClean="0">
                <a:solidFill>
                  <a:srgbClr val="0000FF"/>
                </a:solidFill>
              </a:rPr>
            </a:br>
            <a:endParaRPr lang="he-IL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2369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altLang="he-IL" b="1" dirty="0">
                <a:solidFill>
                  <a:srgbClr val="FFFFFF"/>
                </a:solidFill>
              </a:rPr>
              <a:t>מסלולי ההכשרה להוראה </a:t>
            </a:r>
            <a:br>
              <a:rPr lang="he-IL" altLang="he-IL" b="1" dirty="0">
                <a:solidFill>
                  <a:srgbClr val="FFFFFF"/>
                </a:solidFill>
              </a:rPr>
            </a:br>
            <a:endParaRPr lang="he-IL" dirty="0">
              <a:solidFill>
                <a:srgbClr val="FFFFFF"/>
              </a:solidFill>
            </a:endParaRPr>
          </a:p>
        </p:txBody>
      </p:sp>
      <p:sp>
        <p:nvSpPr>
          <p:cNvPr id="4" name="Text Box 2"/>
          <p:cNvSpPr txBox="1">
            <a:spLocks noGrp="1" noChangeArrowheads="1"/>
          </p:cNvSpPr>
          <p:nvPr>
            <p:ph idx="1"/>
          </p:nvPr>
        </p:nvSpPr>
        <p:spPr bwMode="auto">
          <a:xfrm>
            <a:off x="381002" y="1719071"/>
            <a:ext cx="8407893" cy="3108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800100" indent="-34290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257300" indent="-3429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714500" indent="-3429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171700" indent="-3429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6289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30861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5433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40005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indent="0" eaLnBrk="1" fontAlgn="base" hangingPunct="1">
              <a:spcBef>
                <a:spcPct val="50000"/>
              </a:spcBef>
              <a:spcAft>
                <a:spcPct val="0"/>
              </a:spcAft>
              <a:buNone/>
              <a:defRPr/>
            </a:pPr>
            <a:r>
              <a:rPr lang="he-IL" altLang="he-IL" sz="2800" b="1" dirty="0" smtClean="0">
                <a:solidFill>
                  <a:srgbClr val="0000FF"/>
                </a:solidFill>
              </a:rPr>
              <a:t>√  מסלול גננות </a:t>
            </a:r>
          </a:p>
          <a:p>
            <a:pPr marL="0" indent="0" eaLnBrk="1" fontAlgn="base" hangingPunct="1">
              <a:spcBef>
                <a:spcPct val="50000"/>
              </a:spcBef>
              <a:spcAft>
                <a:spcPct val="0"/>
              </a:spcAft>
              <a:buNone/>
              <a:defRPr/>
            </a:pPr>
            <a:r>
              <a:rPr lang="he-IL" altLang="he-IL" sz="2800" b="1" dirty="0">
                <a:solidFill>
                  <a:srgbClr val="0000FF"/>
                </a:solidFill>
              </a:rPr>
              <a:t>√ מסלול </a:t>
            </a:r>
            <a:r>
              <a:rPr lang="he-IL" altLang="he-IL" sz="2800" b="1" dirty="0" smtClean="0">
                <a:solidFill>
                  <a:srgbClr val="0000FF"/>
                </a:solidFill>
              </a:rPr>
              <a:t>יסודי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  <a:defRPr/>
            </a:pPr>
            <a:r>
              <a:rPr lang="he-IL" altLang="he-IL" sz="2800" b="1" dirty="0">
                <a:solidFill>
                  <a:srgbClr val="0000FF"/>
                </a:solidFill>
              </a:rPr>
              <a:t>√ מסלול </a:t>
            </a:r>
            <a:r>
              <a:rPr lang="he-IL" altLang="he-IL" sz="2800" b="1" dirty="0" smtClean="0">
                <a:solidFill>
                  <a:srgbClr val="0000FF"/>
                </a:solidFill>
              </a:rPr>
              <a:t>על-יסודי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  <a:defRPr/>
            </a:pPr>
            <a:r>
              <a:rPr lang="he-IL" altLang="he-IL" sz="2800" b="1" dirty="0">
                <a:solidFill>
                  <a:srgbClr val="0000FF"/>
                </a:solidFill>
              </a:rPr>
              <a:t>√ מסלול </a:t>
            </a:r>
            <a:r>
              <a:rPr lang="he-IL" altLang="he-IL" sz="2800" b="1" dirty="0" smtClean="0">
                <a:solidFill>
                  <a:srgbClr val="0000FF"/>
                </a:solidFill>
              </a:rPr>
              <a:t>רב-גילי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  <a:defRPr/>
            </a:pPr>
            <a:r>
              <a:rPr lang="he-IL" altLang="he-IL" sz="2800" b="1" dirty="0">
                <a:solidFill>
                  <a:srgbClr val="0000FF"/>
                </a:solidFill>
              </a:rPr>
              <a:t>√ מסלול </a:t>
            </a:r>
            <a:r>
              <a:rPr lang="he-IL" altLang="he-IL" sz="2800" b="1" dirty="0" smtClean="0">
                <a:solidFill>
                  <a:srgbClr val="0000FF"/>
                </a:solidFill>
              </a:rPr>
              <a:t>חינוך מיוחד</a:t>
            </a:r>
            <a:endParaRPr lang="en-US" altLang="he-IL" sz="2800" b="1" dirty="0" smtClean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235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ctr" rtl="1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1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2pPr>
            <a:lvl3pPr algn="ctr" rtl="1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3pPr>
            <a:lvl4pPr algn="ctr" rtl="1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4pPr>
            <a:lvl5pPr algn="ctr" rtl="1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5pPr>
            <a:lvl6pPr marL="457200" algn="ctr" rtl="1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6pPr>
            <a:lvl7pPr marL="914400" algn="ctr" rtl="1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7pPr>
            <a:lvl8pPr marL="1371600" algn="ctr" rtl="1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8pPr>
            <a:lvl9pPr marL="1828800" algn="ctr" rtl="1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he-IL" altLang="he-IL" sz="3600" b="1" kern="0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תכניות  </a:t>
            </a:r>
            <a:r>
              <a:rPr lang="en-US" altLang="he-IL" sz="3600" b="1" kern="0" dirty="0" err="1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M.T</a:t>
            </a:r>
            <a:r>
              <a:rPr lang="en-US" altLang="he-IL" sz="3600" b="1" kern="0" cap="none" dirty="0" err="1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each</a:t>
            </a:r>
            <a:r>
              <a:rPr lang="en-US" altLang="he-IL" sz="3600" b="1" kern="0" cap="none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he-IL" altLang="he-IL" sz="3600" b="1" kern="0" cap="none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e-IL" altLang="he-IL" sz="3600" b="1" kern="0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במכללות הערביות</a:t>
            </a:r>
            <a:endParaRPr lang="he-IL" altLang="he-IL" sz="3600" kern="0" dirty="0" smtClean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00305990"/>
              </p:ext>
            </p:extLst>
          </p:nvPr>
        </p:nvGraphicFramePr>
        <p:xfrm>
          <a:off x="539552" y="1916832"/>
          <a:ext cx="8208963" cy="3743985"/>
        </p:xfrm>
        <a:graphic>
          <a:graphicData uri="http://schemas.openxmlformats.org/drawingml/2006/table">
            <a:tbl>
              <a:tblPr rtl="1"/>
              <a:tblGrid>
                <a:gridCol w="2425700"/>
                <a:gridCol w="5783263"/>
              </a:tblGrid>
              <a:tr h="88223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he-IL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מכללה</a:t>
                      </a:r>
                      <a:endParaRPr kumimoji="0" lang="en-US" altLang="he-IL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he-IL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תכנית הלימודים</a:t>
                      </a:r>
                      <a:endParaRPr kumimoji="0" lang="en-US" altLang="he-IL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88223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he-IL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אקדמיית </a:t>
                      </a:r>
                      <a:r>
                        <a:rPr kumimoji="0" lang="he-IL" altLang="he-IL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אלקאסמי</a:t>
                      </a:r>
                      <a:endParaRPr kumimoji="0" lang="en-US" altLang="he-IL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he-IL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תואר שני בהוראה במסלול על-יסודי</a:t>
                      </a:r>
                      <a:endParaRPr kumimoji="0" lang="en-US" altLang="he-IL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223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he-IL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מכללה ערבית</a:t>
                      </a:r>
                      <a:endParaRPr kumimoji="0" lang="en-US" altLang="he-IL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he-IL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תואר שני בהוראה במסלול על-יסודי</a:t>
                      </a:r>
                      <a:endParaRPr kumimoji="0" lang="en-US" altLang="he-IL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223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he-IL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מכללת סכנין</a:t>
                      </a:r>
                      <a:endParaRPr kumimoji="0" lang="en-US" altLang="he-IL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he-IL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תואר שני בהוראה במסלול על-יסודי</a:t>
                      </a:r>
                      <a:endParaRPr kumimoji="0" lang="en-US" altLang="he-IL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58365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819400" y="216942"/>
            <a:ext cx="60198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he-IL" altLang="he-IL" sz="3600" b="1" dirty="0" smtClean="0">
                <a:solidFill>
                  <a:srgbClr val="FFFFFF"/>
                </a:solidFill>
                <a:latin typeface="Arial" panose="020B0604020202020204" pitchFamily="34" charset="0"/>
              </a:rPr>
              <a:t>תכניות </a:t>
            </a:r>
            <a:r>
              <a:rPr lang="en-US" altLang="he-IL" sz="3600" b="1" dirty="0" smtClean="0">
                <a:solidFill>
                  <a:srgbClr val="FFFFFF"/>
                </a:solidFill>
                <a:latin typeface="Arial" panose="020B0604020202020204" pitchFamily="34" charset="0"/>
              </a:rPr>
              <a:t>M.E</a:t>
            </a:r>
            <a:r>
              <a:rPr lang="en-US" altLang="he-IL" sz="3600" b="1" cap="none" dirty="0" smtClean="0">
                <a:solidFill>
                  <a:srgbClr val="FFFFFF"/>
                </a:solidFill>
                <a:latin typeface="Arial" panose="020B0604020202020204" pitchFamily="34" charset="0"/>
              </a:rPr>
              <a:t>d</a:t>
            </a:r>
            <a:r>
              <a:rPr lang="en-US" altLang="he-IL" sz="3600" b="1" dirty="0" smtClean="0">
                <a:solidFill>
                  <a:srgbClr val="FFFFFF"/>
                </a:solidFill>
                <a:latin typeface="Arial" panose="020B0604020202020204" pitchFamily="34" charset="0"/>
              </a:rPr>
              <a:t>.</a:t>
            </a:r>
            <a:r>
              <a:rPr lang="he-IL" altLang="he-IL" sz="3600" b="1" dirty="0" smtClean="0">
                <a:solidFill>
                  <a:srgbClr val="FFFFFF"/>
                </a:solidFill>
                <a:latin typeface="Arial" panose="020B0604020202020204" pitchFamily="34" charset="0"/>
              </a:rPr>
              <a:t> במכללות הערביות בשנה"ל תשע"ח</a:t>
            </a:r>
            <a:endParaRPr lang="en-US" altLang="he-IL" sz="3600" b="1" dirty="0" smtClean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5" name="Group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4451751"/>
              </p:ext>
            </p:extLst>
          </p:nvPr>
        </p:nvGraphicFramePr>
        <p:xfrm>
          <a:off x="179512" y="1628799"/>
          <a:ext cx="8872538" cy="5040560"/>
        </p:xfrm>
        <a:graphic>
          <a:graphicData uri="http://schemas.openxmlformats.org/drawingml/2006/table">
            <a:tbl>
              <a:tblPr rtl="1"/>
              <a:tblGrid>
                <a:gridCol w="1502844"/>
                <a:gridCol w="1404550"/>
                <a:gridCol w="5965144"/>
              </a:tblGrid>
              <a:tr h="625509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he-IL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arkisim" pitchFamily="34" charset="-79"/>
                          <a:cs typeface="+mn-cs"/>
                        </a:rPr>
                        <a:t>מכללה</a:t>
                      </a:r>
                    </a:p>
                  </a:txBody>
                  <a:tcPr marL="91428" marR="91428" marT="45713" marB="45713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he-IL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arkisim" pitchFamily="34" charset="-79"/>
                          <a:cs typeface="+mn-cs"/>
                        </a:rPr>
                        <a:t>מס' תכניות</a:t>
                      </a:r>
                    </a:p>
                  </a:txBody>
                  <a:tcPr marL="91428" marR="91428" marT="45713" marB="45713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he-IL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arkisim" pitchFamily="34" charset="-79"/>
                          <a:cs typeface="+mn-cs"/>
                        </a:rPr>
                        <a:t>שם התכנית</a:t>
                      </a:r>
                    </a:p>
                  </a:txBody>
                  <a:tcPr marL="91428" marR="91428" marT="45713" marB="45713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1471663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he-IL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Narkisim" pitchFamily="34" charset="-79"/>
                          <a:cs typeface="+mn-cs"/>
                        </a:rPr>
                        <a:t>אקדמיית </a:t>
                      </a:r>
                      <a:r>
                        <a:rPr kumimoji="0" lang="he-IL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Narkisim" pitchFamily="34" charset="-79"/>
                          <a:cs typeface="+mn-cs"/>
                        </a:rPr>
                        <a:t>אלקאסמי</a:t>
                      </a:r>
                      <a:endParaRPr kumimoji="0" lang="he-IL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34" charset="-79"/>
                        <a:cs typeface="+mn-cs"/>
                      </a:endParaRPr>
                    </a:p>
                  </a:txBody>
                  <a:tcPr marL="45714" marR="45714" marT="45713" marB="45713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he-IL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Narkisim" pitchFamily="34" charset="-79"/>
                          <a:cs typeface="+mn-cs"/>
                        </a:rPr>
                        <a:t>4</a:t>
                      </a:r>
                    </a:p>
                  </a:txBody>
                  <a:tcPr marL="45714" marR="45714" marT="45713" marB="45713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1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he-IL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Narkisim" pitchFamily="34" charset="-79"/>
                          <a:cs typeface="+mn-cs"/>
                        </a:rPr>
                        <a:t>-    הוראה ולמידה</a:t>
                      </a:r>
                    </a:p>
                    <a:p>
                      <a:pPr marL="800100" marR="0" lvl="1" indent="-3429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he-IL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Narkisim" pitchFamily="34" charset="-79"/>
                          <a:cs typeface="+mn-cs"/>
                        </a:rPr>
                        <a:t>חינוך מתמטי לבית-הספר העל-יסודי</a:t>
                      </a:r>
                    </a:p>
                    <a:p>
                      <a:pPr marL="800100" marR="0" lvl="1" indent="-3429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he-IL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Narkisim" pitchFamily="34" charset="-79"/>
                          <a:cs typeface="+mn-cs"/>
                        </a:rPr>
                        <a:t>הוראת לימודי האסלאם</a:t>
                      </a:r>
                    </a:p>
                    <a:p>
                      <a:pPr marL="800100" marR="0" lvl="1" indent="-3429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he-IL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Narkisim" pitchFamily="34" charset="-79"/>
                          <a:cs typeface="+mn-cs"/>
                        </a:rPr>
                        <a:t>חינוך מכליל לתלמידים בהדרה ובסיכון</a:t>
                      </a:r>
                    </a:p>
                  </a:txBody>
                  <a:tcPr marL="45714" marR="45714" marT="45713" marB="45713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471693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he-IL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Narkisim" pitchFamily="34" charset="-79"/>
                          <a:cs typeface="+mn-cs"/>
                        </a:rPr>
                        <a:t>מכללה ערבית</a:t>
                      </a:r>
                    </a:p>
                  </a:txBody>
                  <a:tcPr marL="45715" marR="45715" marT="45732" marB="45732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Narkisim" pitchFamily="34" charset="-79"/>
                          <a:cs typeface="+mn-cs"/>
                        </a:rPr>
                        <a:t>4</a:t>
                      </a:r>
                      <a:endParaRPr kumimoji="0" lang="he-IL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34" charset="-79"/>
                        <a:cs typeface="+mn-cs"/>
                      </a:endParaRPr>
                    </a:p>
                  </a:txBody>
                  <a:tcPr marL="45715" marR="45715" marT="45732" marB="45732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00100" marR="0" lvl="1" indent="-3429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he-IL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Narkisim" pitchFamily="34" charset="-79"/>
                          <a:cs typeface="+mn-cs"/>
                        </a:rPr>
                        <a:t>חינוך לשוני: ערבית/עברית/אנגלית</a:t>
                      </a:r>
                    </a:p>
                    <a:p>
                      <a:pPr marL="800100" marR="0" lvl="1" indent="-3429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he-IL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Narkisim" pitchFamily="34" charset="-79"/>
                          <a:cs typeface="+mn-cs"/>
                        </a:rPr>
                        <a:t>חינוך מדעי</a:t>
                      </a:r>
                    </a:p>
                    <a:p>
                      <a:pPr marL="800100" marR="0" lvl="1" indent="-3429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he-IL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Narkisim" pitchFamily="34" charset="-79"/>
                          <a:cs typeface="+mn-cs"/>
                        </a:rPr>
                        <a:t>הוראה ולמידה</a:t>
                      </a:r>
                    </a:p>
                    <a:p>
                      <a:pPr marL="800100" marR="0" lvl="1" indent="-3429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he-IL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Narkisim" pitchFamily="34" charset="-79"/>
                          <a:cs typeface="+mn-cs"/>
                        </a:rPr>
                        <a:t>לקויות למידה בשפה הערבית</a:t>
                      </a:r>
                    </a:p>
                  </a:txBody>
                  <a:tcPr marL="45715" marR="45715" marT="45732" marB="45732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471695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he-IL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Narkisim" pitchFamily="34" charset="-79"/>
                          <a:cs typeface="+mn-cs"/>
                        </a:rPr>
                        <a:t>מכללת סכנין</a:t>
                      </a:r>
                    </a:p>
                  </a:txBody>
                  <a:tcPr marL="45715" marR="45715" marT="45733" marB="45733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he-IL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Narkisim" pitchFamily="34" charset="-79"/>
                          <a:cs typeface="+mn-cs"/>
                        </a:rPr>
                        <a:t>4</a:t>
                      </a:r>
                    </a:p>
                  </a:txBody>
                  <a:tcPr marL="45715" marR="45715" marT="45733" marB="45733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00100" marR="0" lvl="1" indent="-3429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he-IL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Narkisim" pitchFamily="34" charset="-79"/>
                          <a:cs typeface="+mn-cs"/>
                        </a:rPr>
                        <a:t>ניהול וארגון מערכות חינוך</a:t>
                      </a:r>
                    </a:p>
                    <a:p>
                      <a:pPr marL="800100" marR="0" lvl="1" indent="-3429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he-IL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Narkisim" pitchFamily="34" charset="-79"/>
                          <a:cs typeface="+mn-cs"/>
                        </a:rPr>
                        <a:t> ייעוץ חינוכי</a:t>
                      </a:r>
                    </a:p>
                    <a:p>
                      <a:pPr marL="800100" marR="0" lvl="1" indent="-3429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he-IL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Narkisim" pitchFamily="34" charset="-79"/>
                          <a:cs typeface="+mn-cs"/>
                        </a:rPr>
                        <a:t>הערכה בית-ספרית</a:t>
                      </a:r>
                    </a:p>
                    <a:p>
                      <a:pPr marL="800100" marR="0" lvl="1" indent="-3429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he-IL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Narkisim" pitchFamily="34" charset="-79"/>
                          <a:cs typeface="+mn-cs"/>
                        </a:rPr>
                        <a:t>לקויות למידה: אבחון והתערבות חינוכית</a:t>
                      </a:r>
                    </a:p>
                  </a:txBody>
                  <a:tcPr marL="45715" marR="45715" marT="45733" marB="45733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31005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title"/>
          </p:nvPr>
        </p:nvSpPr>
        <p:spPr>
          <a:xfrm>
            <a:off x="2627784" y="274638"/>
            <a:ext cx="6336704" cy="1138138"/>
          </a:xfrm>
        </p:spPr>
        <p:txBody>
          <a:bodyPr>
            <a:noAutofit/>
          </a:bodyPr>
          <a:lstStyle/>
          <a:p>
            <a:pPr algn="ctr"/>
            <a:r>
              <a:rPr lang="he-IL" sz="2800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תנאי קבלה כלליים ללימודים לתואר בוגר בהוראה במכללות לחינוך</a:t>
            </a:r>
            <a:endParaRPr lang="he-IL" sz="28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מציין מיקום תוכן 2"/>
          <p:cNvSpPr>
            <a:spLocks noGrp="1"/>
          </p:cNvSpPr>
          <p:nvPr>
            <p:ph idx="1"/>
          </p:nvPr>
        </p:nvSpPr>
        <p:spPr>
          <a:xfrm>
            <a:off x="179512" y="1628800"/>
            <a:ext cx="8784976" cy="5229200"/>
          </a:xfrm>
        </p:spPr>
        <p:txBody>
          <a:bodyPr>
            <a:noAutofit/>
          </a:bodyPr>
          <a:lstStyle/>
          <a:p>
            <a:pPr marL="457200" indent="-457200">
              <a:lnSpc>
                <a:spcPct val="150000"/>
              </a:lnSpc>
              <a:buAutoNum type="arabicPeriod"/>
            </a:pPr>
            <a:r>
              <a:rPr lang="he-IL" sz="2200" b="1" dirty="0" smtClean="0">
                <a:solidFill>
                  <a:srgbClr val="0000FF"/>
                </a:solidFill>
              </a:rPr>
              <a:t>מסלול </a:t>
            </a:r>
            <a:r>
              <a:rPr lang="he-IL" sz="2200" b="1" dirty="0">
                <a:solidFill>
                  <a:srgbClr val="0000FF"/>
                </a:solidFill>
              </a:rPr>
              <a:t>תעודת בגרות איכותית</a:t>
            </a:r>
            <a:r>
              <a:rPr lang="he-IL" sz="2200" dirty="0">
                <a:solidFill>
                  <a:srgbClr val="0000FF"/>
                </a:solidFill>
              </a:rPr>
              <a:t>: קבלה ללימודים על סמך </a:t>
            </a:r>
            <a:r>
              <a:rPr lang="he-IL" sz="2200" dirty="0" smtClean="0">
                <a:solidFill>
                  <a:srgbClr val="0000FF"/>
                </a:solidFill>
              </a:rPr>
              <a:t>ההרכב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he-IL" sz="2200" dirty="0">
                <a:solidFill>
                  <a:srgbClr val="0000FF"/>
                </a:solidFill>
              </a:rPr>
              <a:t> </a:t>
            </a:r>
            <a:r>
              <a:rPr lang="he-IL" sz="2200" dirty="0" smtClean="0">
                <a:solidFill>
                  <a:srgbClr val="0000FF"/>
                </a:solidFill>
              </a:rPr>
              <a:t>    </a:t>
            </a:r>
            <a:r>
              <a:rPr lang="he-IL" sz="2200" dirty="0">
                <a:solidFill>
                  <a:srgbClr val="0000FF"/>
                </a:solidFill>
              </a:rPr>
              <a:t>והציונים של תעודת </a:t>
            </a:r>
            <a:r>
              <a:rPr lang="he-IL" sz="2200" dirty="0" smtClean="0">
                <a:solidFill>
                  <a:srgbClr val="0000FF"/>
                </a:solidFill>
              </a:rPr>
              <a:t>הבגרות</a:t>
            </a:r>
            <a:r>
              <a:rPr lang="he-IL" sz="2200" dirty="0">
                <a:solidFill>
                  <a:srgbClr val="0000FF"/>
                </a:solidFill>
              </a:rPr>
              <a:t>, ללא מבחן </a:t>
            </a:r>
            <a:r>
              <a:rPr lang="he-IL" sz="2200" dirty="0" smtClean="0">
                <a:solidFill>
                  <a:srgbClr val="0000FF"/>
                </a:solidFill>
              </a:rPr>
              <a:t>פסיכומטרי.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he-IL" sz="2200" dirty="0">
                <a:solidFill>
                  <a:srgbClr val="0000FF"/>
                </a:solidFill>
              </a:rPr>
              <a:t> </a:t>
            </a:r>
            <a:r>
              <a:rPr lang="he-IL" sz="2200" dirty="0" smtClean="0">
                <a:solidFill>
                  <a:srgbClr val="0000FF"/>
                </a:solidFill>
              </a:rPr>
              <a:t>    ממוצע ציוני </a:t>
            </a:r>
            <a:r>
              <a:rPr lang="he-IL" sz="2200" dirty="0">
                <a:solidFill>
                  <a:srgbClr val="0000FF"/>
                </a:solidFill>
              </a:rPr>
              <a:t>הבגרות: 92 </a:t>
            </a:r>
            <a:r>
              <a:rPr lang="he-IL" sz="2200" dirty="0" smtClean="0">
                <a:solidFill>
                  <a:srgbClr val="0000FF"/>
                </a:solidFill>
              </a:rPr>
              <a:t>לפחות</a:t>
            </a:r>
            <a:endParaRPr lang="he-IL" sz="2200" dirty="0">
              <a:solidFill>
                <a:srgbClr val="0000FF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he-IL" sz="2200" dirty="0" smtClean="0">
                <a:solidFill>
                  <a:srgbClr val="0000FF"/>
                </a:solidFill>
              </a:rPr>
              <a:t>     למדעי </a:t>
            </a:r>
            <a:r>
              <a:rPr lang="he-IL" sz="2200" dirty="0">
                <a:solidFill>
                  <a:srgbClr val="0000FF"/>
                </a:solidFill>
              </a:rPr>
              <a:t>הרוח: 4-5 </a:t>
            </a:r>
            <a:r>
              <a:rPr lang="he-IL" sz="2200" dirty="0" err="1">
                <a:solidFill>
                  <a:srgbClr val="0000FF"/>
                </a:solidFill>
              </a:rPr>
              <a:t>יח"ל</a:t>
            </a:r>
            <a:r>
              <a:rPr lang="he-IL" sz="2200" dirty="0">
                <a:solidFill>
                  <a:srgbClr val="0000FF"/>
                </a:solidFill>
              </a:rPr>
              <a:t> אנגלית,  5 </a:t>
            </a:r>
            <a:r>
              <a:rPr lang="he-IL" sz="2200" dirty="0" err="1">
                <a:solidFill>
                  <a:srgbClr val="0000FF"/>
                </a:solidFill>
              </a:rPr>
              <a:t>יח"ל</a:t>
            </a:r>
            <a:r>
              <a:rPr lang="he-IL" sz="2200" dirty="0">
                <a:solidFill>
                  <a:srgbClr val="0000FF"/>
                </a:solidFill>
              </a:rPr>
              <a:t> במקצוע מוגבר. </a:t>
            </a:r>
            <a:endParaRPr lang="en-US" sz="2200" dirty="0">
              <a:solidFill>
                <a:srgbClr val="0000FF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he-IL" sz="2200" dirty="0" smtClean="0">
                <a:solidFill>
                  <a:srgbClr val="0000FF"/>
                </a:solidFill>
              </a:rPr>
              <a:t>     למדעי הטבע: </a:t>
            </a:r>
            <a:r>
              <a:rPr lang="he-IL" sz="2200" dirty="0">
                <a:solidFill>
                  <a:srgbClr val="0000FF"/>
                </a:solidFill>
              </a:rPr>
              <a:t>4-5 </a:t>
            </a:r>
            <a:r>
              <a:rPr lang="he-IL" sz="2200" dirty="0" err="1">
                <a:solidFill>
                  <a:srgbClr val="0000FF"/>
                </a:solidFill>
              </a:rPr>
              <a:t>יח"ל</a:t>
            </a:r>
            <a:r>
              <a:rPr lang="he-IL" sz="2200" dirty="0">
                <a:solidFill>
                  <a:srgbClr val="0000FF"/>
                </a:solidFill>
              </a:rPr>
              <a:t> אנגלית, 4-5 </a:t>
            </a:r>
            <a:r>
              <a:rPr lang="he-IL" sz="2200" dirty="0" err="1">
                <a:solidFill>
                  <a:srgbClr val="0000FF"/>
                </a:solidFill>
              </a:rPr>
              <a:t>יח"ל</a:t>
            </a:r>
            <a:r>
              <a:rPr lang="he-IL" sz="2200" dirty="0">
                <a:solidFill>
                  <a:srgbClr val="0000FF"/>
                </a:solidFill>
              </a:rPr>
              <a:t> </a:t>
            </a:r>
            <a:r>
              <a:rPr lang="he-IL" sz="2200" dirty="0" smtClean="0">
                <a:solidFill>
                  <a:srgbClr val="0000FF"/>
                </a:solidFill>
              </a:rPr>
              <a:t>מתמטיקה, 5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he-IL" sz="2200" dirty="0">
                <a:solidFill>
                  <a:srgbClr val="0000FF"/>
                </a:solidFill>
              </a:rPr>
              <a:t> </a:t>
            </a:r>
            <a:r>
              <a:rPr lang="he-IL" sz="2200" dirty="0" smtClean="0">
                <a:solidFill>
                  <a:srgbClr val="0000FF"/>
                </a:solidFill>
              </a:rPr>
              <a:t>    </a:t>
            </a:r>
            <a:r>
              <a:rPr lang="he-IL" sz="2200" dirty="0" err="1">
                <a:solidFill>
                  <a:srgbClr val="0000FF"/>
                </a:solidFill>
              </a:rPr>
              <a:t>יח"ל</a:t>
            </a:r>
            <a:r>
              <a:rPr lang="he-IL" sz="2200" dirty="0">
                <a:solidFill>
                  <a:srgbClr val="0000FF"/>
                </a:solidFill>
              </a:rPr>
              <a:t> מקצוע מדעי מוגבר</a:t>
            </a:r>
            <a:r>
              <a:rPr lang="he-IL" sz="2200" dirty="0" smtClean="0">
                <a:solidFill>
                  <a:srgbClr val="0000FF"/>
                </a:solidFill>
              </a:rPr>
              <a:t>.</a:t>
            </a:r>
            <a:endParaRPr lang="en-US" sz="2200" dirty="0">
              <a:solidFill>
                <a:srgbClr val="0000FF"/>
              </a:solidFill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he-IL" sz="2200" b="1" dirty="0" smtClean="0">
                <a:solidFill>
                  <a:srgbClr val="0000FF"/>
                </a:solidFill>
              </a:rPr>
              <a:t>2. מסלול </a:t>
            </a:r>
            <a:r>
              <a:rPr lang="he-IL" sz="2200" b="1" dirty="0">
                <a:solidFill>
                  <a:srgbClr val="0000FF"/>
                </a:solidFill>
              </a:rPr>
              <a:t>תעודת בגרות ומבחן פסיכומטרי</a:t>
            </a:r>
            <a:r>
              <a:rPr lang="he-IL" sz="2200" dirty="0">
                <a:solidFill>
                  <a:srgbClr val="0000FF"/>
                </a:solidFill>
              </a:rPr>
              <a:t>: </a:t>
            </a:r>
            <a:endParaRPr lang="he-IL" sz="2200" dirty="0" smtClean="0">
              <a:solidFill>
                <a:srgbClr val="0000FF"/>
              </a:solidFill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he-IL" sz="2200" dirty="0">
                <a:solidFill>
                  <a:srgbClr val="0000FF"/>
                </a:solidFill>
              </a:rPr>
              <a:t> </a:t>
            </a:r>
            <a:r>
              <a:rPr lang="he-IL" sz="2200" dirty="0" smtClean="0">
                <a:solidFill>
                  <a:srgbClr val="0000FF"/>
                </a:solidFill>
              </a:rPr>
              <a:t>   הציון </a:t>
            </a:r>
            <a:r>
              <a:rPr lang="he-IL" sz="2200" dirty="0">
                <a:solidFill>
                  <a:srgbClr val="0000FF"/>
                </a:solidFill>
              </a:rPr>
              <a:t>המשולב </a:t>
            </a:r>
            <a:r>
              <a:rPr lang="he-IL" sz="2200" dirty="0" smtClean="0">
                <a:solidFill>
                  <a:srgbClr val="0000FF"/>
                </a:solidFill>
              </a:rPr>
              <a:t>הנדרש הנו </a:t>
            </a:r>
            <a:r>
              <a:rPr lang="he-IL" sz="2200" dirty="0">
                <a:solidFill>
                  <a:srgbClr val="0000FF"/>
                </a:solidFill>
              </a:rPr>
              <a:t>540 </a:t>
            </a:r>
            <a:r>
              <a:rPr lang="he-IL" sz="2200" dirty="0" smtClean="0">
                <a:solidFill>
                  <a:srgbClr val="0000FF"/>
                </a:solidFill>
              </a:rPr>
              <a:t>לפחות</a:t>
            </a:r>
            <a:endParaRPr lang="en-US" sz="2200" dirty="0">
              <a:solidFill>
                <a:srgbClr val="0000FF"/>
              </a:solidFill>
            </a:endParaRPr>
          </a:p>
          <a:p>
            <a:pPr marL="0" lvl="0" indent="0">
              <a:lnSpc>
                <a:spcPct val="170000"/>
              </a:lnSpc>
              <a:buNone/>
            </a:pPr>
            <a:r>
              <a:rPr lang="he-IL" sz="2200" b="1" dirty="0" smtClean="0">
                <a:solidFill>
                  <a:srgbClr val="0000FF"/>
                </a:solidFill>
              </a:rPr>
              <a:t>3. מסלול </a:t>
            </a:r>
            <a:r>
              <a:rPr lang="he-IL" sz="2200" b="1" dirty="0">
                <a:solidFill>
                  <a:srgbClr val="0000FF"/>
                </a:solidFill>
              </a:rPr>
              <a:t>מכינות קדם אקדמיות מוכרות ע"י האגף לחינוך </a:t>
            </a:r>
            <a:r>
              <a:rPr lang="he-IL" sz="2200" b="1" dirty="0" smtClean="0">
                <a:solidFill>
                  <a:srgbClr val="0000FF"/>
                </a:solidFill>
              </a:rPr>
              <a:t>מבוגרים</a:t>
            </a:r>
            <a:r>
              <a:rPr lang="he-IL" sz="2200" b="1" dirty="0">
                <a:solidFill>
                  <a:srgbClr val="0000FF"/>
                </a:solidFill>
              </a:rPr>
              <a:t> </a:t>
            </a:r>
            <a:endParaRPr lang="he-IL" sz="2400" dirty="0" smtClean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2235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627784" y="188640"/>
            <a:ext cx="6336704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תנאי קבלה נוספים ללימודים לתואר בוגר בהוראה במכללות הערביות</a:t>
            </a:r>
            <a:endParaRPr lang="he-IL" sz="32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מציין מיקום תוכן 2"/>
          <p:cNvSpPr>
            <a:spLocks noGrp="1"/>
          </p:cNvSpPr>
          <p:nvPr>
            <p:ph idx="1"/>
          </p:nvPr>
        </p:nvSpPr>
        <p:spPr>
          <a:xfrm>
            <a:off x="179512" y="1700808"/>
            <a:ext cx="8733656" cy="4896544"/>
          </a:xfrm>
        </p:spPr>
        <p:txBody>
          <a:bodyPr>
            <a:normAutofit fontScale="85000" lnSpcReduction="10000"/>
          </a:bodyPr>
          <a:lstStyle/>
          <a:p>
            <a:pPr lvl="0">
              <a:lnSpc>
                <a:spcPct val="150000"/>
              </a:lnSpc>
              <a:buFontTx/>
              <a:buChar char="-"/>
            </a:pPr>
            <a:r>
              <a:rPr lang="he-IL" sz="2800" dirty="0" smtClean="0">
                <a:solidFill>
                  <a:srgbClr val="0000FF"/>
                </a:solidFill>
              </a:rPr>
              <a:t>הכשרה </a:t>
            </a:r>
            <a:r>
              <a:rPr lang="he-IL" sz="2800" dirty="0">
                <a:solidFill>
                  <a:srgbClr val="0000FF"/>
                </a:solidFill>
              </a:rPr>
              <a:t>להוראת שפה וספרות ערבית: ציון 80 לפחות בבחינת הבגרות בשפה וספרות ערבית בהיקף של 4 יחידות לימוד לפחות</a:t>
            </a:r>
            <a:r>
              <a:rPr lang="he-IL" sz="2800" dirty="0" smtClean="0">
                <a:solidFill>
                  <a:srgbClr val="0000FF"/>
                </a:solidFill>
              </a:rPr>
              <a:t>.</a:t>
            </a:r>
          </a:p>
          <a:p>
            <a:pPr lvl="0">
              <a:lnSpc>
                <a:spcPct val="150000"/>
              </a:lnSpc>
              <a:buFontTx/>
              <a:buChar char="-"/>
            </a:pPr>
            <a:r>
              <a:rPr lang="he-IL" sz="2800" dirty="0" smtClean="0">
                <a:solidFill>
                  <a:srgbClr val="0000FF"/>
                </a:solidFill>
              </a:rPr>
              <a:t>הכשרה </a:t>
            </a:r>
            <a:r>
              <a:rPr lang="he-IL" sz="2800" dirty="0">
                <a:solidFill>
                  <a:srgbClr val="0000FF"/>
                </a:solidFill>
              </a:rPr>
              <a:t>להוראת שאר מקצועות ההוראה: ציון 80 לפחות בבחינת הבגרות בשפה וספרות ערבית בהיקף של 3 יחידות לימוד, או  ציון 70 לפחות בהיקף של 4 </a:t>
            </a:r>
            <a:r>
              <a:rPr lang="he-IL" sz="2800" dirty="0" err="1">
                <a:solidFill>
                  <a:srgbClr val="0000FF"/>
                </a:solidFill>
              </a:rPr>
              <a:t>יח"ל</a:t>
            </a:r>
            <a:r>
              <a:rPr lang="he-IL" sz="2800" dirty="0">
                <a:solidFill>
                  <a:srgbClr val="0000FF"/>
                </a:solidFill>
              </a:rPr>
              <a:t>  ומעלה</a:t>
            </a:r>
            <a:r>
              <a:rPr lang="he-IL" sz="2800" dirty="0" smtClean="0">
                <a:solidFill>
                  <a:srgbClr val="0000FF"/>
                </a:solidFill>
              </a:rPr>
              <a:t>.</a:t>
            </a:r>
          </a:p>
          <a:p>
            <a:pPr marL="0" lvl="0" indent="0">
              <a:lnSpc>
                <a:spcPct val="150000"/>
              </a:lnSpc>
              <a:buNone/>
            </a:pPr>
            <a:endParaRPr lang="he-IL" sz="2800" dirty="0">
              <a:solidFill>
                <a:srgbClr val="0000FF"/>
              </a:solidFill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he-IL" sz="2800" dirty="0" smtClean="0">
                <a:solidFill>
                  <a:srgbClr val="0000FF"/>
                </a:solidFill>
              </a:rPr>
              <a:t>- ציון </a:t>
            </a:r>
            <a:r>
              <a:rPr lang="he-IL" sz="2800" dirty="0">
                <a:solidFill>
                  <a:srgbClr val="0000FF"/>
                </a:solidFill>
              </a:rPr>
              <a:t>75 לפחות במבחן כניסה </a:t>
            </a:r>
            <a:r>
              <a:rPr lang="he-IL" sz="2800" dirty="0" smtClean="0">
                <a:solidFill>
                  <a:srgbClr val="0000FF"/>
                </a:solidFill>
              </a:rPr>
              <a:t>בשפה </a:t>
            </a:r>
            <a:r>
              <a:rPr lang="he-IL" sz="2800" dirty="0">
                <a:solidFill>
                  <a:srgbClr val="0000FF"/>
                </a:solidFill>
              </a:rPr>
              <a:t>הערבית. </a:t>
            </a:r>
            <a:endParaRPr lang="en-US" sz="2800" dirty="0">
              <a:solidFill>
                <a:srgbClr val="0000FF"/>
              </a:solidFill>
            </a:endParaRPr>
          </a:p>
          <a:p>
            <a:pPr marL="0" lvl="0" indent="0">
              <a:buNone/>
            </a:pPr>
            <a:endParaRPr lang="he-IL" sz="2800" dirty="0" smtClean="0"/>
          </a:p>
          <a:p>
            <a:pPr marL="0" indent="0">
              <a:buNone/>
            </a:pPr>
            <a:endParaRPr lang="he-IL" sz="2800" dirty="0"/>
          </a:p>
        </p:txBody>
      </p:sp>
    </p:spTree>
    <p:extLst>
      <p:ext uri="{BB962C8B-B14F-4D97-AF65-F5344CB8AC3E}">
        <p14:creationId xmlns:p14="http://schemas.microsoft.com/office/powerpoint/2010/main" val="141541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2699791" y="129808"/>
            <a:ext cx="626469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marL="342900" indent="-342900"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457200" algn="l"/>
              </a:tabLst>
              <a:defRPr sz="3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457200" algn="l"/>
              </a:tabLst>
              <a:defRPr sz="28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457200" algn="l"/>
              </a:tabLst>
              <a:defRPr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457200" algn="l"/>
              </a:tabLst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tabLst>
                <a:tab pos="457200" algn="l"/>
              </a:tabLst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57200" algn="l"/>
              </a:tabLst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57200" algn="l"/>
              </a:tabLst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57200" algn="l"/>
              </a:tabLst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457200" algn="l"/>
              </a:tabLst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he-IL" altLang="he-IL" sz="2400" b="1" dirty="0" smtClean="0">
                <a:solidFill>
                  <a:srgbClr val="FFFFFF"/>
                </a:solidFill>
                <a:latin typeface="Miriam" panose="020B0502050101010101" pitchFamily="34" charset="-79"/>
                <a:cs typeface="Arial"/>
              </a:rPr>
              <a:t>התפלגות הסטודנטים הערבים בשנה"ל תשע"ח בזיקה למוסד הכשרה, שנת לימודים ומסגרת לימודים</a:t>
            </a:r>
            <a:endParaRPr lang="en-US" altLang="he-IL" sz="2400" b="1" dirty="0">
              <a:solidFill>
                <a:srgbClr val="FFFFFF"/>
              </a:solidFill>
              <a:latin typeface="Miriam" panose="020B0502050101010101" pitchFamily="34" charset="-79"/>
              <a:cs typeface="Arial"/>
            </a:endParaRPr>
          </a:p>
        </p:txBody>
      </p:sp>
      <p:graphicFrame>
        <p:nvGraphicFramePr>
          <p:cNvPr id="6" name="Group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4527432"/>
              </p:ext>
            </p:extLst>
          </p:nvPr>
        </p:nvGraphicFramePr>
        <p:xfrm>
          <a:off x="160022" y="1556793"/>
          <a:ext cx="8804466" cy="5371081"/>
        </p:xfrm>
        <a:graphic>
          <a:graphicData uri="http://schemas.openxmlformats.org/drawingml/2006/table">
            <a:tbl>
              <a:tblPr rtl="1">
                <a:tableStyleId>{775DCB02-9BB8-47FD-8907-85C794F793BA}</a:tableStyleId>
              </a:tblPr>
              <a:tblGrid>
                <a:gridCol w="2483578"/>
                <a:gridCol w="749922"/>
                <a:gridCol w="769205"/>
                <a:gridCol w="782599"/>
                <a:gridCol w="743226"/>
                <a:gridCol w="782599"/>
                <a:gridCol w="710551"/>
                <a:gridCol w="1111572"/>
                <a:gridCol w="671214"/>
              </a:tblGrid>
              <a:tr h="319270">
                <a:tc rowSpan="2"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</a:rPr>
                        <a:t>מכללה</a:t>
                      </a: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Narkisim" pitchFamily="2" charset="-79"/>
                      </a:endParaRP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lang="en-US" sz="1600" b="1" dirty="0" smtClean="0">
                          <a:solidFill>
                            <a:srgbClr val="0000FF"/>
                          </a:solidFill>
                        </a:rPr>
                        <a:t>B.Ed.</a:t>
                      </a:r>
                      <a:r>
                        <a:rPr lang="he-IL" sz="1600" b="1" dirty="0" smtClean="0">
                          <a:solidFill>
                            <a:srgbClr val="0000FF"/>
                          </a:solidFill>
                        </a:rPr>
                        <a:t> </a:t>
                      </a: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he-IL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Narkisim" pitchFamily="2" charset="-79"/>
                      </a:endParaRPr>
                    </a:p>
                  </a:txBody>
                  <a:tcPr marL="91413" marR="91413" marT="45729" marB="4572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he-IL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Narkisim" pitchFamily="2" charset="-79"/>
                      </a:endParaRPr>
                    </a:p>
                  </a:txBody>
                  <a:tcPr marL="91413" marR="91413" marT="45729" marB="4572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he-IL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Narkisim" pitchFamily="2" charset="-79"/>
                      </a:endParaRPr>
                    </a:p>
                  </a:txBody>
                  <a:tcPr marL="91413" marR="91413" marT="45729" marB="4572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lang="en-US" sz="1600" b="1" dirty="0" err="1" smtClean="0">
                          <a:solidFill>
                            <a:srgbClr val="0000FF"/>
                          </a:solidFill>
                        </a:rPr>
                        <a:t>M.Teach</a:t>
                      </a:r>
                      <a:r>
                        <a:rPr lang="en-US" sz="1600" b="1" dirty="0" smtClean="0">
                          <a:solidFill>
                            <a:srgbClr val="0000FF"/>
                          </a:solidFill>
                        </a:rPr>
                        <a:t>.</a:t>
                      </a:r>
                      <a:endParaRPr lang="he-IL" sz="1600" b="1" dirty="0" smtClean="0">
                        <a:solidFill>
                          <a:srgbClr val="0000FF"/>
                        </a:solidFill>
                      </a:endParaRP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he-IL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Narkisim" pitchFamily="2" charset="-79"/>
                      </a:endParaRPr>
                    </a:p>
                  </a:txBody>
                  <a:tcPr marL="91413" marR="91413" marT="45729" marB="4572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lang="he-IL" sz="1600" b="1" dirty="0" smtClean="0">
                          <a:solidFill>
                            <a:srgbClr val="0000FF"/>
                          </a:solidFill>
                        </a:rPr>
                        <a:t>הסבת אקדמאיים</a:t>
                      </a:r>
                    </a:p>
                  </a:txBody>
                  <a:tcPr marL="91413" marR="91413" marT="45729" marB="45729" horzOverflow="overflow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he-IL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Narkisim" pitchFamily="2" charset="-79"/>
                      </a:endParaRPr>
                    </a:p>
                  </a:txBody>
                  <a:tcPr marL="91413" marR="91413" marT="45729" marB="4572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423781">
                <a:tc vMerge="1"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he-IL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Narkisim" pitchFamily="2" charset="-79"/>
                      </a:endParaRPr>
                    </a:p>
                  </a:txBody>
                  <a:tcPr marL="91413" marR="91413" marT="45729" marB="4572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</a:rPr>
                        <a:t>א'</a:t>
                      </a: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Narkisim" pitchFamily="2" charset="-79"/>
                      </a:endParaRPr>
                    </a:p>
                  </a:txBody>
                  <a:tcPr marL="91413" marR="91413" marT="45729" marB="45729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</a:rPr>
                        <a:t>ב'</a:t>
                      </a: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Narkisim" pitchFamily="2" charset="-79"/>
                      </a:endParaRPr>
                    </a:p>
                  </a:txBody>
                  <a:tcPr marL="91413" marR="91413" marT="45729" marB="45729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</a:rPr>
                        <a:t>ג'</a:t>
                      </a: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Narkisim" pitchFamily="2" charset="-79"/>
                      </a:endParaRPr>
                    </a:p>
                  </a:txBody>
                  <a:tcPr marL="91413" marR="91413" marT="45729" marB="45729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</a:rPr>
                        <a:t>ד'</a:t>
                      </a: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Narkisim" pitchFamily="2" charset="-79"/>
                      </a:endParaRPr>
                    </a:p>
                  </a:txBody>
                  <a:tcPr marL="91413" marR="91413" marT="45729" marB="45729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</a:rPr>
                        <a:t>א'</a:t>
                      </a: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Narkisim" pitchFamily="2" charset="-79"/>
                      </a:endParaRPr>
                    </a:p>
                  </a:txBody>
                  <a:tcPr marL="91413" marR="91413" marT="45729" marB="45729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</a:rPr>
                        <a:t>ב'</a:t>
                      </a: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Narkisim" pitchFamily="2" charset="-79"/>
                      </a:endParaRPr>
                    </a:p>
                  </a:txBody>
                  <a:tcPr marL="91413" marR="91413" marT="45729" marB="45729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</a:rPr>
                        <a:t>ב'</a:t>
                      </a: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Narkisim" pitchFamily="2" charset="-79"/>
                      </a:endParaRPr>
                    </a:p>
                  </a:txBody>
                  <a:tcPr marL="91413" marR="91413" marT="45729" marB="45729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</a:rPr>
                        <a:t>ג'</a:t>
                      </a: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Narkisim" pitchFamily="2" charset="-79"/>
                      </a:endParaRPr>
                    </a:p>
                  </a:txBody>
                  <a:tcPr marL="91413" marR="91413" marT="45729" marB="45729" horzOverflow="overflow">
                    <a:solidFill>
                      <a:srgbClr val="FFFFFF"/>
                    </a:solidFill>
                  </a:tcPr>
                </a:tc>
              </a:tr>
              <a:tr h="423781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cs typeface="+mn-cs"/>
                        </a:rPr>
                        <a:t>מכללה ערבית</a:t>
                      </a: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+mn-cs"/>
                      </a:endParaRPr>
                    </a:p>
                  </a:txBody>
                  <a:tcPr marL="91413" marR="91413" marT="45729" marB="45729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1600" b="1" dirty="0" smtClean="0">
                          <a:solidFill>
                            <a:srgbClr val="0000FF"/>
                          </a:solidFill>
                        </a:rPr>
                        <a:t>225</a:t>
                      </a:r>
                      <a:endParaRPr lang="he-IL" sz="1600" b="1" dirty="0">
                        <a:solidFill>
                          <a:srgbClr val="0000FF"/>
                        </a:solidFill>
                      </a:endParaRP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cs typeface="+mn-cs"/>
                        </a:rPr>
                        <a:t>263</a:t>
                      </a: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+mn-cs"/>
                      </a:endParaRP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cs typeface="+mn-cs"/>
                        </a:rPr>
                        <a:t>255</a:t>
                      </a: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+mn-cs"/>
                      </a:endParaRP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cs typeface="+mn-cs"/>
                        </a:rPr>
                        <a:t>255</a:t>
                      </a: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+mn-cs"/>
                      </a:endParaRP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cs typeface="+mn-cs"/>
                        </a:rPr>
                        <a:t>46</a:t>
                      </a: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+mn-cs"/>
                      </a:endParaRP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cs typeface="+mn-cs"/>
                        </a:rPr>
                        <a:t>21</a:t>
                      </a: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+mn-cs"/>
                      </a:endParaRP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cs typeface="+mn-cs"/>
                        </a:rPr>
                        <a:t>170</a:t>
                      </a: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+mn-cs"/>
                      </a:endParaRP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cs typeface="+mn-cs"/>
                        </a:rPr>
                        <a:t>242</a:t>
                      </a: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+mn-cs"/>
                      </a:endParaRP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</a:tr>
              <a:tr h="423781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cs typeface="+mn-cs"/>
                        </a:rPr>
                        <a:t>מכללת סכנין</a:t>
                      </a: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+mn-cs"/>
                      </a:endParaRPr>
                    </a:p>
                  </a:txBody>
                  <a:tcPr marL="91413" marR="91413" marT="45729" marB="45729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1600" b="1" dirty="0" smtClean="0">
                          <a:solidFill>
                            <a:srgbClr val="0000FF"/>
                          </a:solidFill>
                        </a:rPr>
                        <a:t>180</a:t>
                      </a:r>
                      <a:endParaRPr lang="he-IL" sz="1600" b="1" dirty="0">
                        <a:solidFill>
                          <a:srgbClr val="0000FF"/>
                        </a:solidFill>
                      </a:endParaRP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cs typeface="+mn-cs"/>
                        </a:rPr>
                        <a:t>199</a:t>
                      </a: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+mn-cs"/>
                      </a:endParaRP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cs typeface="+mn-cs"/>
                        </a:rPr>
                        <a:t>240</a:t>
                      </a: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+mn-cs"/>
                      </a:endParaRP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cs typeface="+mn-cs"/>
                        </a:rPr>
                        <a:t>269</a:t>
                      </a: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+mn-cs"/>
                      </a:endParaRP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cs typeface="+mn-cs"/>
                        </a:rPr>
                        <a:t>5</a:t>
                      </a: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+mn-cs"/>
                      </a:endParaRP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cs typeface="+mn-cs"/>
                        </a:rPr>
                        <a:t>0</a:t>
                      </a: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+mn-cs"/>
                      </a:endParaRP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cs typeface="+mn-cs"/>
                        </a:rPr>
                        <a:t>100</a:t>
                      </a: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+mn-cs"/>
                      </a:endParaRP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cs typeface="+mn-cs"/>
                        </a:rPr>
                        <a:t>169</a:t>
                      </a: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+mn-cs"/>
                      </a:endParaRP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</a:tr>
              <a:tr h="423781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cs typeface="+mn-cs"/>
                        </a:rPr>
                        <a:t>אקדמיית </a:t>
                      </a:r>
                      <a:r>
                        <a:rPr kumimoji="0" lang="he-IL" sz="1600" b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cs typeface="+mn-cs"/>
                        </a:rPr>
                        <a:t>אלקאסמי</a:t>
                      </a: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+mn-cs"/>
                      </a:endParaRPr>
                    </a:p>
                  </a:txBody>
                  <a:tcPr marL="91413" marR="91413" marT="45729" marB="45729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1600" b="1" dirty="0" smtClean="0">
                          <a:solidFill>
                            <a:srgbClr val="0000FF"/>
                          </a:solidFill>
                        </a:rPr>
                        <a:t>220</a:t>
                      </a:r>
                      <a:endParaRPr lang="he-IL" sz="1600" b="1" dirty="0">
                        <a:solidFill>
                          <a:srgbClr val="0000FF"/>
                        </a:solidFill>
                      </a:endParaRP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cs typeface="+mn-cs"/>
                        </a:rPr>
                        <a:t>215</a:t>
                      </a: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+mn-cs"/>
                      </a:endParaRP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cs typeface="+mn-cs"/>
                        </a:rPr>
                        <a:t>239</a:t>
                      </a: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+mn-cs"/>
                      </a:endParaRP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cs typeface="+mn-cs"/>
                        </a:rPr>
                        <a:t>262</a:t>
                      </a: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+mn-cs"/>
                      </a:endParaRP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cs typeface="+mn-cs"/>
                        </a:rPr>
                        <a:t>88</a:t>
                      </a: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+mn-cs"/>
                      </a:endParaRP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cs typeface="+mn-cs"/>
                        </a:rPr>
                        <a:t>51</a:t>
                      </a: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+mn-cs"/>
                      </a:endParaRP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cs typeface="+mn-cs"/>
                        </a:rPr>
                        <a:t>80</a:t>
                      </a: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+mn-cs"/>
                      </a:endParaRP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cs typeface="+mn-cs"/>
                        </a:rPr>
                        <a:t>62</a:t>
                      </a: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+mn-cs"/>
                      </a:endParaRP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</a:tr>
              <a:tr h="1429044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cs typeface="+mn-cs"/>
                        </a:rPr>
                        <a:t>מכללות ממלכתיות: </a:t>
                      </a:r>
                      <a:endParaRPr kumimoji="0" lang="en-US" sz="1600" b="1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cs typeface="+mn-cs"/>
                      </a:endParaRP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cs typeface="+mn-cs"/>
                        </a:rPr>
                        <a:t>בית-ברל, אוהלו, אורנים, גורדון, ויצו, דוד-ילין, </a:t>
                      </a:r>
                      <a:r>
                        <a:rPr kumimoji="0" lang="he-IL" sz="1600" b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cs typeface="+mn-cs"/>
                        </a:rPr>
                        <a:t>זינמן</a:t>
                      </a:r>
                      <a:r>
                        <a:rPr kumimoji="0" lang="he-I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cs typeface="+mn-cs"/>
                        </a:rPr>
                        <a:t>, סמינר הקיבוצים, לוינסקי</a:t>
                      </a: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+mn-cs"/>
                      </a:endParaRPr>
                    </a:p>
                  </a:txBody>
                  <a:tcPr marL="91413" marR="91413" marT="45729" marB="45729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rgbClr val="0000FF"/>
                          </a:solidFill>
                        </a:rPr>
                        <a:t>646</a:t>
                      </a:r>
                      <a:endParaRPr lang="he-IL" sz="1600" b="1" dirty="0">
                        <a:solidFill>
                          <a:srgbClr val="0000FF"/>
                        </a:solidFill>
                      </a:endParaRP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cs typeface="+mn-cs"/>
                        </a:rPr>
                        <a:t>645</a:t>
                      </a: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+mn-cs"/>
                      </a:endParaRP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cs typeface="+mn-cs"/>
                        </a:rPr>
                        <a:t>552</a:t>
                      </a: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+mn-cs"/>
                      </a:endParaRP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cs typeface="+mn-cs"/>
                        </a:rPr>
                        <a:t>638</a:t>
                      </a: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+mn-cs"/>
                      </a:endParaRP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Narkisim" pitchFamily="2" charset="-79"/>
                          <a:cs typeface="+mn-cs"/>
                        </a:rPr>
                        <a:t>40</a:t>
                      </a: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cs typeface="+mn-cs"/>
                        </a:rPr>
                        <a:t>41</a:t>
                      </a: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+mn-cs"/>
                      </a:endParaRP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cs typeface="+mn-cs"/>
                        </a:rPr>
                        <a:t>300</a:t>
                      </a: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+mn-cs"/>
                      </a:endParaRP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cs typeface="+mn-cs"/>
                        </a:rPr>
                        <a:t>303</a:t>
                      </a: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+mn-cs"/>
                      </a:endParaRP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</a:tr>
              <a:tr h="423781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cs typeface="+mn-cs"/>
                        </a:rPr>
                        <a:t>סה"כ</a:t>
                      </a: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+mn-cs"/>
                      </a:endParaRPr>
                    </a:p>
                  </a:txBody>
                  <a:tcPr marL="91413" marR="91413" marT="45729" marB="45729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1600" b="1" dirty="0" smtClean="0">
                          <a:solidFill>
                            <a:srgbClr val="0000FF"/>
                          </a:solidFill>
                        </a:rPr>
                        <a:t>1271</a:t>
                      </a:r>
                      <a:endParaRPr lang="he-IL" sz="1600" b="1" dirty="0">
                        <a:solidFill>
                          <a:srgbClr val="0000FF"/>
                        </a:solidFill>
                      </a:endParaRP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cs typeface="+mn-cs"/>
                        </a:rPr>
                        <a:t>1322</a:t>
                      </a: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+mn-cs"/>
                      </a:endParaRP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cs typeface="+mn-cs"/>
                        </a:rPr>
                        <a:t>1286</a:t>
                      </a: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+mn-cs"/>
                      </a:endParaRP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cs typeface="+mn-cs"/>
                        </a:rPr>
                        <a:t>1424</a:t>
                      </a: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+mn-cs"/>
                      </a:endParaRP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Narkisim" pitchFamily="2" charset="-79"/>
                          <a:cs typeface="+mn-cs"/>
                        </a:rPr>
                        <a:t>179</a:t>
                      </a: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Narkisim" pitchFamily="2" charset="-79"/>
                          <a:cs typeface="+mn-cs"/>
                        </a:rPr>
                        <a:t>113</a:t>
                      </a: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cs typeface="+mn-cs"/>
                        </a:rPr>
                        <a:t>650</a:t>
                      </a: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+mn-cs"/>
                      </a:endParaRP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Narkisim" pitchFamily="2" charset="-79"/>
                          <a:cs typeface="+mn-cs"/>
                        </a:rPr>
                        <a:t>776</a:t>
                      </a: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</a:tr>
              <a:tr h="435361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Narkisim" pitchFamily="2" charset="-79"/>
                          <a:cs typeface="+mn-cs"/>
                        </a:rPr>
                        <a:t>סה"כ בוגרים</a:t>
                      </a:r>
                    </a:p>
                  </a:txBody>
                  <a:tcPr marL="91413" marR="91413" marT="45729" marB="45729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he-IL" sz="1600" b="1" dirty="0">
                        <a:solidFill>
                          <a:srgbClr val="0000FF"/>
                        </a:solidFill>
                      </a:endParaRP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+mn-cs"/>
                      </a:endParaRP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Narkisim" pitchFamily="2" charset="-79"/>
                          <a:cs typeface="+mn-cs"/>
                        </a:rPr>
                        <a:t>1286</a:t>
                      </a: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+mn-cs"/>
                      </a:endParaRP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+mn-cs"/>
                      </a:endParaRP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Narkisim" pitchFamily="2" charset="-79"/>
                          <a:cs typeface="+mn-cs"/>
                        </a:rPr>
                        <a:t>113</a:t>
                      </a: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+mn-cs"/>
                      </a:endParaRP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he-IL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Narkisim" pitchFamily="2" charset="-79"/>
                          <a:cs typeface="+mn-cs"/>
                        </a:rPr>
                        <a:t>776</a:t>
                      </a: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</a:tr>
              <a:tr h="737977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he-IL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Narkisim" pitchFamily="2" charset="-79"/>
                          <a:cs typeface="+mn-cs"/>
                        </a:rPr>
                        <a:t>סה"כ בוגרים בכל המסגרות</a:t>
                      </a:r>
                    </a:p>
                  </a:txBody>
                  <a:tcPr marL="91413" marR="91413" marT="45729" marB="45729" horzOverflow="overflow">
                    <a:solidFill>
                      <a:srgbClr val="FFFFFF"/>
                    </a:solidFill>
                  </a:tcPr>
                </a:tc>
                <a:tc gridSpan="8">
                  <a:txBody>
                    <a:bodyPr/>
                    <a:lstStyle/>
                    <a:p>
                      <a:pPr algn="ctr"/>
                      <a:r>
                        <a:rPr lang="he-IL" sz="1600" b="1" dirty="0" smtClean="0">
                          <a:solidFill>
                            <a:srgbClr val="00B050"/>
                          </a:solidFill>
                        </a:rPr>
                        <a:t>2,175</a:t>
                      </a:r>
                      <a:endParaRPr lang="he-IL" sz="1600" b="1" dirty="0">
                        <a:solidFill>
                          <a:srgbClr val="00B050"/>
                        </a:solidFill>
                      </a:endParaRP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+mn-cs"/>
                      </a:endParaRP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+mn-cs"/>
                      </a:endParaRP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+mn-cs"/>
                      </a:endParaRP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+mn-cs"/>
                      </a:endParaRP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+mn-cs"/>
                      </a:endParaRP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+mn-cs"/>
                      </a:endParaRP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he-I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2" charset="-79"/>
                        <a:cs typeface="+mn-cs"/>
                      </a:endParaRPr>
                    </a:p>
                  </a:txBody>
                  <a:tcPr marL="91413" marR="91413" marT="45729" marB="45729" anchor="ctr" horzOverflow="overflow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75170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29564632"/>
              </p:ext>
            </p:extLst>
          </p:nvPr>
        </p:nvGraphicFramePr>
        <p:xfrm>
          <a:off x="107504" y="1700807"/>
          <a:ext cx="8870166" cy="46805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896750"/>
                <a:gridCol w="1316428"/>
                <a:gridCol w="1277076"/>
                <a:gridCol w="1423190"/>
                <a:gridCol w="1478361"/>
                <a:gridCol w="1478361"/>
              </a:tblGrid>
              <a:tr h="1077976">
                <a:tc>
                  <a:txBody>
                    <a:bodyPr/>
                    <a:lstStyle/>
                    <a:p>
                      <a:pPr algn="r" rtl="1"/>
                      <a:r>
                        <a:rPr lang="he-IL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שכבת גיל</a:t>
                      </a:r>
                      <a:endParaRPr lang="he-IL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1990</a:t>
                      </a:r>
                      <a:endParaRPr lang="he-IL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2000</a:t>
                      </a:r>
                      <a:endParaRPr lang="he-IL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2010</a:t>
                      </a:r>
                      <a:endParaRPr lang="he-IL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2016</a:t>
                      </a:r>
                      <a:endParaRPr lang="he-IL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שינוי שנתי ממוצע (%): </a:t>
                      </a:r>
                    </a:p>
                    <a:p>
                      <a:pPr algn="ctr" rtl="1"/>
                      <a:r>
                        <a:rPr lang="he-IL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2010-2016</a:t>
                      </a:r>
                      <a:endParaRPr lang="he-IL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96984">
                <a:tc>
                  <a:txBody>
                    <a:bodyPr/>
                    <a:lstStyle/>
                    <a:p>
                      <a:pPr algn="r" rtl="1"/>
                      <a:r>
                        <a:rPr lang="he-IL" sz="2000" b="1" dirty="0" smtClean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קדם-יסודי</a:t>
                      </a:r>
                      <a:endParaRPr lang="he-IL" sz="2000" b="1" dirty="0">
                        <a:solidFill>
                          <a:srgbClr val="0000FF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506</a:t>
                      </a:r>
                      <a:endParaRPr lang="he-IL" sz="2000" b="1" dirty="0">
                        <a:solidFill>
                          <a:srgbClr val="0000FF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1,823</a:t>
                      </a:r>
                      <a:endParaRPr lang="he-IL" sz="2000" b="1" dirty="0">
                        <a:solidFill>
                          <a:srgbClr val="0000FF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2,479</a:t>
                      </a:r>
                      <a:endParaRPr lang="he-IL" sz="2000" b="1" dirty="0">
                        <a:solidFill>
                          <a:srgbClr val="0000FF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3,050</a:t>
                      </a:r>
                      <a:endParaRPr lang="he-IL" sz="2000" b="1" dirty="0">
                        <a:solidFill>
                          <a:srgbClr val="0000FF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3.5</a:t>
                      </a:r>
                      <a:endParaRPr lang="he-IL" sz="2000" b="1" dirty="0">
                        <a:solidFill>
                          <a:srgbClr val="0000FF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94550">
                <a:tc>
                  <a:txBody>
                    <a:bodyPr/>
                    <a:lstStyle/>
                    <a:p>
                      <a:pPr algn="r" rtl="1"/>
                      <a:r>
                        <a:rPr lang="he-IL" sz="2000" b="1" dirty="0" smtClean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יסודי</a:t>
                      </a:r>
                      <a:endParaRPr lang="he-IL" sz="2000" b="1" dirty="0">
                        <a:solidFill>
                          <a:srgbClr val="0000FF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6,190</a:t>
                      </a:r>
                      <a:endParaRPr lang="he-IL" sz="2000" b="1" dirty="0">
                        <a:solidFill>
                          <a:srgbClr val="0000FF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11,763</a:t>
                      </a:r>
                      <a:endParaRPr lang="he-IL" sz="2000" b="1" dirty="0">
                        <a:solidFill>
                          <a:srgbClr val="0000FF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18,542</a:t>
                      </a:r>
                      <a:endParaRPr lang="he-IL" sz="2000" b="1" dirty="0">
                        <a:solidFill>
                          <a:srgbClr val="0000FF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20,606</a:t>
                      </a:r>
                      <a:endParaRPr lang="he-IL" sz="2000" b="1" dirty="0">
                        <a:solidFill>
                          <a:srgbClr val="0000FF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1.8</a:t>
                      </a:r>
                      <a:endParaRPr lang="he-IL" sz="2000" b="1" dirty="0">
                        <a:solidFill>
                          <a:srgbClr val="0000FF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94550">
                <a:tc>
                  <a:txBody>
                    <a:bodyPr/>
                    <a:lstStyle/>
                    <a:p>
                      <a:pPr algn="r" rtl="1"/>
                      <a:r>
                        <a:rPr lang="he-IL" sz="2000" b="1" dirty="0" smtClean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חטיבת ביניים</a:t>
                      </a:r>
                      <a:endParaRPr lang="he-IL" sz="2000" b="1" dirty="0">
                        <a:solidFill>
                          <a:srgbClr val="0000FF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1,892</a:t>
                      </a:r>
                      <a:endParaRPr lang="he-IL" sz="2000" b="1" dirty="0">
                        <a:solidFill>
                          <a:srgbClr val="0000FF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3,902</a:t>
                      </a:r>
                      <a:endParaRPr lang="he-IL" sz="2000" b="1" dirty="0">
                        <a:solidFill>
                          <a:srgbClr val="0000FF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6,564</a:t>
                      </a:r>
                      <a:endParaRPr lang="he-IL" sz="2000" b="1" dirty="0">
                        <a:solidFill>
                          <a:srgbClr val="0000FF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8,461</a:t>
                      </a:r>
                      <a:endParaRPr lang="he-IL" sz="2000" b="1" dirty="0">
                        <a:solidFill>
                          <a:srgbClr val="0000FF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4.3</a:t>
                      </a:r>
                      <a:endParaRPr lang="he-IL" sz="2000" b="1" dirty="0">
                        <a:solidFill>
                          <a:srgbClr val="0000FF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94550">
                <a:tc>
                  <a:txBody>
                    <a:bodyPr/>
                    <a:lstStyle/>
                    <a:p>
                      <a:pPr algn="r" rtl="1"/>
                      <a:r>
                        <a:rPr lang="he-IL" sz="2000" b="1" dirty="0" smtClean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חטיבה עליונה</a:t>
                      </a:r>
                      <a:endParaRPr lang="he-IL" sz="2000" b="1" dirty="0">
                        <a:solidFill>
                          <a:srgbClr val="0000FF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2,270</a:t>
                      </a:r>
                      <a:endParaRPr lang="he-IL" sz="2000" b="1" dirty="0">
                        <a:solidFill>
                          <a:srgbClr val="0000FF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4,580</a:t>
                      </a:r>
                      <a:endParaRPr lang="he-IL" sz="2000" b="1" dirty="0">
                        <a:solidFill>
                          <a:srgbClr val="0000FF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7,048</a:t>
                      </a:r>
                      <a:endParaRPr lang="he-IL" sz="2000" b="1" dirty="0">
                        <a:solidFill>
                          <a:srgbClr val="0000FF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10,150</a:t>
                      </a:r>
                      <a:endParaRPr lang="he-IL" sz="2000" b="1" dirty="0">
                        <a:solidFill>
                          <a:srgbClr val="0000FF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6.3</a:t>
                      </a:r>
                      <a:endParaRPr lang="he-IL" sz="2000" b="1" dirty="0">
                        <a:solidFill>
                          <a:srgbClr val="0000FF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821910">
                <a:tc>
                  <a:txBody>
                    <a:bodyPr/>
                    <a:lstStyle/>
                    <a:p>
                      <a:pPr algn="r" rtl="1"/>
                      <a:r>
                        <a:rPr lang="he-IL" sz="2000" b="1" dirty="0" smtClean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סה"כ</a:t>
                      </a:r>
                      <a:endParaRPr lang="he-IL" sz="2000" b="1" dirty="0">
                        <a:solidFill>
                          <a:srgbClr val="0000FF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10,438</a:t>
                      </a:r>
                      <a:endParaRPr lang="he-IL" sz="2000" b="1" dirty="0">
                        <a:solidFill>
                          <a:srgbClr val="0000FF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20,644</a:t>
                      </a:r>
                      <a:endParaRPr lang="he-IL" sz="2000" b="1" dirty="0">
                        <a:solidFill>
                          <a:srgbClr val="0000FF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32,622</a:t>
                      </a:r>
                      <a:endParaRPr lang="he-IL" sz="2000" b="1" dirty="0">
                        <a:solidFill>
                          <a:srgbClr val="0000FF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40,384</a:t>
                      </a:r>
                      <a:endParaRPr lang="he-IL" sz="2000" b="1" dirty="0">
                        <a:solidFill>
                          <a:srgbClr val="0000FF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3.6</a:t>
                      </a:r>
                      <a:endParaRPr lang="he-IL" sz="2000" b="1" dirty="0">
                        <a:solidFill>
                          <a:srgbClr val="0000FF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כותרת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מספר עובדי הוראה דוברי ערבית בשנים 1991-2017</a:t>
            </a:r>
            <a:endParaRPr lang="he-I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6874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99"/>
          <p:cNvSpPr txBox="1">
            <a:spLocks noChangeArrowheads="1"/>
          </p:cNvSpPr>
          <p:nvPr/>
        </p:nvSpPr>
        <p:spPr bwMode="auto">
          <a:xfrm>
            <a:off x="2726060" y="188640"/>
            <a:ext cx="6264696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he-IL" altLang="he-IL" sz="2800" b="1" dirty="0" smtClean="0">
                <a:solidFill>
                  <a:srgbClr val="FFFFFF"/>
                </a:solidFill>
                <a:latin typeface="Narkisim" pitchFamily="34" charset="-79"/>
                <a:cs typeface="Arial"/>
              </a:rPr>
              <a:t>ציון משולב ממוצע של סטודנטים סדירים שנה א' במכללות הערביות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he-IL" altLang="he-IL" sz="2800" b="1" dirty="0" smtClean="0">
                <a:solidFill>
                  <a:srgbClr val="FFFFFF"/>
                </a:solidFill>
                <a:latin typeface="Narkisim" pitchFamily="34" charset="-79"/>
                <a:cs typeface="Arial"/>
              </a:rPr>
              <a:t> </a:t>
            </a:r>
            <a:r>
              <a:rPr lang="he-IL" altLang="he-IL" sz="2800" b="1" dirty="0">
                <a:solidFill>
                  <a:srgbClr val="FFFFFF"/>
                </a:solidFill>
                <a:latin typeface="Narkisim" pitchFamily="34" charset="-79"/>
                <a:cs typeface="Arial"/>
              </a:rPr>
              <a:t>בשנה"ל </a:t>
            </a:r>
            <a:r>
              <a:rPr lang="he-IL" altLang="he-IL" sz="2800" b="1" dirty="0" smtClean="0">
                <a:solidFill>
                  <a:srgbClr val="FFFFFF"/>
                </a:solidFill>
                <a:latin typeface="Narkisim" pitchFamily="34" charset="-79"/>
                <a:cs typeface="Arial"/>
              </a:rPr>
              <a:t>תשע"ח</a:t>
            </a:r>
            <a:endParaRPr lang="en-US" altLang="he-IL" sz="2800" b="1" dirty="0">
              <a:solidFill>
                <a:srgbClr val="FFFFFF"/>
              </a:solidFill>
              <a:latin typeface="Narkisim" pitchFamily="34" charset="-79"/>
              <a:cs typeface="Arial"/>
            </a:endParaRPr>
          </a:p>
        </p:txBody>
      </p:sp>
      <p:graphicFrame>
        <p:nvGraphicFramePr>
          <p:cNvPr id="6" name="Group 2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090353"/>
              </p:ext>
            </p:extLst>
          </p:nvPr>
        </p:nvGraphicFramePr>
        <p:xfrm>
          <a:off x="323529" y="2348880"/>
          <a:ext cx="8425408" cy="2706588"/>
        </p:xfrm>
        <a:graphic>
          <a:graphicData uri="http://schemas.openxmlformats.org/drawingml/2006/table">
            <a:tbl>
              <a:tblPr rtl="1"/>
              <a:tblGrid>
                <a:gridCol w="4595947"/>
                <a:gridCol w="3829461"/>
              </a:tblGrid>
              <a:tr h="320658">
                <a:tc>
                  <a:txBody>
                    <a:bodyPr/>
                    <a:lstStyle/>
                    <a:p>
                      <a:pPr marL="0" marR="0" lvl="0" indent="0" algn="r" defTabSz="914400" rtl="1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he-IL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David" pitchFamily="34" charset="-79"/>
                          <a:cs typeface="David" pitchFamily="34" charset="-79"/>
                        </a:rPr>
                        <a:t>מכללה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91453" marR="91453" marT="45716" marB="45716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he-IL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David" pitchFamily="34" charset="-79"/>
                          <a:cs typeface="David" pitchFamily="34" charset="-79"/>
                        </a:rPr>
                        <a:t>ציון משולב ממוצע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91477" marR="91477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6577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David" pitchFamily="34" charset="-79"/>
                          <a:cs typeface="David" pitchFamily="34" charset="-79"/>
                        </a:rPr>
                        <a:t>מכללת סכנין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91453" marR="91453"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David" pitchFamily="34" charset="-79"/>
                          <a:cs typeface="David" pitchFamily="34" charset="-79"/>
                        </a:rPr>
                        <a:t>570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91477" marR="91477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6577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David" pitchFamily="34" charset="-79"/>
                          <a:cs typeface="David" pitchFamily="34" charset="-79"/>
                        </a:rPr>
                        <a:t>מכללה ערבית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91453" marR="91453"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David" pitchFamily="34" charset="-79"/>
                          <a:cs typeface="David" pitchFamily="34" charset="-79"/>
                        </a:rPr>
                        <a:t>570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91477" marR="91477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6577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David" pitchFamily="34" charset="-79"/>
                          <a:cs typeface="David" pitchFamily="34" charset="-79"/>
                        </a:rPr>
                        <a:t>אקדמיית </a:t>
                      </a:r>
                      <a:r>
                        <a:rPr kumimoji="0" lang="he-IL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David" pitchFamily="34" charset="-79"/>
                          <a:cs typeface="David" pitchFamily="34" charset="-79"/>
                        </a:rPr>
                        <a:t>אלקאסמי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91453" marR="91453"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David" pitchFamily="34" charset="-79"/>
                          <a:cs typeface="David" pitchFamily="34" charset="-79"/>
                        </a:rPr>
                        <a:t>578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91477" marR="91477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6577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דוברי ערבית במכללות הממלכתיות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53" marR="91453"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Narkisim" pitchFamily="34" charset="-79"/>
                          <a:cs typeface="Narkisim" pitchFamily="34" charset="-79"/>
                        </a:rPr>
                        <a:t>590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34" charset="-79"/>
                        <a:cs typeface="Narkisim" pitchFamily="34" charset="-79"/>
                      </a:endParaRPr>
                    </a:p>
                  </a:txBody>
                  <a:tcPr marL="91477" marR="91477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6577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Narkisim" pitchFamily="34" charset="-79"/>
                          <a:cs typeface="Narkisim" pitchFamily="34" charset="-79"/>
                        </a:rPr>
                        <a:t> </a:t>
                      </a:r>
                      <a:r>
                        <a:rPr kumimoji="0" lang="he-IL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Narkisim" pitchFamily="34" charset="-79"/>
                          <a:cs typeface="Narkisim" pitchFamily="34" charset="-79"/>
                        </a:rPr>
                        <a:t> כלל המכללות לחינוך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34" charset="-79"/>
                        <a:cs typeface="Narkisim" pitchFamily="34" charset="-79"/>
                      </a:endParaRPr>
                    </a:p>
                  </a:txBody>
                  <a:tcPr marL="91453" marR="91453"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Narkisim" pitchFamily="34" charset="-79"/>
                          <a:cs typeface="Narkisim" pitchFamily="34" charset="-79"/>
                        </a:rPr>
                        <a:t>587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Narkisim" pitchFamily="34" charset="-79"/>
                        <a:cs typeface="Narkisim" pitchFamily="34" charset="-79"/>
                      </a:endParaRPr>
                    </a:p>
                  </a:txBody>
                  <a:tcPr marL="91477" marR="91477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0001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title"/>
          </p:nvPr>
        </p:nvSpPr>
        <p:spPr>
          <a:xfrm>
            <a:off x="2699792" y="89788"/>
            <a:ext cx="6301364" cy="1322988"/>
          </a:xfrm>
        </p:spPr>
        <p:txBody>
          <a:bodyPr>
            <a:noAutofit/>
          </a:bodyPr>
          <a:lstStyle/>
          <a:p>
            <a:pPr algn="ctr"/>
            <a:r>
              <a:rPr lang="he-IL" sz="3000" b="1" dirty="0" smtClean="0">
                <a:solidFill>
                  <a:srgbClr val="FFFFFF"/>
                </a:solidFill>
                <a:cs typeface="+mn-cs"/>
              </a:rPr>
              <a:t>נושאים בהם עסקה וועדת אתגרים לקידום הכשרת המורים</a:t>
            </a:r>
            <a:br>
              <a:rPr lang="he-IL" sz="3000" b="1" dirty="0" smtClean="0">
                <a:solidFill>
                  <a:srgbClr val="FFFFFF"/>
                </a:solidFill>
                <a:cs typeface="+mn-cs"/>
              </a:rPr>
            </a:br>
            <a:r>
              <a:rPr lang="he-IL" sz="3000" b="1" dirty="0" smtClean="0">
                <a:solidFill>
                  <a:srgbClr val="FFFFFF"/>
                </a:solidFill>
                <a:cs typeface="+mn-cs"/>
              </a:rPr>
              <a:t> במגזר הערבי</a:t>
            </a:r>
            <a:endParaRPr lang="he-IL" sz="3000" b="1" dirty="0">
              <a:solidFill>
                <a:srgbClr val="FFFFFF"/>
              </a:solidFill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1772816"/>
            <a:ext cx="9001156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e-IL" sz="3000" b="1" dirty="0" smtClean="0">
                <a:solidFill>
                  <a:srgbClr val="FF00FF"/>
                </a:solidFill>
              </a:rPr>
              <a:t>כיצד ניתן להעלות את רמת המתקבלים להכשרת עובדי הוראה, את רמת ההוראה במכללות לחינוך ובסופו של דבר את רמת המורים הנקלטים בבתי-הספר במטרה לחולל שינוי באיכות ההוראה בבתי-הספר?</a:t>
            </a:r>
          </a:p>
          <a:p>
            <a:endParaRPr lang="he-IL" sz="3000" b="1" dirty="0">
              <a:solidFill>
                <a:srgbClr val="FF00FF"/>
              </a:solidFill>
            </a:endParaRPr>
          </a:p>
          <a:p>
            <a:r>
              <a:rPr lang="he-IL" sz="3200" b="1" dirty="0" smtClean="0">
                <a:solidFill>
                  <a:srgbClr val="C00000"/>
                </a:solidFill>
              </a:rPr>
              <a:t>- מוכנות </a:t>
            </a:r>
            <a:r>
              <a:rPr lang="he-IL" sz="3200" b="1" dirty="0">
                <a:solidFill>
                  <a:srgbClr val="C00000"/>
                </a:solidFill>
              </a:rPr>
              <a:t>ובשלות אקדמית של המועמדים להוראה</a:t>
            </a:r>
          </a:p>
          <a:p>
            <a:r>
              <a:rPr lang="he-IL" sz="3200" b="1" dirty="0" smtClean="0">
                <a:solidFill>
                  <a:srgbClr val="C00000"/>
                </a:solidFill>
              </a:rPr>
              <a:t>- תנאי </a:t>
            </a:r>
            <a:r>
              <a:rPr lang="he-IL" sz="3200" b="1" dirty="0">
                <a:solidFill>
                  <a:srgbClr val="C00000"/>
                </a:solidFill>
              </a:rPr>
              <a:t>קבלה ללימודים</a:t>
            </a:r>
          </a:p>
          <a:p>
            <a:r>
              <a:rPr lang="he-IL" sz="3200" b="1" dirty="0" smtClean="0">
                <a:solidFill>
                  <a:srgbClr val="C00000"/>
                </a:solidFill>
              </a:rPr>
              <a:t>- שליטה </a:t>
            </a:r>
            <a:r>
              <a:rPr lang="he-IL" sz="3200" b="1" dirty="0">
                <a:solidFill>
                  <a:srgbClr val="C00000"/>
                </a:solidFill>
              </a:rPr>
              <a:t>לשונית</a:t>
            </a:r>
          </a:p>
          <a:p>
            <a:r>
              <a:rPr lang="he-IL" sz="3200" b="1" dirty="0" smtClean="0">
                <a:solidFill>
                  <a:srgbClr val="C00000"/>
                </a:solidFill>
              </a:rPr>
              <a:t>- איכות </a:t>
            </a:r>
            <a:r>
              <a:rPr lang="he-IL" sz="3200" b="1" dirty="0">
                <a:solidFill>
                  <a:srgbClr val="C00000"/>
                </a:solidFill>
              </a:rPr>
              <a:t>ההכשרה העיונית והמעשית</a:t>
            </a:r>
          </a:p>
          <a:p>
            <a:r>
              <a:rPr lang="he-IL" sz="3200" b="1" dirty="0" smtClean="0">
                <a:solidFill>
                  <a:srgbClr val="C00000"/>
                </a:solidFill>
              </a:rPr>
              <a:t>- ייחוד </a:t>
            </a:r>
            <a:r>
              <a:rPr lang="he-IL" sz="3200" b="1" dirty="0">
                <a:solidFill>
                  <a:srgbClr val="C00000"/>
                </a:solidFill>
              </a:rPr>
              <a:t>תרבותי </a:t>
            </a:r>
            <a:r>
              <a:rPr lang="he-IL" sz="3200" b="1" dirty="0" smtClean="0">
                <a:solidFill>
                  <a:srgbClr val="C00000"/>
                </a:solidFill>
              </a:rPr>
              <a:t>חברתי</a:t>
            </a:r>
            <a:endParaRPr lang="he-IL" sz="3000" b="1" dirty="0" smtClean="0">
              <a:solidFill>
                <a:srgbClr val="FF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65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title"/>
          </p:nvPr>
        </p:nvSpPr>
        <p:spPr>
          <a:xfrm>
            <a:off x="2699792" y="332656"/>
            <a:ext cx="6264696" cy="714380"/>
          </a:xfrm>
        </p:spPr>
        <p:txBody>
          <a:bodyPr>
            <a:normAutofit/>
          </a:bodyPr>
          <a:lstStyle/>
          <a:p>
            <a:pPr algn="ctr"/>
            <a:r>
              <a:rPr lang="he-IL" b="1" dirty="0" smtClean="0">
                <a:solidFill>
                  <a:srgbClr val="FFFFFF"/>
                </a:solidFill>
                <a:cs typeface="+mn-cs"/>
              </a:rPr>
              <a:t>המלצות</a:t>
            </a:r>
            <a:endParaRPr lang="he-IL" b="1" dirty="0">
              <a:solidFill>
                <a:srgbClr val="FFFFFF"/>
              </a:solidFill>
              <a:cs typeface="+mn-cs"/>
            </a:endParaRPr>
          </a:p>
        </p:txBody>
      </p:sp>
      <p:sp>
        <p:nvSpPr>
          <p:cNvPr id="6" name="מציין מיקום תוכן 3"/>
          <p:cNvSpPr>
            <a:spLocks noGrp="1"/>
          </p:cNvSpPr>
          <p:nvPr>
            <p:ph sz="half" idx="4294967295"/>
          </p:nvPr>
        </p:nvSpPr>
        <p:spPr>
          <a:xfrm>
            <a:off x="0" y="1484784"/>
            <a:ext cx="8966386" cy="5373216"/>
          </a:xfrm>
          <a:prstGeom prst="rect">
            <a:avLst/>
          </a:prstGeom>
        </p:spPr>
        <p:txBody>
          <a:bodyPr>
            <a:noAutofit/>
          </a:bodyPr>
          <a:lstStyle/>
          <a:p>
            <a:pPr marL="514350" indent="-514350">
              <a:lnSpc>
                <a:spcPct val="150000"/>
              </a:lnSpc>
              <a:buClr>
                <a:srgbClr val="003366"/>
              </a:buClr>
              <a:buNone/>
            </a:pPr>
            <a:r>
              <a:rPr lang="he-IL" sz="21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he-IL" sz="21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העלאת איכות המתקבלים לתכניות ההכשרה </a:t>
            </a:r>
            <a:r>
              <a:rPr lang="he-IL" sz="21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להוראה</a:t>
            </a:r>
          </a:p>
          <a:p>
            <a:pPr marL="514350" lvl="0" indent="-514350">
              <a:lnSpc>
                <a:spcPct val="150000"/>
              </a:lnSpc>
              <a:buClr>
                <a:srgbClr val="003366"/>
              </a:buClr>
              <a:buNone/>
            </a:pPr>
            <a:r>
              <a:rPr lang="he-IL" sz="21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העלאת רמת המוכנות, המכוונות העצמית והמעורבות של </a:t>
            </a:r>
            <a:r>
              <a:rPr lang="he-IL" sz="21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המתכשרים</a:t>
            </a:r>
            <a:r>
              <a:rPr lang="he-IL" sz="21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להוראה</a:t>
            </a:r>
          </a:p>
          <a:p>
            <a:pPr lvl="0">
              <a:lnSpc>
                <a:spcPct val="150000"/>
              </a:lnSpc>
              <a:buClr>
                <a:srgbClr val="003366"/>
              </a:buClr>
              <a:buNone/>
            </a:pPr>
            <a:r>
              <a:rPr lang="he-IL" sz="21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חיזוק וביסוס שליטת הגננות והמורים בכלל ומורי השפה בפרט בשפה הערבית הספרותית</a:t>
            </a:r>
          </a:p>
          <a:p>
            <a:pPr lvl="0">
              <a:lnSpc>
                <a:spcPct val="150000"/>
              </a:lnSpc>
              <a:buClr>
                <a:srgbClr val="003366"/>
              </a:buClr>
              <a:buNone/>
            </a:pPr>
            <a:r>
              <a:rPr lang="he-IL" sz="21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העלאת איכות ההוראה של מורי המורים, העלאת איכות ההדרכה</a:t>
            </a:r>
          </a:p>
          <a:p>
            <a:pPr lvl="0">
              <a:lnSpc>
                <a:spcPct val="150000"/>
              </a:lnSpc>
              <a:buClr>
                <a:srgbClr val="003366"/>
              </a:buClr>
              <a:buNone/>
            </a:pPr>
            <a:r>
              <a:rPr lang="he-IL" sz="21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e-IL" sz="21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של המדריכים הפדגוגיים ושיפור ההתנסות המעשית</a:t>
            </a:r>
          </a:p>
          <a:p>
            <a:pPr lvl="0">
              <a:lnSpc>
                <a:spcPct val="150000"/>
              </a:lnSpc>
              <a:buClr>
                <a:srgbClr val="003366"/>
              </a:buClr>
              <a:buNone/>
            </a:pPr>
            <a:r>
              <a:rPr lang="he-IL" sz="21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משיכת מועמדים מצטיינים להוראה</a:t>
            </a:r>
          </a:p>
          <a:p>
            <a:pPr lvl="0">
              <a:lnSpc>
                <a:spcPct val="150000"/>
              </a:lnSpc>
              <a:buClr>
                <a:srgbClr val="003366"/>
              </a:buClr>
              <a:buNone/>
            </a:pPr>
            <a:r>
              <a:rPr lang="he-IL" sz="21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התאמת תכניות ההכשרה למאפיינים ולצרכים הייחודיים של המורים הערבים</a:t>
            </a:r>
          </a:p>
        </p:txBody>
      </p:sp>
    </p:spTree>
    <p:extLst>
      <p:ext uri="{BB962C8B-B14F-4D97-AF65-F5344CB8AC3E}">
        <p14:creationId xmlns:p14="http://schemas.microsoft.com/office/powerpoint/2010/main" val="1629694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תוכן 2"/>
          <p:cNvSpPr>
            <a:spLocks noGrp="1"/>
          </p:cNvSpPr>
          <p:nvPr>
            <p:ph idx="1"/>
          </p:nvPr>
        </p:nvSpPr>
        <p:spPr>
          <a:xfrm>
            <a:off x="107504" y="1719071"/>
            <a:ext cx="8856984" cy="5138929"/>
          </a:xfrm>
        </p:spPr>
        <p:txBody>
          <a:bodyPr>
            <a:noAutofit/>
          </a:bodyPr>
          <a:lstStyle/>
          <a:p>
            <a:pPr marL="4572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he-IL" sz="20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1. העלאת איכות המתקבלים ללימודים: מבחן כניסה בשפה הערבית, </a:t>
            </a:r>
          </a:p>
          <a:p>
            <a:pPr marL="4572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he-IL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he-IL" sz="20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    ציון 70 או 80 לפחות במקצוע שפה וספרות ערבית בתעודת הבגרות </a:t>
            </a:r>
          </a:p>
          <a:p>
            <a:pPr marL="4572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he-IL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he-IL" sz="20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    בהיקף 5 או 3 </a:t>
            </a:r>
            <a:r>
              <a:rPr lang="he-IL" sz="2000" b="1" dirty="0" err="1" smtClean="0">
                <a:solidFill>
                  <a:srgbClr val="0000FF"/>
                </a:solidFill>
                <a:latin typeface="Times New Roman"/>
                <a:ea typeface="Times New Roman"/>
              </a:rPr>
              <a:t>יח"ל</a:t>
            </a:r>
            <a:r>
              <a:rPr lang="he-IL" sz="20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, בהתאמה.</a:t>
            </a:r>
          </a:p>
          <a:p>
            <a:pPr marL="4572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he-IL" sz="20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2. תגבור </a:t>
            </a:r>
            <a:r>
              <a:rPr lang="he-IL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לימודי האוריינות האקדמית: במטרה להעלות את </a:t>
            </a:r>
            <a:r>
              <a:rPr lang="he-IL" sz="20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איכות</a:t>
            </a:r>
          </a:p>
          <a:p>
            <a:pPr marL="4572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he-IL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he-IL" sz="20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   </a:t>
            </a:r>
            <a:r>
              <a:rPr lang="he-IL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הסטודנטים </a:t>
            </a:r>
            <a:r>
              <a:rPr lang="he-IL" sz="20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ולפתח את כישוריהם האקדמיים תוגברו לימודי </a:t>
            </a:r>
            <a:r>
              <a:rPr lang="he-IL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האוריינות </a:t>
            </a:r>
            <a:endParaRPr lang="he-IL" sz="2000" b="1" dirty="0" smtClean="0">
              <a:solidFill>
                <a:srgbClr val="0000FF"/>
              </a:solidFill>
              <a:latin typeface="Times New Roman"/>
              <a:ea typeface="Times New Roman"/>
            </a:endParaRPr>
          </a:p>
          <a:p>
            <a:pPr marL="4572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he-IL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he-IL" sz="20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    האקדמית </a:t>
            </a:r>
            <a:r>
              <a:rPr lang="he-IL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במהלך </a:t>
            </a:r>
            <a:r>
              <a:rPr lang="he-IL" sz="20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השנה הראשונה ללימודים.</a:t>
            </a: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he-IL" sz="20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3. הרחבת מודל</a:t>
            </a:r>
            <a:r>
              <a:rPr lang="en-US" sz="20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 :</a:t>
            </a:r>
            <a:r>
              <a:rPr lang="en-US" sz="2000" b="1" dirty="0" smtClean="0">
                <a:solidFill>
                  <a:srgbClr val="0000FF"/>
                </a:solidFill>
                <a:latin typeface="Arial"/>
                <a:ea typeface="Times New Roman"/>
              </a:rPr>
              <a:t>PDS </a:t>
            </a:r>
            <a:r>
              <a:rPr lang="he-IL" sz="20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גיוון דגמי ההכשרה להוראה, מחקר </a:t>
            </a:r>
            <a:r>
              <a:rPr lang="en-US" sz="2000" b="1" dirty="0" smtClean="0">
                <a:solidFill>
                  <a:srgbClr val="0000FF"/>
                </a:solidFill>
                <a:latin typeface="Arial"/>
                <a:ea typeface="Times New Roman"/>
              </a:rPr>
              <a:t>PDS </a:t>
            </a:r>
            <a:r>
              <a:rPr lang="he-IL" sz="2000" b="1" dirty="0" smtClean="0">
                <a:solidFill>
                  <a:srgbClr val="0000FF"/>
                </a:solidFill>
                <a:latin typeface="Arial"/>
                <a:ea typeface="Times New Roman"/>
              </a:rPr>
              <a:t>, </a:t>
            </a:r>
            <a:r>
              <a:rPr lang="he-IL" sz="20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תגבור </a:t>
            </a: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he-IL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he-IL" sz="20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   שעות </a:t>
            </a:r>
            <a:r>
              <a:rPr lang="he-IL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הדרכה </a:t>
            </a:r>
            <a:r>
              <a:rPr lang="he-IL" sz="20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פדגוגית</a:t>
            </a:r>
            <a:r>
              <a:rPr lang="he-IL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he-IL" sz="20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ופיתוח מקצועי של מדריכים פדגוגיים.</a:t>
            </a:r>
            <a:endParaRPr lang="he-IL" sz="2000" b="1" dirty="0">
              <a:solidFill>
                <a:srgbClr val="0000FF"/>
              </a:solidFill>
              <a:latin typeface="Times New Roman"/>
              <a:ea typeface="Times New Roman"/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he-IL" sz="20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4. תגבור </a:t>
            </a:r>
            <a:r>
              <a:rPr lang="he-IL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לימודי היסוד בלשון </a:t>
            </a:r>
            <a:r>
              <a:rPr lang="he-IL" sz="20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ערבית בכל מסלולי ההכשרה להוראה.</a:t>
            </a:r>
            <a:endParaRPr lang="en-US" sz="2000" b="1" dirty="0">
              <a:solidFill>
                <a:srgbClr val="0000FF"/>
              </a:solidFill>
              <a:latin typeface="Times New Roman"/>
              <a:ea typeface="Times New Roman"/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he-IL" sz="20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5.</a:t>
            </a:r>
            <a:r>
              <a:rPr lang="he-IL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he-IL" sz="20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חיזוק  </a:t>
            </a:r>
            <a:r>
              <a:rPr lang="he-IL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לימודי השפה </a:t>
            </a:r>
            <a:r>
              <a:rPr lang="he-IL" sz="20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הערבית בקרב </a:t>
            </a:r>
            <a:r>
              <a:rPr lang="he-IL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אנשי הסגל: </a:t>
            </a:r>
            <a:r>
              <a:rPr lang="he-IL" sz="20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מתקיימות הכשרות</a:t>
            </a: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he-IL" sz="20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    למורי המורים במכללות.</a:t>
            </a:r>
            <a:endParaRPr lang="en-US" sz="2000" b="1" dirty="0">
              <a:solidFill>
                <a:srgbClr val="0000FF"/>
              </a:solidFill>
              <a:latin typeface="Times New Roman"/>
              <a:ea typeface="Times New Roman"/>
            </a:endParaRPr>
          </a:p>
        </p:txBody>
      </p:sp>
      <p:sp>
        <p:nvSpPr>
          <p:cNvPr id="6" name="כותרת 1"/>
          <p:cNvSpPr>
            <a:spLocks noGrp="1"/>
          </p:cNvSpPr>
          <p:nvPr>
            <p:ph type="title"/>
          </p:nvPr>
        </p:nvSpPr>
        <p:spPr>
          <a:xfrm>
            <a:off x="2699792" y="260648"/>
            <a:ext cx="6264696" cy="864096"/>
          </a:xfrm>
        </p:spPr>
        <p:txBody>
          <a:bodyPr>
            <a:noAutofit/>
          </a:bodyPr>
          <a:lstStyle/>
          <a:p>
            <a:pPr algn="ctr"/>
            <a:r>
              <a:rPr lang="he-IL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יישום תכנית אתגרים החל</a:t>
            </a:r>
            <a:br>
              <a:rPr lang="he-IL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e-IL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משנה"ל תשע"ז</a:t>
            </a:r>
            <a:endParaRPr lang="he-IL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5312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תוכן 2"/>
          <p:cNvSpPr>
            <a:spLocks noGrp="1"/>
          </p:cNvSpPr>
          <p:nvPr>
            <p:ph idx="1"/>
          </p:nvPr>
        </p:nvSpPr>
        <p:spPr>
          <a:xfrm>
            <a:off x="152400" y="1556792"/>
            <a:ext cx="8839200" cy="5112568"/>
          </a:xfrm>
        </p:spPr>
        <p:txBody>
          <a:bodyPr>
            <a:noAutofit/>
          </a:bodyPr>
          <a:lstStyle/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he-IL" sz="20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6. שדרוג תכניות ההכשרה להוראת שפה וספרות ערבית מתכניות</a:t>
            </a: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he-IL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he-IL" sz="20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   דו-חוגיות לתכניות חד-חוגיות.</a:t>
            </a: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he-IL" sz="20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7. חיזוק  </a:t>
            </a:r>
            <a:r>
              <a:rPr lang="he-IL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לימודי </a:t>
            </a:r>
            <a:r>
              <a:rPr lang="he-IL" sz="20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החינוך הלשוני במסלול </a:t>
            </a:r>
            <a:r>
              <a:rPr lang="he-IL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הגן: הקצאה של  6 </a:t>
            </a:r>
            <a:r>
              <a:rPr lang="he-IL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ש"ש</a:t>
            </a:r>
            <a:r>
              <a:rPr lang="he-IL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לכל </a:t>
            </a:r>
            <a:endParaRPr lang="he-IL" sz="2000" b="1" dirty="0" smtClean="0">
              <a:solidFill>
                <a:srgbClr val="0000FF"/>
              </a:solidFill>
              <a:latin typeface="Times New Roman"/>
              <a:ea typeface="Times New Roman"/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he-IL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he-IL" sz="20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   אחת מהמכללות אשר מכשירות </a:t>
            </a:r>
            <a:r>
              <a:rPr lang="he-IL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גננות דוברות ערבית</a:t>
            </a:r>
            <a:r>
              <a:rPr lang="he-IL" sz="20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.</a:t>
            </a: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he-IL" sz="20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8. מעורבות </a:t>
            </a:r>
            <a:r>
              <a:rPr lang="he-IL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חברתית בקהילה: הקצאה של </a:t>
            </a:r>
            <a:r>
              <a:rPr lang="he-IL" sz="20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מלגות, </a:t>
            </a:r>
            <a:r>
              <a:rPr lang="he-IL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הפעלה של סדנאות </a:t>
            </a:r>
            <a:endParaRPr lang="he-IL" sz="2000" b="1" dirty="0" smtClean="0">
              <a:solidFill>
                <a:srgbClr val="0000FF"/>
              </a:solidFill>
              <a:latin typeface="Times New Roman"/>
              <a:ea typeface="Times New Roman"/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he-IL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he-IL" sz="20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   המלוות את הפעילות </a:t>
            </a:r>
            <a:r>
              <a:rPr lang="he-IL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של </a:t>
            </a:r>
            <a:r>
              <a:rPr lang="he-IL" sz="20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הסטודנטים, פתיחה של קורסים בנושא  </a:t>
            </a: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he-IL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he-IL" sz="20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   חברה ותרבות והקמת יחידות למעורבות חברתית.</a:t>
            </a:r>
            <a:endParaRPr lang="he-IL" sz="2000" b="1" dirty="0">
              <a:solidFill>
                <a:srgbClr val="0000FF"/>
              </a:solidFill>
              <a:latin typeface="Times New Roman"/>
              <a:ea typeface="Times New Roman"/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he-IL" sz="20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9. חיזוק שליטת הסטודנטים בשפה העברית: תוגברו לימודי השפה </a:t>
            </a: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he-IL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he-IL" sz="20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   העברית במהלך השנה הראשונה ללימודים.</a:t>
            </a: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he-IL" sz="20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10. שדרוג ההכשרה להוראה מרמת תואר ראשון לרמת תואר שני </a:t>
            </a: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he-IL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he-IL" sz="20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     (</a:t>
            </a:r>
            <a:r>
              <a:rPr lang="en-US" sz="2000" b="1" dirty="0" err="1" smtClean="0">
                <a:solidFill>
                  <a:srgbClr val="0000FF"/>
                </a:solidFill>
                <a:latin typeface="Times New Roman"/>
                <a:ea typeface="Times New Roman"/>
              </a:rPr>
              <a:t>M.Teach</a:t>
            </a:r>
            <a:r>
              <a:rPr lang="en-US" sz="20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.</a:t>
            </a:r>
            <a:r>
              <a:rPr lang="he-IL" sz="20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) במסלול בית-הספר העל-יסודי.</a:t>
            </a: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he-IL" sz="2000" b="1" dirty="0" smtClean="0">
                <a:solidFill>
                  <a:srgbClr val="EB3FD7"/>
                </a:solidFill>
                <a:latin typeface="Times New Roman"/>
                <a:ea typeface="Times New Roman"/>
              </a:rPr>
              <a:t>    </a:t>
            </a:r>
            <a:endParaRPr lang="en-US" sz="2000" b="1" dirty="0">
              <a:solidFill>
                <a:srgbClr val="0000FF"/>
              </a:solidFill>
              <a:latin typeface="Times New Roman"/>
              <a:ea typeface="Times New Roman"/>
            </a:endParaRPr>
          </a:p>
        </p:txBody>
      </p:sp>
      <p:sp>
        <p:nvSpPr>
          <p:cNvPr id="6" name="כותרת 1"/>
          <p:cNvSpPr>
            <a:spLocks noGrp="1"/>
          </p:cNvSpPr>
          <p:nvPr>
            <p:ph type="title"/>
          </p:nvPr>
        </p:nvSpPr>
        <p:spPr>
          <a:xfrm>
            <a:off x="2699792" y="260648"/>
            <a:ext cx="6264696" cy="1224136"/>
          </a:xfrm>
        </p:spPr>
        <p:txBody>
          <a:bodyPr>
            <a:noAutofit/>
          </a:bodyPr>
          <a:lstStyle/>
          <a:p>
            <a:pPr algn="ctr"/>
            <a:r>
              <a:rPr lang="he-IL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יישום תכנית אתגרים החל</a:t>
            </a:r>
            <a:br>
              <a:rPr lang="he-IL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e-IL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משנה"ל תשע"ז - המשך</a:t>
            </a:r>
            <a:endParaRPr lang="he-IL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8662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2"/>
          <p:cNvSpPr>
            <a:spLocks noGrp="1"/>
          </p:cNvSpPr>
          <p:nvPr>
            <p:ph type="title"/>
          </p:nvPr>
        </p:nvSpPr>
        <p:spPr>
          <a:xfrm>
            <a:off x="2819400" y="116632"/>
            <a:ext cx="6019800" cy="1512168"/>
          </a:xfrm>
        </p:spPr>
        <p:txBody>
          <a:bodyPr/>
          <a:lstStyle/>
          <a:p>
            <a:pPr algn="ctr"/>
            <a:r>
              <a:rPr lang="he-IL" sz="2800" b="1" dirty="0" smtClean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תכנית לגיוס </a:t>
            </a:r>
            <a:r>
              <a:rPr lang="he-IL" sz="2800" b="1" dirty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מועמדים איכותיים ללימודי הכשרה להוראה במערכת החינוך הערבית</a:t>
            </a:r>
          </a:p>
        </p:txBody>
      </p:sp>
      <p:sp>
        <p:nvSpPr>
          <p:cNvPr id="7" name="מלבן 6">
            <a:extLst>
              <a:ext uri="{FF2B5EF4-FFF2-40B4-BE49-F238E27FC236}">
                <a16:creationId xmlns="" xmlns:a16="http://schemas.microsoft.com/office/drawing/2014/main" id="{5DD0C5CC-99C8-46E1-BADE-24B8541EF033}"/>
              </a:ext>
            </a:extLst>
          </p:cNvPr>
          <p:cNvSpPr/>
          <p:nvPr/>
        </p:nvSpPr>
        <p:spPr>
          <a:xfrm>
            <a:off x="179512" y="1844824"/>
            <a:ext cx="885026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he-IL" sz="2200" b="1" dirty="0" smtClean="0">
                <a:solidFill>
                  <a:srgbClr val="0000FF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קול קורא לגיוס מועמדים </a:t>
            </a:r>
            <a:r>
              <a:rPr lang="he-IL" sz="2200" b="1" dirty="0">
                <a:solidFill>
                  <a:srgbClr val="0000FF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איכותיים, בעלי </a:t>
            </a:r>
            <a:r>
              <a:rPr lang="he-IL" sz="2200" b="1" dirty="0" smtClean="0">
                <a:solidFill>
                  <a:srgbClr val="0000FF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נתוני כניסה גבוהים</a:t>
            </a:r>
          </a:p>
          <a:p>
            <a:pPr marL="285750" indent="-285750">
              <a:lnSpc>
                <a:spcPct val="150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he-IL" sz="2200" b="1" dirty="0" smtClean="0">
                <a:solidFill>
                  <a:srgbClr val="0000FF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אוכלוסיית יעד: סטודנטים לתואר בוגר בהוראה, אקדמאיים לתעודת הוראה, אקדמאיים לתואר מוסמך בהוראה (</a:t>
            </a:r>
            <a:r>
              <a:rPr lang="en-US" sz="2200" b="1" dirty="0" err="1" smtClean="0">
                <a:solidFill>
                  <a:srgbClr val="0000FF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M.Teach</a:t>
            </a:r>
            <a:r>
              <a:rPr lang="en-US" sz="2200" b="1" dirty="0" smtClean="0">
                <a:solidFill>
                  <a:srgbClr val="0000FF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  <a:r>
              <a:rPr lang="he-IL" sz="2200" b="1" dirty="0" smtClean="0">
                <a:solidFill>
                  <a:srgbClr val="0000FF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)</a:t>
            </a:r>
          </a:p>
          <a:p>
            <a:pPr marL="285750" indent="-285750">
              <a:lnSpc>
                <a:spcPct val="150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he-IL" sz="2200" b="1" smtClean="0">
                <a:solidFill>
                  <a:srgbClr val="0000FF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מספר מועמדים</a:t>
            </a:r>
            <a:r>
              <a:rPr lang="he-IL" sz="2200" b="1" smtClean="0">
                <a:solidFill>
                  <a:srgbClr val="0000FF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: </a:t>
            </a:r>
            <a:r>
              <a:rPr lang="he-IL" sz="2200" b="1" dirty="0" smtClean="0">
                <a:solidFill>
                  <a:srgbClr val="0000FF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500 למחזור</a:t>
            </a:r>
          </a:p>
          <a:p>
            <a:pPr marL="285750" indent="-285750">
              <a:lnSpc>
                <a:spcPct val="150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he-IL" sz="2200" b="1" dirty="0" smtClean="0">
                <a:solidFill>
                  <a:srgbClr val="0000FF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תכנים ייעודיים בתחום המנהיגות החברתית והמעורבות החברתית</a:t>
            </a:r>
          </a:p>
          <a:p>
            <a:pPr marL="285750" indent="-285750">
              <a:lnSpc>
                <a:spcPct val="150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he-IL" sz="2200" b="1" dirty="0" smtClean="0">
                <a:solidFill>
                  <a:srgbClr val="0000FF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מערך </a:t>
            </a:r>
            <a:r>
              <a:rPr lang="he-IL" sz="2200" b="1" dirty="0">
                <a:solidFill>
                  <a:srgbClr val="0000FF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מסייע לסטודנטים: מלגות </a:t>
            </a:r>
            <a:r>
              <a:rPr lang="he-IL" sz="2200" b="1" dirty="0" smtClean="0">
                <a:solidFill>
                  <a:srgbClr val="0000FF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ופטור </a:t>
            </a:r>
            <a:r>
              <a:rPr lang="he-IL" sz="2200" b="1" dirty="0">
                <a:solidFill>
                  <a:srgbClr val="0000FF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משכר לימוד</a:t>
            </a:r>
          </a:p>
          <a:p>
            <a:pPr marL="285750" indent="-285750">
              <a:lnSpc>
                <a:spcPct val="150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endParaRPr lang="he-IL" sz="2000" b="1" dirty="0">
              <a:solidFill>
                <a:srgbClr val="0000FF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endParaRPr lang="he-IL" sz="2200" b="1" dirty="0" smtClean="0">
              <a:solidFill>
                <a:srgbClr val="0000FF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8519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רשת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התאמה אישית 4">
      <a:majorFont>
        <a:latin typeface="Times New Roman"/>
        <a:ea typeface=""/>
        <a:cs typeface="Heebo ExtraBold"/>
      </a:majorFont>
      <a:minorFont>
        <a:latin typeface="Times New Roman"/>
        <a:ea typeface=""/>
        <a:cs typeface="Heebo"/>
      </a:minorFont>
    </a:fontScheme>
    <a:fmtScheme name="רשת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59B7EED-1439-4730-9732-66FA5AC2CA1B}"/>
</file>

<file path=customXml/itemProps2.xml><?xml version="1.0" encoding="utf-8"?>
<ds:datastoreItem xmlns:ds="http://schemas.openxmlformats.org/officeDocument/2006/customXml" ds:itemID="{8FB91E49-231C-4ABF-A8D7-5B47D9A21D86}"/>
</file>

<file path=customXml/itemProps3.xml><?xml version="1.0" encoding="utf-8"?>
<ds:datastoreItem xmlns:ds="http://schemas.openxmlformats.org/officeDocument/2006/customXml" ds:itemID="{2839AD3A-37D2-4B3E-89F5-3B92ABA503A9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14840</TotalTime>
  <Words>961</Words>
  <Application>Microsoft Office PowerPoint</Application>
  <PresentationFormat>On-screen Show (4:3)</PresentationFormat>
  <Paragraphs>224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רשת</vt:lpstr>
      <vt:lpstr>הכשרת מורים במגזר הערבי</vt:lpstr>
      <vt:lpstr>מסגרות ההכשרה להוראה</vt:lpstr>
      <vt:lpstr>מסלולי ההכשרה להוראה  </vt:lpstr>
      <vt:lpstr>תכניות  M.Teach. במכללות הערביות</vt:lpstr>
      <vt:lpstr>תכניות M.Ed. במכללות הערביות בשנה"ל תשע"ח</vt:lpstr>
      <vt:lpstr>תנאי קבלה כלליים ללימודים לתואר בוגר בהוראה במכללות לחינוך</vt:lpstr>
      <vt:lpstr>PowerPoint Presentation</vt:lpstr>
      <vt:lpstr>PowerPoint Presentation</vt:lpstr>
      <vt:lpstr>מספר עובדי הוראה דוברי ערבית בשנים 1991-2017</vt:lpstr>
      <vt:lpstr>PowerPoint Presentation</vt:lpstr>
      <vt:lpstr>נושאים בהם עסקה וועדת אתגרים לקידום הכשרת המורים  במגזר הערבי</vt:lpstr>
      <vt:lpstr>המלצות</vt:lpstr>
      <vt:lpstr>יישום תכנית אתגרים החל  משנה"ל תשע"ז</vt:lpstr>
      <vt:lpstr>יישום תכנית אתגרים החל  משנה"ל תשע"ז - המשך</vt:lpstr>
      <vt:lpstr>תכנית לגיוס מועמדים איכותיים ללימודי הכשרה להוראה במערכת החינוך הערבית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שקופית 1</dc:title>
  <dc:creator>win</dc:creator>
  <cp:lastModifiedBy>מוחמד</cp:lastModifiedBy>
  <cp:revision>234</cp:revision>
  <cp:lastPrinted>2017-02-17T08:56:30Z</cp:lastPrinted>
  <dcterms:created xsi:type="dcterms:W3CDTF">2016-01-04T12:06:13Z</dcterms:created>
  <dcterms:modified xsi:type="dcterms:W3CDTF">2018-02-04T12:58:32Z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2024898</vt:r8>
  </property>
</Properties>
</file>