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2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7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theme/themeOverride9.xml" ContentType="application/vnd.openxmlformats-officedocument.themeOverride+xml"/>
  <Override PartName="/ppt/charts/chart11.xml" ContentType="application/vnd.openxmlformats-officedocument.drawingml.chart+xml"/>
  <Override PartName="/ppt/theme/themeOverride10.xml" ContentType="application/vnd.openxmlformats-officedocument.themeOverride+xml"/>
  <Override PartName="/ppt/theme/themeOverride8.xml" ContentType="application/vnd.openxmlformats-officedocument.themeOverride+xml"/>
  <Override PartName="/ppt/charts/chart8.xml" ContentType="application/vnd.openxmlformats-officedocument.drawingml.chart+xml"/>
  <Override PartName="/ppt/theme/themeOverride4.xml" ContentType="application/vnd.openxmlformats-officedocument.themeOverride+xml"/>
  <Override PartName="/ppt/theme/themeOverride7.xml" ContentType="application/vnd.openxmlformats-officedocument.themeOverrid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7" r:id="rId1"/>
  </p:sldMasterIdLst>
  <p:notesMasterIdLst>
    <p:notesMasterId r:id="rId32"/>
  </p:notesMasterIdLst>
  <p:sldIdLst>
    <p:sldId id="445" r:id="rId2"/>
    <p:sldId id="447" r:id="rId3"/>
    <p:sldId id="449" r:id="rId4"/>
    <p:sldId id="457" r:id="rId5"/>
    <p:sldId id="454" r:id="rId6"/>
    <p:sldId id="452" r:id="rId7"/>
    <p:sldId id="459" r:id="rId8"/>
    <p:sldId id="446" r:id="rId9"/>
    <p:sldId id="435" r:id="rId10"/>
    <p:sldId id="429" r:id="rId11"/>
    <p:sldId id="391" r:id="rId12"/>
    <p:sldId id="460" r:id="rId13"/>
    <p:sldId id="465" r:id="rId14"/>
    <p:sldId id="464" r:id="rId15"/>
    <p:sldId id="381" r:id="rId16"/>
    <p:sldId id="382" r:id="rId17"/>
    <p:sldId id="383" r:id="rId18"/>
    <p:sldId id="384" r:id="rId19"/>
    <p:sldId id="385" r:id="rId20"/>
    <p:sldId id="386" r:id="rId21"/>
    <p:sldId id="411" r:id="rId22"/>
    <p:sldId id="413" r:id="rId23"/>
    <p:sldId id="415" r:id="rId24"/>
    <p:sldId id="417" r:id="rId25"/>
    <p:sldId id="419" r:id="rId26"/>
    <p:sldId id="420" r:id="rId27"/>
    <p:sldId id="421" r:id="rId28"/>
    <p:sldId id="422" r:id="rId29"/>
    <p:sldId id="423" r:id="rId30"/>
    <p:sldId id="466" r:id="rId31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82DD"/>
    <a:srgbClr val="FAD6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סגנון ביניים 4 - הדגשה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סגנון ביניים 4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0231" autoAdjust="0"/>
  </p:normalViewPr>
  <p:slideViewPr>
    <p:cSldViewPr>
      <p:cViewPr varScale="1">
        <p:scale>
          <a:sx n="71" d="100"/>
          <a:sy n="71" d="100"/>
        </p:scale>
        <p:origin x="11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495;&#1493;&#1489;&#1512;&#1514;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7.bin"/><Relationship Id="rId1" Type="http://schemas.openxmlformats.org/officeDocument/2006/relationships/themeOverride" Target="../theme/themeOverride9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8.bin"/><Relationship Id="rId1" Type="http://schemas.openxmlformats.org/officeDocument/2006/relationships/themeOverride" Target="../theme/themeOverrid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3200" b="1" dirty="0"/>
              <a:t>5,355</a:t>
            </a:r>
            <a:r>
              <a:rPr lang="he-IL" sz="3200" dirty="0"/>
              <a:t> </a:t>
            </a:r>
            <a:r>
              <a:rPr lang="he-IL" sz="3200" b="1" dirty="0"/>
              <a:t>תלמידים עלו בשנת 2017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גיליון1!$C$4:$C$6</c:f>
              <c:strCache>
                <c:ptCount val="3"/>
                <c:pt idx="0">
                  <c:v>חמ"ד</c:v>
                </c:pt>
                <c:pt idx="1">
                  <c:v>חרדי</c:v>
                </c:pt>
                <c:pt idx="2">
                  <c:v>מ"מ</c:v>
                </c:pt>
              </c:strCache>
            </c:strRef>
          </c:cat>
          <c:val>
            <c:numRef>
              <c:f>גיליון1!$D$4:$D$6</c:f>
              <c:numCache>
                <c:formatCode>#,##0</c:formatCode>
                <c:ptCount val="3"/>
                <c:pt idx="0">
                  <c:v>1309</c:v>
                </c:pt>
                <c:pt idx="1">
                  <c:v>878</c:v>
                </c:pt>
                <c:pt idx="2">
                  <c:v>3168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'מתמטיקה ח'!$AE$3</c:f>
              <c:strCache>
                <c:ptCount val="1"/>
                <c:pt idx="0">
                  <c:v>תשע"ה</c:v>
                </c:pt>
              </c:strCache>
            </c:strRef>
          </c:tx>
          <c:invertIfNegative val="0"/>
          <c:dLbls>
            <c:dLbl>
              <c:idx val="8"/>
              <c:layout>
                <c:manualLayout>
                  <c:x val="1.7638888888888888E-3"/>
                  <c:y val="5.64444444444444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1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'מתמטיקה ח'!$AF$2:$AO$2</c:f>
              <c:strCache>
                <c:ptCount val="10"/>
                <c:pt idx="0">
                  <c:v>דרום</c:v>
                </c:pt>
                <c:pt idx="1">
                  <c:v>התיישבותי</c:v>
                </c:pt>
                <c:pt idx="2">
                  <c:v>חיפה</c:v>
                </c:pt>
                <c:pt idx="3">
                  <c:v>ירושלים</c:v>
                </c:pt>
                <c:pt idx="4">
                  <c:v>מנח"י</c:v>
                </c:pt>
                <c:pt idx="5">
                  <c:v>מרכז</c:v>
                </c:pt>
                <c:pt idx="6">
                  <c:v>צפון</c:v>
                </c:pt>
                <c:pt idx="7">
                  <c:v>תל-אביב</c:v>
                </c:pt>
                <c:pt idx="8">
                  <c:v>ארצי ד"ע</c:v>
                </c:pt>
                <c:pt idx="9">
                  <c:v>חמ"ד ארצי</c:v>
                </c:pt>
              </c:strCache>
            </c:strRef>
          </c:cat>
          <c:val>
            <c:numRef>
              <c:f>'מתמטיקה ח'!$AF$3:$AO$3</c:f>
              <c:numCache>
                <c:formatCode>0.0</c:formatCode>
                <c:ptCount val="10"/>
                <c:pt idx="1">
                  <c:v>57</c:v>
                </c:pt>
                <c:pt idx="2">
                  <c:v>23.25635098737628</c:v>
                </c:pt>
                <c:pt idx="3">
                  <c:v>21.5</c:v>
                </c:pt>
                <c:pt idx="4">
                  <c:v>77.427975163617134</c:v>
                </c:pt>
                <c:pt idx="6">
                  <c:v>10.126077140233969</c:v>
                </c:pt>
                <c:pt idx="7">
                  <c:v>20.151385512589503</c:v>
                </c:pt>
                <c:pt idx="8">
                  <c:v>45.719929096352068</c:v>
                </c:pt>
                <c:pt idx="9">
                  <c:v>33.395661736253722</c:v>
                </c:pt>
              </c:numCache>
            </c:numRef>
          </c:val>
        </c:ser>
        <c:ser>
          <c:idx val="1"/>
          <c:order val="1"/>
          <c:tx>
            <c:strRef>
              <c:f>'מתמטיקה ח'!$AE$4</c:f>
              <c:strCache>
                <c:ptCount val="1"/>
                <c:pt idx="0">
                  <c:v>תשע"ו</c:v>
                </c:pt>
              </c:strCache>
            </c:strRef>
          </c:tx>
          <c:invertIfNegative val="0"/>
          <c:dLbls>
            <c:dLbl>
              <c:idx val="8"/>
              <c:layout>
                <c:manualLayout>
                  <c:x val="-8.819444444444444E-3"/>
                  <c:y val="1.4111111111111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2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'מתמטיקה ח'!$AF$2:$AO$2</c:f>
              <c:strCache>
                <c:ptCount val="10"/>
                <c:pt idx="0">
                  <c:v>דרום</c:v>
                </c:pt>
                <c:pt idx="1">
                  <c:v>התיישבותי</c:v>
                </c:pt>
                <c:pt idx="2">
                  <c:v>חיפה</c:v>
                </c:pt>
                <c:pt idx="3">
                  <c:v>ירושלים</c:v>
                </c:pt>
                <c:pt idx="4">
                  <c:v>מנח"י</c:v>
                </c:pt>
                <c:pt idx="5">
                  <c:v>מרכז</c:v>
                </c:pt>
                <c:pt idx="6">
                  <c:v>צפון</c:v>
                </c:pt>
                <c:pt idx="7">
                  <c:v>תל-אביב</c:v>
                </c:pt>
                <c:pt idx="8">
                  <c:v>ארצי ד"ע</c:v>
                </c:pt>
                <c:pt idx="9">
                  <c:v>חמ"ד ארצי</c:v>
                </c:pt>
              </c:strCache>
            </c:strRef>
          </c:cat>
          <c:val>
            <c:numRef>
              <c:f>'מתמטיקה ח'!$AF$4:$AO$4</c:f>
              <c:numCache>
                <c:formatCode>General</c:formatCode>
                <c:ptCount val="10"/>
                <c:pt idx="0" formatCode="0.0">
                  <c:v>38.5</c:v>
                </c:pt>
                <c:pt idx="2" formatCode="0.0">
                  <c:v>29.20374953397129</c:v>
                </c:pt>
                <c:pt idx="4" formatCode="0.0">
                  <c:v>68.355729013320584</c:v>
                </c:pt>
                <c:pt idx="5" formatCode="0.0">
                  <c:v>23</c:v>
                </c:pt>
                <c:pt idx="7" formatCode="0.0">
                  <c:v>48.978461533053995</c:v>
                </c:pt>
                <c:pt idx="8" formatCode="0.0">
                  <c:v>52.180171148430105</c:v>
                </c:pt>
                <c:pt idx="9" formatCode="0.0">
                  <c:v>40.238884835739277</c:v>
                </c:pt>
              </c:numCache>
            </c:numRef>
          </c:val>
        </c:ser>
        <c:ser>
          <c:idx val="2"/>
          <c:order val="2"/>
          <c:tx>
            <c:strRef>
              <c:f>'מתמטיקה ח'!$AE$5</c:f>
              <c:strCache>
                <c:ptCount val="1"/>
                <c:pt idx="0">
                  <c:v>תשע"ז</c:v>
                </c:pt>
              </c:strCache>
            </c:strRef>
          </c:tx>
          <c:invertIfNegative val="0"/>
          <c:dLbls>
            <c:dLbl>
              <c:idx val="8"/>
              <c:layout>
                <c:manualLayout>
                  <c:x val="7.0555555555555554E-3"/>
                  <c:y val="-1.4111111111111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3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'מתמטיקה ח'!$AF$2:$AO$2</c:f>
              <c:strCache>
                <c:ptCount val="10"/>
                <c:pt idx="0">
                  <c:v>דרום</c:v>
                </c:pt>
                <c:pt idx="1">
                  <c:v>התיישבותי</c:v>
                </c:pt>
                <c:pt idx="2">
                  <c:v>חיפה</c:v>
                </c:pt>
                <c:pt idx="3">
                  <c:v>ירושלים</c:v>
                </c:pt>
                <c:pt idx="4">
                  <c:v>מנח"י</c:v>
                </c:pt>
                <c:pt idx="5">
                  <c:v>מרכז</c:v>
                </c:pt>
                <c:pt idx="6">
                  <c:v>צפון</c:v>
                </c:pt>
                <c:pt idx="7">
                  <c:v>תל-אביב</c:v>
                </c:pt>
                <c:pt idx="8">
                  <c:v>ארצי ד"ע</c:v>
                </c:pt>
                <c:pt idx="9">
                  <c:v>חמ"ד ארצי</c:v>
                </c:pt>
              </c:strCache>
            </c:strRef>
          </c:cat>
          <c:val>
            <c:numRef>
              <c:f>'מתמטיקה ח'!$AF$5:$AO$5</c:f>
              <c:numCache>
                <c:formatCode>0.0</c:formatCode>
                <c:ptCount val="10"/>
                <c:pt idx="0">
                  <c:v>86.8</c:v>
                </c:pt>
                <c:pt idx="1">
                  <c:v>43.599424084380807</c:v>
                </c:pt>
                <c:pt idx="2">
                  <c:v>73</c:v>
                </c:pt>
                <c:pt idx="3">
                  <c:v>52.820532532547077</c:v>
                </c:pt>
                <c:pt idx="5">
                  <c:v>74.296292984458276</c:v>
                </c:pt>
                <c:pt idx="6">
                  <c:v>40</c:v>
                </c:pt>
                <c:pt idx="7">
                  <c:v>44.704844086554857</c:v>
                </c:pt>
                <c:pt idx="8">
                  <c:v>54.695893773089487</c:v>
                </c:pt>
                <c:pt idx="9">
                  <c:v>54.062282018960836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6083264"/>
        <c:axId val="406085224"/>
      </c:barChart>
      <c:catAx>
        <c:axId val="4060832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6085224"/>
        <c:crosses val="autoZero"/>
        <c:auto val="1"/>
        <c:lblAlgn val="ctr"/>
        <c:lblOffset val="100"/>
        <c:noMultiLvlLbl val="0"/>
      </c:catAx>
      <c:valAx>
        <c:axId val="406085224"/>
        <c:scaling>
          <c:orientation val="minMax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0.0" sourceLinked="1"/>
        <c:majorTickMark val="out"/>
        <c:minorTickMark val="none"/>
        <c:tickLblPos val="nextTo"/>
        <c:crossAx val="40608326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'עברית ח'!$AE$3</c:f>
              <c:strCache>
                <c:ptCount val="1"/>
                <c:pt idx="0">
                  <c:v>תשע"ה</c:v>
                </c:pt>
              </c:strCache>
            </c:strRef>
          </c:tx>
          <c:invertIfNegative val="0"/>
          <c:dLbls>
            <c:dLbl>
              <c:idx val="8"/>
              <c:layout>
                <c:manualLayout>
                  <c:x val="1.7638888888888888E-3"/>
                  <c:y val="5.64444444444444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1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'עברית ח'!$AF$2:$AO$2</c:f>
              <c:strCache>
                <c:ptCount val="10"/>
                <c:pt idx="0">
                  <c:v>דרום</c:v>
                </c:pt>
                <c:pt idx="1">
                  <c:v>התיישבותי</c:v>
                </c:pt>
                <c:pt idx="2">
                  <c:v>חיפה</c:v>
                </c:pt>
                <c:pt idx="3">
                  <c:v>ירושלים</c:v>
                </c:pt>
                <c:pt idx="4">
                  <c:v>מנח"י</c:v>
                </c:pt>
                <c:pt idx="5">
                  <c:v>מרכז</c:v>
                </c:pt>
                <c:pt idx="6">
                  <c:v>צפון</c:v>
                </c:pt>
                <c:pt idx="7">
                  <c:v>תל-אביב</c:v>
                </c:pt>
                <c:pt idx="8">
                  <c:v>ארצי ד"ע</c:v>
                </c:pt>
                <c:pt idx="9">
                  <c:v>חמ"ד ארצי</c:v>
                </c:pt>
              </c:strCache>
            </c:strRef>
          </c:cat>
          <c:val>
            <c:numRef>
              <c:f>'עברית ח'!$AF$3:$AO$3</c:f>
              <c:numCache>
                <c:formatCode>0.0</c:formatCode>
                <c:ptCount val="10"/>
                <c:pt idx="1">
                  <c:v>47.8794785429969</c:v>
                </c:pt>
                <c:pt idx="2">
                  <c:v>12.490984100366985</c:v>
                </c:pt>
                <c:pt idx="4">
                  <c:v>64.825715770949429</c:v>
                </c:pt>
                <c:pt idx="6">
                  <c:v>12.0253729403327</c:v>
                </c:pt>
                <c:pt idx="7">
                  <c:v>30.845935188068584</c:v>
                </c:pt>
                <c:pt idx="8">
                  <c:v>30.943205814191057</c:v>
                </c:pt>
                <c:pt idx="9">
                  <c:v>29.748174477574583</c:v>
                </c:pt>
              </c:numCache>
            </c:numRef>
          </c:val>
        </c:ser>
        <c:ser>
          <c:idx val="1"/>
          <c:order val="1"/>
          <c:tx>
            <c:strRef>
              <c:f>'עברית ח'!$AE$4</c:f>
              <c:strCache>
                <c:ptCount val="1"/>
                <c:pt idx="0">
                  <c:v>תשע"ו</c:v>
                </c:pt>
              </c:strCache>
            </c:strRef>
          </c:tx>
          <c:invertIfNegative val="0"/>
          <c:dLbls>
            <c:dLbl>
              <c:idx val="8"/>
              <c:layout>
                <c:manualLayout>
                  <c:x val="-8.819444444444444E-3"/>
                  <c:y val="1.4111111111111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2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'עברית ח'!$AF$2:$AO$2</c:f>
              <c:strCache>
                <c:ptCount val="10"/>
                <c:pt idx="0">
                  <c:v>דרום</c:v>
                </c:pt>
                <c:pt idx="1">
                  <c:v>התיישבותי</c:v>
                </c:pt>
                <c:pt idx="2">
                  <c:v>חיפה</c:v>
                </c:pt>
                <c:pt idx="3">
                  <c:v>ירושלים</c:v>
                </c:pt>
                <c:pt idx="4">
                  <c:v>מנח"י</c:v>
                </c:pt>
                <c:pt idx="5">
                  <c:v>מרכז</c:v>
                </c:pt>
                <c:pt idx="6">
                  <c:v>צפון</c:v>
                </c:pt>
                <c:pt idx="7">
                  <c:v>תל-אביב</c:v>
                </c:pt>
                <c:pt idx="8">
                  <c:v>ארצי ד"ע</c:v>
                </c:pt>
                <c:pt idx="9">
                  <c:v>חמ"ד ארצי</c:v>
                </c:pt>
              </c:strCache>
            </c:strRef>
          </c:cat>
          <c:val>
            <c:numRef>
              <c:f>'עברית ח'!$AF$4:$AO$4</c:f>
              <c:numCache>
                <c:formatCode>General</c:formatCode>
                <c:ptCount val="10"/>
                <c:pt idx="4" formatCode="0.0">
                  <c:v>58.090463604893763</c:v>
                </c:pt>
                <c:pt idx="5" formatCode="0.0">
                  <c:v>17.854310670489696</c:v>
                </c:pt>
                <c:pt idx="7" formatCode="0.0">
                  <c:v>30.82394653321791</c:v>
                </c:pt>
                <c:pt idx="8" formatCode="0.0">
                  <c:v>36.197807455741604</c:v>
                </c:pt>
                <c:pt idx="9" formatCode="0.0">
                  <c:v>25.016848607603503</c:v>
                </c:pt>
              </c:numCache>
            </c:numRef>
          </c:val>
        </c:ser>
        <c:ser>
          <c:idx val="2"/>
          <c:order val="2"/>
          <c:tx>
            <c:strRef>
              <c:f>'עברית ח'!$AE$5</c:f>
              <c:strCache>
                <c:ptCount val="1"/>
                <c:pt idx="0">
                  <c:v>תשע"ז</c:v>
                </c:pt>
              </c:strCache>
            </c:strRef>
          </c:tx>
          <c:invertIfNegative val="0"/>
          <c:dLbls>
            <c:dLbl>
              <c:idx val="8"/>
              <c:layout>
                <c:manualLayout>
                  <c:x val="7.0555555555555554E-3"/>
                  <c:y val="-1.4111111111111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3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'עברית ח'!$AF$2:$AO$2</c:f>
              <c:strCache>
                <c:ptCount val="10"/>
                <c:pt idx="0">
                  <c:v>דרום</c:v>
                </c:pt>
                <c:pt idx="1">
                  <c:v>התיישבותי</c:v>
                </c:pt>
                <c:pt idx="2">
                  <c:v>חיפה</c:v>
                </c:pt>
                <c:pt idx="3">
                  <c:v>ירושלים</c:v>
                </c:pt>
                <c:pt idx="4">
                  <c:v>מנח"י</c:v>
                </c:pt>
                <c:pt idx="5">
                  <c:v>מרכז</c:v>
                </c:pt>
                <c:pt idx="6">
                  <c:v>צפון</c:v>
                </c:pt>
                <c:pt idx="7">
                  <c:v>תל-אביב</c:v>
                </c:pt>
                <c:pt idx="8">
                  <c:v>ארצי ד"ע</c:v>
                </c:pt>
                <c:pt idx="9">
                  <c:v>חמ"ד ארצי</c:v>
                </c:pt>
              </c:strCache>
            </c:strRef>
          </c:cat>
          <c:val>
            <c:numRef>
              <c:f>'עברית ח'!$AF$5:$AO$5</c:f>
              <c:numCache>
                <c:formatCode>0.0</c:formatCode>
                <c:ptCount val="10"/>
                <c:pt idx="1">
                  <c:v>4.666666666666667</c:v>
                </c:pt>
                <c:pt idx="2">
                  <c:v>39.496944320483884</c:v>
                </c:pt>
                <c:pt idx="3">
                  <c:v>46.15748060610423</c:v>
                </c:pt>
                <c:pt idx="5">
                  <c:v>12.844077278537311</c:v>
                </c:pt>
                <c:pt idx="7">
                  <c:v>23.295331464480331</c:v>
                </c:pt>
                <c:pt idx="8">
                  <c:v>25.032006322614784</c:v>
                </c:pt>
                <c:pt idx="9">
                  <c:v>20.21549902467201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6089536"/>
        <c:axId val="406086008"/>
      </c:barChart>
      <c:catAx>
        <c:axId val="406089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6086008"/>
        <c:crosses val="autoZero"/>
        <c:auto val="1"/>
        <c:lblAlgn val="ctr"/>
        <c:lblOffset val="100"/>
        <c:noMultiLvlLbl val="0"/>
      </c:catAx>
      <c:valAx>
        <c:axId val="406086008"/>
        <c:scaling>
          <c:orientation val="minMax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0.0" sourceLinked="1"/>
        <c:majorTickMark val="out"/>
        <c:minorTickMark val="none"/>
        <c:tickLblPos val="nextTo"/>
        <c:crossAx val="406089536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'[זכאות לבגרות עולים פיקוח דתי  2012-2016.xls]גרפים'!$B$1</c:f>
              <c:strCache>
                <c:ptCount val="1"/>
                <c:pt idx="0">
                  <c:v>חמ"ד-לומדים בי"ב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2012-2016.xls]גרפים'!$A$2:$A$6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2012-2016.xls]גרפים'!$B$2:$B$6</c:f>
              <c:numCache>
                <c:formatCode>#,##0</c:formatCode>
                <c:ptCount val="5"/>
                <c:pt idx="0">
                  <c:v>1381</c:v>
                </c:pt>
                <c:pt idx="1">
                  <c:v>1485</c:v>
                </c:pt>
                <c:pt idx="2">
                  <c:v>1234</c:v>
                </c:pt>
                <c:pt idx="3">
                  <c:v>1393</c:v>
                </c:pt>
                <c:pt idx="4">
                  <c:v>1387</c:v>
                </c:pt>
              </c:numCache>
            </c:numRef>
          </c:val>
        </c:ser>
        <c:ser>
          <c:idx val="1"/>
          <c:order val="1"/>
          <c:tx>
            <c:strRef>
              <c:f>'[זכאות לבגרות עולים פיקוח דתי  2012-2016.xls]גרפים'!$C$1</c:f>
              <c:strCache>
                <c:ptCount val="1"/>
                <c:pt idx="0">
                  <c:v>מ"מ-לומדים בי"ב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2012-2016.xls]גרפים'!$A$2:$A$6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2012-2016.xls]גרפים'!$C$2:$C$6</c:f>
              <c:numCache>
                <c:formatCode>#,##0</c:formatCode>
                <c:ptCount val="5"/>
                <c:pt idx="0">
                  <c:v>2216</c:v>
                </c:pt>
                <c:pt idx="1">
                  <c:v>1959</c:v>
                </c:pt>
                <c:pt idx="2">
                  <c:v>1780</c:v>
                </c:pt>
                <c:pt idx="3">
                  <c:v>1636</c:v>
                </c:pt>
                <c:pt idx="4">
                  <c:v>1879</c:v>
                </c:pt>
              </c:numCache>
            </c:numRef>
          </c:val>
        </c:ser>
        <c:ser>
          <c:idx val="2"/>
          <c:order val="2"/>
          <c:tx>
            <c:strRef>
              <c:f>'[זכאות לבגרות עולים פיקוח דתי  2012-2016.xls]גרפים'!$D$1</c:f>
              <c:strCache>
                <c:ptCount val="1"/>
                <c:pt idx="0">
                  <c:v>ארצי-לומדים בי"ב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2012-2016.xls]גרפים'!$A$2:$A$6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2012-2016.xls]גרפים'!$D$2:$D$6</c:f>
              <c:numCache>
                <c:formatCode>#,##0</c:formatCode>
                <c:ptCount val="5"/>
                <c:pt idx="0">
                  <c:v>4033</c:v>
                </c:pt>
                <c:pt idx="1">
                  <c:v>3856</c:v>
                </c:pt>
                <c:pt idx="2">
                  <c:v>3339</c:v>
                </c:pt>
                <c:pt idx="3">
                  <c:v>3366</c:v>
                </c:pt>
                <c:pt idx="4">
                  <c:v>3678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6084440"/>
        <c:axId val="406084832"/>
      </c:barChart>
      <c:catAx>
        <c:axId val="406084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06084832"/>
        <c:crosses val="autoZero"/>
        <c:auto val="1"/>
        <c:lblAlgn val="ctr"/>
        <c:lblOffset val="100"/>
        <c:noMultiLvlLbl val="0"/>
      </c:catAx>
      <c:valAx>
        <c:axId val="406084832"/>
        <c:scaling>
          <c:orientation val="minMax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#,##0" sourceLinked="1"/>
        <c:majorTickMark val="out"/>
        <c:minorTickMark val="none"/>
        <c:tickLblPos val="nextTo"/>
        <c:crossAx val="406084440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  <a:prstDash val="solid"/>
    </a:ln>
  </c:sp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'[זכאות לבגרות עולים פיקוח דתי  2012-2016.xls]גרפים'!$B$9</c:f>
              <c:strCache>
                <c:ptCount val="1"/>
                <c:pt idx="0">
                  <c:v>חמ"ד-שיעור הנגשים לבגרות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2012-2016.xls]גרפים'!$A$10:$A$14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2012-2016.xls]גרפים'!$B$10:$B$14</c:f>
              <c:numCache>
                <c:formatCode>0.0</c:formatCode>
                <c:ptCount val="5"/>
                <c:pt idx="0">
                  <c:v>91.24</c:v>
                </c:pt>
                <c:pt idx="1">
                  <c:v>93.6</c:v>
                </c:pt>
                <c:pt idx="2">
                  <c:v>92.63</c:v>
                </c:pt>
                <c:pt idx="3">
                  <c:v>91.31</c:v>
                </c:pt>
                <c:pt idx="4">
                  <c:v>92.57</c:v>
                </c:pt>
              </c:numCache>
            </c:numRef>
          </c:val>
        </c:ser>
        <c:ser>
          <c:idx val="1"/>
          <c:order val="1"/>
          <c:tx>
            <c:strRef>
              <c:f>'[זכאות לבגרות עולים פיקוח דתי  2012-2016.xls]גרפים'!$C$9</c:f>
              <c:strCache>
                <c:ptCount val="1"/>
                <c:pt idx="0">
                  <c:v>מ"מ-שיעור הנגשים לבגרות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2012-2016.xls]גרפים'!$A$10:$A$14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2012-2016.xls]גרפים'!$C$10:$C$14</c:f>
              <c:numCache>
                <c:formatCode>0.0</c:formatCode>
                <c:ptCount val="5"/>
                <c:pt idx="0">
                  <c:v>90.16</c:v>
                </c:pt>
                <c:pt idx="1">
                  <c:v>90.2</c:v>
                </c:pt>
                <c:pt idx="2">
                  <c:v>89.04</c:v>
                </c:pt>
                <c:pt idx="3">
                  <c:v>89.06</c:v>
                </c:pt>
                <c:pt idx="4">
                  <c:v>88.24</c:v>
                </c:pt>
              </c:numCache>
            </c:numRef>
          </c:val>
        </c:ser>
        <c:ser>
          <c:idx val="2"/>
          <c:order val="2"/>
          <c:tx>
            <c:strRef>
              <c:f>'[זכאות לבגרות עולים פיקוח דתי  2012-2016.xls]גרפים'!$D$9</c:f>
              <c:strCache>
                <c:ptCount val="1"/>
                <c:pt idx="0">
                  <c:v>ארצי-שיעור הנגשים לבגרות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2012-2016.xls]גרפים'!$A$10:$A$14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2012-2016.xls]גרפים'!$D$10:$D$14</c:f>
              <c:numCache>
                <c:formatCode>0.0</c:formatCode>
                <c:ptCount val="5"/>
                <c:pt idx="0">
                  <c:v>85.97</c:v>
                </c:pt>
                <c:pt idx="1">
                  <c:v>87.81</c:v>
                </c:pt>
                <c:pt idx="2">
                  <c:v>87.57</c:v>
                </c:pt>
                <c:pt idx="3">
                  <c:v>86.13</c:v>
                </c:pt>
                <c:pt idx="4">
                  <c:v>85.24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6086792"/>
        <c:axId val="328649616"/>
      </c:barChart>
      <c:catAx>
        <c:axId val="406086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8649616"/>
        <c:crosses val="autoZero"/>
        <c:auto val="1"/>
        <c:lblAlgn val="ctr"/>
        <c:lblOffset val="100"/>
        <c:noMultiLvlLbl val="0"/>
      </c:catAx>
      <c:valAx>
        <c:axId val="328649616"/>
        <c:scaling>
          <c:orientation val="minMax"/>
          <c:max val="100"/>
          <c:min val="0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0.0" sourceLinked="1"/>
        <c:majorTickMark val="out"/>
        <c:minorTickMark val="none"/>
        <c:tickLblPos val="nextTo"/>
        <c:crossAx val="406086792"/>
        <c:crosses val="autoZero"/>
        <c:crossBetween val="between"/>
        <c:majorUnit val="10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  <a:prstDash val="solid"/>
    </a:ln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'[זכאות לבגרות עולים פיקוח דתי  2012-2016.xls]גרפים'!$B$17</c:f>
              <c:strCache>
                <c:ptCount val="1"/>
                <c:pt idx="0">
                  <c:v>חמ"ד-שיעור זכאים לבגרות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2012-2016.xls]גרפים'!$A$18:$A$22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2012-2016.xls]גרפים'!$B$18:$B$22</c:f>
              <c:numCache>
                <c:formatCode>0.0</c:formatCode>
                <c:ptCount val="5"/>
                <c:pt idx="0">
                  <c:v>60.97</c:v>
                </c:pt>
                <c:pt idx="1">
                  <c:v>62.83</c:v>
                </c:pt>
                <c:pt idx="2">
                  <c:v>65.959999999999994</c:v>
                </c:pt>
                <c:pt idx="3">
                  <c:v>64.900000000000006</c:v>
                </c:pt>
                <c:pt idx="4">
                  <c:v>67.56</c:v>
                </c:pt>
              </c:numCache>
            </c:numRef>
          </c:val>
        </c:ser>
        <c:ser>
          <c:idx val="1"/>
          <c:order val="1"/>
          <c:tx>
            <c:strRef>
              <c:f>'[זכאות לבגרות עולים פיקוח דתי  2012-2016.xls]גרפים'!$C$17</c:f>
              <c:strCache>
                <c:ptCount val="1"/>
                <c:pt idx="0">
                  <c:v>מ"מ-שיעור זכאים לבגרות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2012-2016.xls]גרפים'!$A$18:$A$22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2012-2016.xls]גרפים'!$C$18:$C$22</c:f>
              <c:numCache>
                <c:formatCode>0.0</c:formatCode>
                <c:ptCount val="5"/>
                <c:pt idx="0">
                  <c:v>61.06</c:v>
                </c:pt>
                <c:pt idx="1">
                  <c:v>63.5</c:v>
                </c:pt>
                <c:pt idx="2">
                  <c:v>63.26</c:v>
                </c:pt>
                <c:pt idx="3">
                  <c:v>64.55</c:v>
                </c:pt>
                <c:pt idx="4">
                  <c:v>65.459999999999994</c:v>
                </c:pt>
              </c:numCache>
            </c:numRef>
          </c:val>
        </c:ser>
        <c:ser>
          <c:idx val="2"/>
          <c:order val="2"/>
          <c:tx>
            <c:strRef>
              <c:f>'[זכאות לבגרות עולים פיקוח דתי  2012-2016.xls]גרפים'!$D$17</c:f>
              <c:strCache>
                <c:ptCount val="1"/>
                <c:pt idx="0">
                  <c:v>ארצי-שיעור זכאים לבגרות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2012-2016.xls]גרפים'!$A$18:$A$22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2012-2016.xls]גרפים'!$D$18:$D$22</c:f>
              <c:numCache>
                <c:formatCode>0.0</c:formatCode>
                <c:ptCount val="5"/>
                <c:pt idx="0">
                  <c:v>55.76</c:v>
                </c:pt>
                <c:pt idx="1">
                  <c:v>58.04</c:v>
                </c:pt>
                <c:pt idx="2">
                  <c:v>59.9</c:v>
                </c:pt>
                <c:pt idx="3">
                  <c:v>59.89</c:v>
                </c:pt>
                <c:pt idx="4">
                  <c:v>60.3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8650008"/>
        <c:axId val="328651576"/>
      </c:barChart>
      <c:catAx>
        <c:axId val="328650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8651576"/>
        <c:crosses val="autoZero"/>
        <c:auto val="1"/>
        <c:lblAlgn val="ctr"/>
        <c:lblOffset val="100"/>
        <c:noMultiLvlLbl val="0"/>
      </c:catAx>
      <c:valAx>
        <c:axId val="328651576"/>
        <c:scaling>
          <c:orientation val="minMax"/>
          <c:max val="100"/>
          <c:min val="0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0.0" sourceLinked="1"/>
        <c:majorTickMark val="out"/>
        <c:minorTickMark val="none"/>
        <c:tickLblPos val="nextTo"/>
        <c:crossAx val="328650008"/>
        <c:crosses val="autoZero"/>
        <c:crossBetween val="between"/>
        <c:majorUnit val="10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  <a:prstDash val="solid"/>
    </a:ln>
  </c:sp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'[זכאות לבגרות עולים פיקוח דתי  2012-2016.xls]גרפים'!$B$25</c:f>
              <c:strCache>
                <c:ptCount val="1"/>
                <c:pt idx="0">
                  <c:v>חמ"ד-שיעור עומדים בדרישות סף אוניברסיטה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2012-2016.xls]גרפים'!$A$26:$A$30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2012-2016.xls]גרפים'!$B$26:$B$30</c:f>
              <c:numCache>
                <c:formatCode>0.0</c:formatCode>
                <c:ptCount val="5"/>
                <c:pt idx="0">
                  <c:v>40.700000000000003</c:v>
                </c:pt>
                <c:pt idx="1">
                  <c:v>40.67</c:v>
                </c:pt>
                <c:pt idx="2">
                  <c:v>47.16</c:v>
                </c:pt>
                <c:pt idx="3">
                  <c:v>45.51</c:v>
                </c:pt>
                <c:pt idx="4">
                  <c:v>48.67</c:v>
                </c:pt>
              </c:numCache>
            </c:numRef>
          </c:val>
        </c:ser>
        <c:ser>
          <c:idx val="1"/>
          <c:order val="1"/>
          <c:tx>
            <c:strRef>
              <c:f>'[זכאות לבגרות עולים פיקוח דתי  2012-2016.xls]גרפים'!$C$25</c:f>
              <c:strCache>
                <c:ptCount val="1"/>
                <c:pt idx="0">
                  <c:v>מ"מ-שיעור העומדים בדרישות סף אוניברסיטאות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2012-2016.xls]גרפים'!$A$26:$A$30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2012-2016.xls]גרפים'!$C$26:$C$30</c:f>
              <c:numCache>
                <c:formatCode>0.0</c:formatCode>
                <c:ptCount val="5"/>
                <c:pt idx="0">
                  <c:v>52.21</c:v>
                </c:pt>
                <c:pt idx="1">
                  <c:v>54.36</c:v>
                </c:pt>
                <c:pt idx="2">
                  <c:v>53.88</c:v>
                </c:pt>
                <c:pt idx="3">
                  <c:v>54.65</c:v>
                </c:pt>
                <c:pt idx="4">
                  <c:v>57.21</c:v>
                </c:pt>
              </c:numCache>
            </c:numRef>
          </c:val>
        </c:ser>
        <c:ser>
          <c:idx val="2"/>
          <c:order val="2"/>
          <c:tx>
            <c:strRef>
              <c:f>'[זכאות לבגרות עולים פיקוח דתי  2012-2016.xls]גרפים'!$D$25</c:f>
              <c:strCache>
                <c:ptCount val="1"/>
                <c:pt idx="0">
                  <c:v>ארצי-שיעור העומדים בדרישות סף אוניברסיטאות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2012-2016.xls]גרפים'!$A$26:$A$30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2012-2016.xls]גרפים'!$D$26:$D$30</c:f>
              <c:numCache>
                <c:formatCode>0.0</c:formatCode>
                <c:ptCount val="5"/>
                <c:pt idx="0">
                  <c:v>43.54</c:v>
                </c:pt>
                <c:pt idx="1">
                  <c:v>44.22</c:v>
                </c:pt>
                <c:pt idx="2">
                  <c:v>47.29</c:v>
                </c:pt>
                <c:pt idx="3">
                  <c:v>46.82</c:v>
                </c:pt>
                <c:pt idx="4">
                  <c:v>48.61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8644912"/>
        <c:axId val="328646872"/>
      </c:barChart>
      <c:catAx>
        <c:axId val="328644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8646872"/>
        <c:crosses val="autoZero"/>
        <c:auto val="1"/>
        <c:lblAlgn val="ctr"/>
        <c:lblOffset val="100"/>
        <c:noMultiLvlLbl val="0"/>
      </c:catAx>
      <c:valAx>
        <c:axId val="328646872"/>
        <c:scaling>
          <c:orientation val="minMax"/>
          <c:max val="100"/>
          <c:min val="0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0.0" sourceLinked="1"/>
        <c:majorTickMark val="out"/>
        <c:minorTickMark val="none"/>
        <c:tickLblPos val="nextTo"/>
        <c:crossAx val="328644912"/>
        <c:crosses val="autoZero"/>
        <c:crossBetween val="between"/>
        <c:majorUnit val="10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  <a:prstDash val="solid"/>
    </a:ln>
  </c:sp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'[זכאות לבגרות עולים פיקוח דתי  2012-2016.xls]גרפים'!$B$33</c:f>
              <c:strCache>
                <c:ptCount val="1"/>
                <c:pt idx="0">
                  <c:v>חמ"ד-שיעור המצטיינים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2012-2016.xls]גרפים'!$A$34:$A$38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2012-2016.xls]גרפים'!$B$34:$B$38</c:f>
              <c:numCache>
                <c:formatCode>0.0</c:formatCode>
                <c:ptCount val="5"/>
                <c:pt idx="0">
                  <c:v>7.6</c:v>
                </c:pt>
                <c:pt idx="1">
                  <c:v>5.19</c:v>
                </c:pt>
                <c:pt idx="2">
                  <c:v>8.67</c:v>
                </c:pt>
                <c:pt idx="3">
                  <c:v>7.47</c:v>
                </c:pt>
                <c:pt idx="4">
                  <c:v>8.8699999999999992</c:v>
                </c:pt>
              </c:numCache>
            </c:numRef>
          </c:val>
        </c:ser>
        <c:ser>
          <c:idx val="1"/>
          <c:order val="1"/>
          <c:tx>
            <c:strRef>
              <c:f>'[זכאות לבגרות עולים פיקוח דתי  2012-2016.xls]גרפים'!$C$33</c:f>
              <c:strCache>
                <c:ptCount val="1"/>
                <c:pt idx="0">
                  <c:v>מ"מ-שיעור המצטיינים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2012-2016.xls]גרפים'!$A$34:$A$38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2012-2016.xls]גרפים'!$C$34:$C$38</c:f>
              <c:numCache>
                <c:formatCode>0.0</c:formatCode>
                <c:ptCount val="5"/>
                <c:pt idx="0">
                  <c:v>6.36</c:v>
                </c:pt>
                <c:pt idx="1">
                  <c:v>5.87</c:v>
                </c:pt>
                <c:pt idx="2">
                  <c:v>6.63</c:v>
                </c:pt>
                <c:pt idx="3">
                  <c:v>8.31</c:v>
                </c:pt>
                <c:pt idx="4">
                  <c:v>9.4700000000000006</c:v>
                </c:pt>
              </c:numCache>
            </c:numRef>
          </c:val>
        </c:ser>
        <c:ser>
          <c:idx val="2"/>
          <c:order val="2"/>
          <c:tx>
            <c:strRef>
              <c:f>'[זכאות לבגרות עולים פיקוח דתי  2012-2016.xls]גרפים'!$D$33</c:f>
              <c:strCache>
                <c:ptCount val="1"/>
                <c:pt idx="0">
                  <c:v>ארצי-שיעור המצטיינים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'[זכאות לבגרות עולים פיקוח דתי  2012-2016.xls]גרפים'!$A$34:$A$38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'[זכאות לבגרות עולים פיקוח דתי  2012-2016.xls]גרפים'!$D$34:$D$38</c:f>
              <c:numCache>
                <c:formatCode>0.0</c:formatCode>
                <c:ptCount val="5"/>
                <c:pt idx="0">
                  <c:v>6.27</c:v>
                </c:pt>
                <c:pt idx="1">
                  <c:v>5.0599999999999996</c:v>
                </c:pt>
                <c:pt idx="2">
                  <c:v>6.86</c:v>
                </c:pt>
                <c:pt idx="3">
                  <c:v>7.34</c:v>
                </c:pt>
                <c:pt idx="4">
                  <c:v>8.3699999999999992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8501760"/>
        <c:axId val="408502936"/>
      </c:barChart>
      <c:catAx>
        <c:axId val="408501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08502936"/>
        <c:crosses val="autoZero"/>
        <c:auto val="1"/>
        <c:lblAlgn val="ctr"/>
        <c:lblOffset val="100"/>
        <c:noMultiLvlLbl val="0"/>
      </c:catAx>
      <c:valAx>
        <c:axId val="408502936"/>
        <c:scaling>
          <c:orientation val="minMax"/>
          <c:max val="50"/>
          <c:min val="0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0.0" sourceLinked="1"/>
        <c:majorTickMark val="out"/>
        <c:minorTickMark val="none"/>
        <c:tickLblPos val="nextTo"/>
        <c:crossAx val="408501760"/>
        <c:crosses val="autoZero"/>
        <c:crossBetween val="between"/>
        <c:majorUnit val="5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  <a:prstDash val="solid"/>
    </a:ln>
  </c:sp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'[מקצועות קודש עולים.xls]תנך'!$B$1</c:f>
              <c:strCache>
                <c:ptCount val="1"/>
                <c:pt idx="0">
                  <c:v>מספר נבחנים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עולים.xls]תנך'!$A$9:$A$13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עולים.xls]תנך'!$B$9:$B$13</c:f>
              <c:numCache>
                <c:formatCode>General</c:formatCode>
                <c:ptCount val="5"/>
                <c:pt idx="0">
                  <c:v>95</c:v>
                </c:pt>
                <c:pt idx="1">
                  <c:v>95</c:v>
                </c:pt>
                <c:pt idx="2">
                  <c:v>106</c:v>
                </c:pt>
                <c:pt idx="3">
                  <c:v>141</c:v>
                </c:pt>
                <c:pt idx="4">
                  <c:v>162</c:v>
                </c:pt>
              </c:numCache>
            </c:numRef>
          </c:val>
        </c:ser>
        <c:ser>
          <c:idx val="1"/>
          <c:order val="1"/>
          <c:tx>
            <c:strRef>
              <c:f>'[מקצועות קודש עולים.xls]תנך'!$C$1</c:f>
              <c:strCache>
                <c:ptCount val="1"/>
                <c:pt idx="0">
                  <c:v>ממוצע ציון סופי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עולים.xls]תנך'!$A$9:$A$13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עולים.xls]תנך'!$C$9:$C$13</c:f>
              <c:numCache>
                <c:formatCode>0.0</c:formatCode>
                <c:ptCount val="5"/>
                <c:pt idx="0">
                  <c:v>86.96</c:v>
                </c:pt>
                <c:pt idx="1">
                  <c:v>85.68</c:v>
                </c:pt>
                <c:pt idx="2">
                  <c:v>88.3</c:v>
                </c:pt>
                <c:pt idx="3">
                  <c:v>87.58</c:v>
                </c:pt>
                <c:pt idx="4">
                  <c:v>89.54</c:v>
                </c:pt>
              </c:numCache>
            </c:numRef>
          </c:val>
        </c:ser>
        <c:ser>
          <c:idx val="2"/>
          <c:order val="2"/>
          <c:tx>
            <c:strRef>
              <c:f>'[מקצועות קודש עולים.xls]תנך'!$D$1</c:f>
              <c:strCache>
                <c:ptCount val="1"/>
                <c:pt idx="0">
                  <c:v>אחוז מצטיינים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עולים.xls]תנך'!$A$9:$A$13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עולים.xls]תנך'!$D$9:$D$13</c:f>
              <c:numCache>
                <c:formatCode>0.0</c:formatCode>
                <c:ptCount val="5"/>
                <c:pt idx="0">
                  <c:v>71.58</c:v>
                </c:pt>
                <c:pt idx="1">
                  <c:v>56.84</c:v>
                </c:pt>
                <c:pt idx="2">
                  <c:v>67.92</c:v>
                </c:pt>
                <c:pt idx="3">
                  <c:v>63.83</c:v>
                </c:pt>
                <c:pt idx="4">
                  <c:v>72.22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8502544"/>
        <c:axId val="408500976"/>
      </c:barChart>
      <c:catAx>
        <c:axId val="408502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8500976"/>
        <c:crosses val="autoZero"/>
        <c:auto val="1"/>
        <c:lblAlgn val="ctr"/>
        <c:lblOffset val="100"/>
        <c:noMultiLvlLbl val="0"/>
      </c:catAx>
      <c:valAx>
        <c:axId val="408500976"/>
        <c:scaling>
          <c:orientation val="minMax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General" sourceLinked="1"/>
        <c:majorTickMark val="out"/>
        <c:minorTickMark val="none"/>
        <c:tickLblPos val="nextTo"/>
        <c:crossAx val="40850254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</a:ln>
  </c:sp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'[מקצועות קודש עולים.xls]תושבע'!$B$1</c:f>
              <c:strCache>
                <c:ptCount val="1"/>
                <c:pt idx="0">
                  <c:v>מספר נבחנים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עולים.xls]תושבע'!$A$9:$A$13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עולים.xls]תושבע'!$B$9:$B$13</c:f>
              <c:numCache>
                <c:formatCode>General</c:formatCode>
                <c:ptCount val="5"/>
                <c:pt idx="0">
                  <c:v>842</c:v>
                </c:pt>
                <c:pt idx="1">
                  <c:v>970</c:v>
                </c:pt>
                <c:pt idx="2">
                  <c:v>598</c:v>
                </c:pt>
                <c:pt idx="3">
                  <c:v>591</c:v>
                </c:pt>
                <c:pt idx="4">
                  <c:v>677</c:v>
                </c:pt>
              </c:numCache>
            </c:numRef>
          </c:val>
        </c:ser>
        <c:ser>
          <c:idx val="1"/>
          <c:order val="1"/>
          <c:tx>
            <c:strRef>
              <c:f>'[מקצועות קודש עולים.xls]תושבע'!$C$1</c:f>
              <c:strCache>
                <c:ptCount val="1"/>
                <c:pt idx="0">
                  <c:v>ממוצע ציון סופי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עולים.xls]תושבע'!$A$9:$A$13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עולים.xls]תושבע'!$C$9:$C$13</c:f>
              <c:numCache>
                <c:formatCode>0.0</c:formatCode>
                <c:ptCount val="5"/>
                <c:pt idx="0">
                  <c:v>83.6</c:v>
                </c:pt>
                <c:pt idx="1">
                  <c:v>83.36</c:v>
                </c:pt>
                <c:pt idx="2">
                  <c:v>80.58</c:v>
                </c:pt>
                <c:pt idx="3">
                  <c:v>79.02</c:v>
                </c:pt>
                <c:pt idx="4">
                  <c:v>79.88</c:v>
                </c:pt>
              </c:numCache>
            </c:numRef>
          </c:val>
        </c:ser>
        <c:ser>
          <c:idx val="2"/>
          <c:order val="2"/>
          <c:tx>
            <c:strRef>
              <c:f>'[מקצועות קודש עולים.xls]תושבע'!$D$1</c:f>
              <c:strCache>
                <c:ptCount val="1"/>
                <c:pt idx="0">
                  <c:v>אחוז מצטיינים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עולים.xls]תושבע'!$A$9:$A$13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עולים.xls]תושבע'!$D$9:$D$13</c:f>
              <c:numCache>
                <c:formatCode>0.0</c:formatCode>
                <c:ptCount val="5"/>
                <c:pt idx="0">
                  <c:v>51.66</c:v>
                </c:pt>
                <c:pt idx="1">
                  <c:v>52.89</c:v>
                </c:pt>
                <c:pt idx="2">
                  <c:v>40.130000000000003</c:v>
                </c:pt>
                <c:pt idx="3">
                  <c:v>39.42</c:v>
                </c:pt>
                <c:pt idx="4">
                  <c:v>40.32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8504896"/>
        <c:axId val="408504112"/>
      </c:barChart>
      <c:catAx>
        <c:axId val="4085048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8504112"/>
        <c:crosses val="autoZero"/>
        <c:auto val="1"/>
        <c:lblAlgn val="ctr"/>
        <c:lblOffset val="100"/>
        <c:noMultiLvlLbl val="0"/>
      </c:catAx>
      <c:valAx>
        <c:axId val="408504112"/>
        <c:scaling>
          <c:orientation val="minMax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General" sourceLinked="1"/>
        <c:majorTickMark val="out"/>
        <c:minorTickMark val="none"/>
        <c:tickLblPos val="nextTo"/>
        <c:crossAx val="408504896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</a:ln>
  </c:sp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'[מקצועות קודש עולים.xls]מחשבת ישראל'!$B$1</c:f>
              <c:strCache>
                <c:ptCount val="1"/>
                <c:pt idx="0">
                  <c:v>מספר נבחנים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עולים.xls]מחשבת ישראל'!$A$9:$A$13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עולים.xls]מחשבת ישראל'!$B$9:$B$13</c:f>
              <c:numCache>
                <c:formatCode>General</c:formatCode>
                <c:ptCount val="5"/>
                <c:pt idx="0">
                  <c:v>14</c:v>
                </c:pt>
                <c:pt idx="1">
                  <c:v>13</c:v>
                </c:pt>
                <c:pt idx="2">
                  <c:v>11</c:v>
                </c:pt>
                <c:pt idx="3">
                  <c:v>13</c:v>
                </c:pt>
                <c:pt idx="4">
                  <c:v>18</c:v>
                </c:pt>
              </c:numCache>
            </c:numRef>
          </c:val>
        </c:ser>
        <c:ser>
          <c:idx val="1"/>
          <c:order val="1"/>
          <c:tx>
            <c:strRef>
              <c:f>'[מקצועות קודש עולים.xls]מחשבת ישראל'!$C$1</c:f>
              <c:strCache>
                <c:ptCount val="1"/>
                <c:pt idx="0">
                  <c:v>ממוצע ציון סופי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עולים.xls]מחשבת ישראל'!$A$9:$A$13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עולים.xls]מחשבת ישראל'!$C$9:$C$13</c:f>
              <c:numCache>
                <c:formatCode>0.0</c:formatCode>
                <c:ptCount val="5"/>
                <c:pt idx="0">
                  <c:v>91.29</c:v>
                </c:pt>
                <c:pt idx="1">
                  <c:v>90.31</c:v>
                </c:pt>
                <c:pt idx="2">
                  <c:v>94.55</c:v>
                </c:pt>
                <c:pt idx="3">
                  <c:v>88</c:v>
                </c:pt>
                <c:pt idx="4">
                  <c:v>90.11</c:v>
                </c:pt>
              </c:numCache>
            </c:numRef>
          </c:val>
        </c:ser>
        <c:ser>
          <c:idx val="2"/>
          <c:order val="2"/>
          <c:tx>
            <c:strRef>
              <c:f>'[מקצועות קודש עולים.xls]מחשבת ישראל'!$D$1</c:f>
              <c:strCache>
                <c:ptCount val="1"/>
                <c:pt idx="0">
                  <c:v>אחוז מצטיינים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'[מקצועות קודש עולים.xls]מחשבת ישראל'!$A$9:$A$13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'[מקצועות קודש עולים.xls]מחשבת ישראל'!$D$9:$D$13</c:f>
              <c:numCache>
                <c:formatCode>0.0</c:formatCode>
                <c:ptCount val="5"/>
                <c:pt idx="0">
                  <c:v>78.569999999999993</c:v>
                </c:pt>
                <c:pt idx="1">
                  <c:v>76.92</c:v>
                </c:pt>
                <c:pt idx="2">
                  <c:v>100</c:v>
                </c:pt>
                <c:pt idx="3">
                  <c:v>69.23</c:v>
                </c:pt>
                <c:pt idx="4">
                  <c:v>77.78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8498624"/>
        <c:axId val="408505288"/>
      </c:barChart>
      <c:catAx>
        <c:axId val="4084986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8505288"/>
        <c:crosses val="autoZero"/>
        <c:auto val="1"/>
        <c:lblAlgn val="ctr"/>
        <c:lblOffset val="100"/>
        <c:noMultiLvlLbl val="0"/>
      </c:catAx>
      <c:valAx>
        <c:axId val="408505288"/>
        <c:scaling>
          <c:orientation val="minMax"/>
        </c:scaling>
        <c:delete val="0"/>
        <c:axPos val="l"/>
        <c:majorGridlines>
          <c:spPr>
            <a:ln w="3175">
              <a:prstDash val="sysDot"/>
            </a:ln>
          </c:spPr>
        </c:majorGridlines>
        <c:numFmt formatCode="General" sourceLinked="1"/>
        <c:majorTickMark val="out"/>
        <c:minorTickMark val="none"/>
        <c:tickLblPos val="nextTo"/>
        <c:crossAx val="40849862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 w="31750">
      <a:solidFill>
        <a:schemeClr val="accent1"/>
      </a:solidFill>
    </a:ln>
  </c:sp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0.50153</cdr:x>
      <cdr:y>0.23382</cdr:y>
    </cdr:from>
    <cdr:to>
      <cdr:x>0.96626</cdr:x>
      <cdr:y>0.46347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737610" y="1280157"/>
          <a:ext cx="3463307" cy="12573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 dirty="0" smtClean="0"/>
        </a:p>
        <a:p xmlns:a="http://schemas.openxmlformats.org/drawingml/2006/main">
          <a:pPr algn="r"/>
          <a:r>
            <a:rPr lang="he-IL" sz="2400" b="1" dirty="0" smtClean="0"/>
            <a:t>ממלכתי – דתי   </a:t>
          </a:r>
        </a:p>
        <a:p xmlns:a="http://schemas.openxmlformats.org/drawingml/2006/main">
          <a:pPr algn="r"/>
          <a:r>
            <a:rPr lang="he-IL" sz="2400" b="1" dirty="0" smtClean="0"/>
            <a:t>1,309 תלמידים = 24%</a:t>
          </a:r>
          <a:endParaRPr lang="he-IL" sz="2400" b="1" dirty="0"/>
        </a:p>
      </cdr:txBody>
    </cdr:sp>
  </cdr:relSizeAnchor>
  <cdr:relSizeAnchor xmlns:cdr="http://schemas.openxmlformats.org/drawingml/2006/chartDrawing">
    <cdr:from>
      <cdr:x>0.03988</cdr:x>
      <cdr:y>0.40397</cdr:y>
    </cdr:from>
    <cdr:to>
      <cdr:x>0.4816</cdr:x>
      <cdr:y>0.59603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97180" y="2211723"/>
          <a:ext cx="3291840" cy="10515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r"/>
          <a:r>
            <a:rPr lang="he-IL" sz="2400" b="1" dirty="0" smtClean="0"/>
            <a:t>ממלכתי</a:t>
          </a:r>
        </a:p>
        <a:p xmlns:a="http://schemas.openxmlformats.org/drawingml/2006/main">
          <a:pPr algn="r"/>
          <a:r>
            <a:rPr lang="he-IL" sz="2400" b="1" dirty="0" smtClean="0"/>
            <a:t>3,168 תלמידים = 59%</a:t>
          </a:r>
          <a:endParaRPr lang="he-IL" sz="2400" b="1" dirty="0"/>
        </a:p>
      </cdr:txBody>
    </cdr:sp>
  </cdr:relSizeAnchor>
  <cdr:relSizeAnchor xmlns:cdr="http://schemas.openxmlformats.org/drawingml/2006/chartDrawing">
    <cdr:from>
      <cdr:x>0.56748</cdr:x>
      <cdr:y>0.60334</cdr:y>
    </cdr:from>
    <cdr:to>
      <cdr:x>0.96933</cdr:x>
      <cdr:y>0.83299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229100" y="3303268"/>
          <a:ext cx="2994696" cy="12573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r"/>
          <a:r>
            <a:rPr lang="he-IL" sz="2400" b="1" dirty="0" smtClean="0"/>
            <a:t>חרדי</a:t>
          </a:r>
        </a:p>
        <a:p xmlns:a="http://schemas.openxmlformats.org/drawingml/2006/main">
          <a:pPr algn="r"/>
          <a:r>
            <a:rPr lang="he-IL" sz="2400" b="1" dirty="0" smtClean="0"/>
            <a:t>878 תלמידים = 16%</a:t>
          </a:r>
          <a:endParaRPr lang="he-IL" sz="2400" b="1" dirty="0"/>
        </a:p>
      </cdr:txBody>
    </cdr:sp>
  </cdr:relSizeAnchor>
  <cdr:relSizeAnchor xmlns:cdr="http://schemas.openxmlformats.org/drawingml/2006/chartDrawing">
    <cdr:from>
      <cdr:x>0.65951</cdr:x>
      <cdr:y>0.55324</cdr:y>
    </cdr:from>
    <cdr:to>
      <cdr:x>1</cdr:x>
      <cdr:y>0.62213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914900" y="3028950"/>
          <a:ext cx="2537460" cy="37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8177EB1-3F86-4CC2-8AC8-00D37BE0B38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B19D764-F068-4667-8C43-E0461642D07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3675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1"/>
            <a:fld id="{0A3C37BE-C303-496D-B5CD-85F2937540FC}" type="slidenum">
              <a:rPr lang="he-IL" smtClean="0"/>
              <a:pPr rtl="1"/>
              <a:t>13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30076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1"/>
            <a:fld id="{0A3C37BE-C303-496D-B5CD-85F2937540FC}" type="slidenum">
              <a:rPr lang="he-IL" smtClean="0"/>
              <a:pPr rtl="1"/>
              <a:t>14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30076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E1360-4138-45DD-8671-89D0B2B6AAE5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66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4FEF1-B599-48D9-8232-A6CBE8DE9749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3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D489E-E39B-4646-8AB8-DA42BD4F9B3F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0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51766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D489E-E39B-4646-8AB8-DA42BD4F9B3F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0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79654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AE082-35EA-473E-A6D8-B8E7FF395386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5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5D00-8F01-44E6-A1FB-B8C25E11F2EE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83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044D-99CF-4904-9BEE-17D7683082D5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86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3D3B-A064-4C03-86A8-CF27744E8E78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8C170-2A5C-4FD0-BFC2-794E2CB7F603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33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3F15-E135-4432-997E-2AE249BC091C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 smtClean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8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D489E-E39B-4646-8AB8-DA42BD4F9B3F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0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96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שקופית כותרת עם תמ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419185" y="2292100"/>
            <a:ext cx="4300538" cy="2219691"/>
          </a:xfrm>
        </p:spPr>
        <p:txBody>
          <a:bodyPr anchor="ctr">
            <a:normAutofit/>
          </a:bodyPr>
          <a:lstStyle>
            <a:lvl1pPr algn="r" latinLnBrk="0">
              <a:defRPr lang="he-IL" sz="4400" cap="all" baseline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419185" y="4511790"/>
            <a:ext cx="4300538" cy="955565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18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11" name="מציין מיקום תמונה 10"/>
          <p:cNvSpPr>
            <a:spLocks noGrp="1"/>
          </p:cNvSpPr>
          <p:nvPr>
            <p:ph type="pic" sz="quarter" idx="13"/>
          </p:nvPr>
        </p:nvSpPr>
        <p:spPr>
          <a:xfrm>
            <a:off x="353201" y="1310656"/>
            <a:ext cx="3908202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r" latinLnBrk="0">
              <a:buNone/>
              <a:defRPr lang="he-IL"/>
            </a:lvl1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pic>
        <p:nvPicPr>
          <p:cNvPr id="20" name="תמונה 19"/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0645" y="0"/>
            <a:ext cx="1310643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29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D489E-E39B-4646-8AB8-DA42BD4F9B3F}" type="datetime13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/>
              <a:t>06.02.2018</a:t>
            </a:fld>
            <a:endParaRPr lang="he-IL" dirty="0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0"/>
              <a:t>‹#›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otli.co.il/wp-content/uploads/2012/06/IMG_8192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1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036496" cy="6669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62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he-IL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התלמידים העולים בזיקה ליעדי חמ"ד</a:t>
            </a:r>
            <a:endParaRPr lang="he-IL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1560" y="1615268"/>
            <a:ext cx="8229600" cy="4525963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2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16384"/>
            <a:ext cx="7920880" cy="50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88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3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6632"/>
            <a:ext cx="8892480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324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4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5122" name="Picture 2" descr="IMG_8192">
            <a:hlinkClick r:id="rId2" tooltip="IMG_819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6513"/>
            <a:ext cx="3191781" cy="37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27784" y="3356991"/>
            <a:ext cx="5616624" cy="280076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he-IL" sz="4400" b="1" dirty="0" smtClean="0">
                <a:solidFill>
                  <a:srgbClr val="002060"/>
                </a:solidFill>
              </a:rPr>
              <a:t>משרד החינוך</a:t>
            </a:r>
          </a:p>
          <a:p>
            <a:pPr algn="ctr"/>
            <a:r>
              <a:rPr lang="he-IL" sz="4400" b="1" dirty="0" smtClean="0">
                <a:solidFill>
                  <a:srgbClr val="002060"/>
                </a:solidFill>
              </a:rPr>
              <a:t>מנהל החינוך הדתי </a:t>
            </a:r>
          </a:p>
          <a:p>
            <a:pPr algn="ctr"/>
            <a:r>
              <a:rPr lang="he-IL" sz="4400" b="1" dirty="0" smtClean="0">
                <a:solidFill>
                  <a:srgbClr val="002060"/>
                </a:solidFill>
              </a:rPr>
              <a:t>קליטת תלמידים עולים </a:t>
            </a:r>
            <a:r>
              <a:rPr lang="he-IL" sz="4400" b="1" dirty="0" err="1" smtClean="0">
                <a:solidFill>
                  <a:srgbClr val="002060"/>
                </a:solidFill>
              </a:rPr>
              <a:t>בחמ"ד</a:t>
            </a:r>
            <a:endParaRPr lang="he-IL" sz="4400" b="1" dirty="0">
              <a:solidFill>
                <a:srgbClr val="002060"/>
              </a:solidFill>
            </a:endParaRPr>
          </a:p>
        </p:txBody>
      </p:sp>
      <p:sp>
        <p:nvSpPr>
          <p:cNvPr id="10" name="חץ למטה 9"/>
          <p:cNvSpPr/>
          <p:nvPr/>
        </p:nvSpPr>
        <p:spPr>
          <a:xfrm rot="2236675">
            <a:off x="5276124" y="1742231"/>
            <a:ext cx="2924100" cy="18630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088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8865246"/>
              </p:ext>
            </p:extLst>
          </p:nvPr>
        </p:nvGraphicFramePr>
        <p:xfrm>
          <a:off x="2148840" y="560070"/>
          <a:ext cx="5589270" cy="5474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261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02995" y="332656"/>
            <a:ext cx="6858000" cy="1296143"/>
          </a:xfrm>
        </p:spPr>
        <p:txBody>
          <a:bodyPr>
            <a:normAutofit/>
          </a:bodyPr>
          <a:lstStyle/>
          <a:p>
            <a:r>
              <a:rPr lang="he-IL" sz="2400" b="1" dirty="0" smtClean="0">
                <a:solidFill>
                  <a:srgbClr val="002060"/>
                </a:solidFill>
                <a:cs typeface="+mn-cs"/>
              </a:rPr>
              <a:t>משרד החינוך</a:t>
            </a:r>
            <a:br>
              <a:rPr lang="he-IL" sz="2400" b="1" dirty="0" smtClean="0">
                <a:solidFill>
                  <a:srgbClr val="002060"/>
                </a:solidFill>
                <a:cs typeface="+mn-cs"/>
              </a:rPr>
            </a:b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cs typeface="+mn-cs"/>
              </a:rPr>
              <a:t/>
            </a:r>
            <a:br>
              <a:rPr lang="he-IL" sz="2400" dirty="0" smtClean="0">
                <a:solidFill>
                  <a:schemeClr val="accent2">
                    <a:lumMod val="50000"/>
                  </a:schemeClr>
                </a:solidFill>
                <a:cs typeface="+mn-cs"/>
              </a:rPr>
            </a:br>
            <a:r>
              <a:rPr lang="he-IL" sz="2700" b="1" dirty="0" smtClean="0">
                <a:solidFill>
                  <a:srgbClr val="002060"/>
                </a:solidFill>
                <a:cs typeface="+mn-cs"/>
              </a:rPr>
              <a:t>קליטה והשתלבות של תלמידים עולים</a:t>
            </a:r>
            <a:endParaRPr lang="he-IL" sz="2700" b="1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737235" y="2057400"/>
            <a:ext cx="7219141" cy="4035896"/>
          </a:xfrm>
        </p:spPr>
        <p:txBody>
          <a:bodyPr>
            <a:normAutofit fontScale="70000" lnSpcReduction="20000"/>
          </a:bodyPr>
          <a:lstStyle/>
          <a:p>
            <a:pPr marL="457200" indent="-457200" algn="r">
              <a:buAutoNum type="arabicPeriod"/>
            </a:pPr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</a:rPr>
              <a:t>הוראת השפה העברית </a:t>
            </a:r>
            <a:r>
              <a:rPr lang="he-IL" dirty="0" smtClean="0">
                <a:solidFill>
                  <a:srgbClr val="002060"/>
                </a:solidFill>
              </a:rPr>
              <a:t>לתלמידים עולים בכל שכבות הגיל ובכל המגזרים – באמצעות שעות תקן, חומרי למידה ייחודיים, מבדקי מדף לבדיקת הידע, הכשרה והדרכה של המורים</a:t>
            </a:r>
          </a:p>
          <a:p>
            <a:pPr marL="457200" indent="-457200" algn="r">
              <a:buAutoNum type="arabicPeriod"/>
            </a:pPr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</a:rPr>
              <a:t>שיפור השפה והעשרתה, השלמת פערים במקצועות הלימוד </a:t>
            </a:r>
            <a:r>
              <a:rPr lang="he-IL" dirty="0" smtClean="0">
                <a:solidFill>
                  <a:srgbClr val="002060"/>
                </a:solidFill>
              </a:rPr>
              <a:t>– עד הצלחה במבחני בגרות, באמצעות תכניות בשעות תקן ותכניות תוספתיות לאחר שעות הלימודים</a:t>
            </a:r>
          </a:p>
          <a:p>
            <a:pPr marL="457200" indent="-457200" algn="r">
              <a:buAutoNum type="arabicPeriod"/>
            </a:pPr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</a:rPr>
              <a:t>שילוב חברתי ושילוב תרבותי, טיפוח זהות יהודית וישראלית </a:t>
            </a:r>
            <a:r>
              <a:rPr lang="he-IL" dirty="0" smtClean="0">
                <a:solidFill>
                  <a:srgbClr val="002060"/>
                </a:solidFill>
              </a:rPr>
              <a:t>– באמצעות חומרי למידה ייחודיים ותכנית תוספתית "עם ומדינה"</a:t>
            </a:r>
          </a:p>
          <a:p>
            <a:pPr marL="457200" indent="-457200" algn="r">
              <a:buAutoNum type="arabicPeriod"/>
            </a:pPr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</a:rPr>
              <a:t>עבודה עם צוותי החינוך ועם המשפחות </a:t>
            </a:r>
            <a:r>
              <a:rPr lang="he-IL" dirty="0" smtClean="0">
                <a:solidFill>
                  <a:srgbClr val="002060"/>
                </a:solidFill>
              </a:rPr>
              <a:t>– באמצעות המגשרים ובאמצעות הדרכה והשתלמויות</a:t>
            </a:r>
          </a:p>
          <a:p>
            <a:pPr marL="457200" indent="-457200" algn="r">
              <a:buAutoNum type="arabicPeriod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7909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4499992" y="1696616"/>
            <a:ext cx="4644008" cy="1728189"/>
          </a:xfrm>
        </p:spPr>
        <p:txBody>
          <a:bodyPr anchor="ctr">
            <a:normAutofit/>
          </a:bodyPr>
          <a:lstStyle/>
          <a:p>
            <a:pPr algn="ctr" rtl="1"/>
            <a:r>
              <a:rPr lang="he-IL" sz="4800" b="1" dirty="0" smtClean="0"/>
              <a:t>ללמוד וללמד</a:t>
            </a:r>
            <a:endParaRPr lang="he-IL" sz="4800" b="1" dirty="0"/>
          </a:p>
        </p:txBody>
      </p:sp>
      <p:sp>
        <p:nvSpPr>
          <p:cNvPr id="7" name="כותרת משנה 6"/>
          <p:cNvSpPr>
            <a:spLocks noGrp="1"/>
          </p:cNvSpPr>
          <p:nvPr>
            <p:ph type="subTitle" idx="1"/>
          </p:nvPr>
        </p:nvSpPr>
        <p:spPr>
          <a:xfrm>
            <a:off x="4656640" y="2996952"/>
            <a:ext cx="4300538" cy="1202783"/>
          </a:xfrm>
        </p:spPr>
        <p:txBody>
          <a:bodyPr>
            <a:noAutofit/>
          </a:bodyPr>
          <a:lstStyle/>
          <a:p>
            <a:pPr algn="ctr" rtl="1">
              <a:spcAft>
                <a:spcPts val="1200"/>
              </a:spcAft>
            </a:pPr>
            <a:r>
              <a:rPr lang="he-IL" sz="2600" b="1" dirty="0" smtClean="0"/>
              <a:t>נתוני תלמידים עולים </a:t>
            </a:r>
            <a:r>
              <a:rPr lang="he-IL" sz="2600" b="1" dirty="0" err="1" smtClean="0"/>
              <a:t>עולים</a:t>
            </a:r>
            <a:endParaRPr lang="he-IL" sz="2600" b="1" dirty="0" smtClean="0"/>
          </a:p>
          <a:p>
            <a:pPr algn="ctr" rtl="1">
              <a:spcAft>
                <a:spcPts val="1200"/>
              </a:spcAft>
            </a:pPr>
            <a:r>
              <a:rPr lang="he-IL" sz="2600" b="1" dirty="0" smtClean="0"/>
              <a:t>ארץ מוצא, שלב בחינוך</a:t>
            </a:r>
          </a:p>
          <a:p>
            <a:pPr algn="ctr" rtl="1">
              <a:spcAft>
                <a:spcPts val="1200"/>
              </a:spcAft>
            </a:pPr>
            <a:r>
              <a:rPr lang="he-IL" sz="2600" b="1" dirty="0" smtClean="0"/>
              <a:t>והישגים במיצ"ב ובבגרות</a:t>
            </a:r>
          </a:p>
        </p:txBody>
      </p:sp>
      <p:pic>
        <p:nvPicPr>
          <p:cNvPr id="4" name="מציין מיקום תמונה 3" descr="ספר פתוח על השולחן, מדפי ספרים מטושטשים ברקע" title="תמונה לדוגמה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3" r="8733"/>
          <a:stretch>
            <a:fillRect/>
          </a:stretch>
        </p:blipFill>
        <p:spPr/>
      </p:pic>
      <p:sp>
        <p:nvSpPr>
          <p:cNvPr id="5" name="כותרת משנה 6"/>
          <p:cNvSpPr txBox="1">
            <a:spLocks/>
          </p:cNvSpPr>
          <p:nvPr/>
        </p:nvSpPr>
        <p:spPr>
          <a:xfrm>
            <a:off x="2437315" y="6054408"/>
            <a:ext cx="4300538" cy="379044"/>
          </a:xfrm>
          <a:prstGeom prst="rect">
            <a:avLst/>
          </a:prstGeom>
        </p:spPr>
        <p:txBody>
          <a:bodyPr vert="horz" lIns="0" tIns="45720" rIns="0" bIns="45720" rtlCol="1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ts val="0"/>
              </a:spcBef>
              <a:buFont typeface="Wingdings" panose="05000000000000000000" pitchFamily="2" charset="2"/>
              <a:buNone/>
              <a:defRPr lang="he-IL"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defTabSz="914400" rtl="1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None/>
              <a:defRPr lang="he-IL"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r" defTabSz="914400" rtl="1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None/>
              <a:defRPr lang="he-IL"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r" defTabSz="914400" rtl="1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None/>
              <a:defRPr lang="he-IL"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r" defTabSz="914400" rtl="1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None/>
              <a:defRPr lang="he-IL"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lang="he-IL"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6pPr>
            <a:lvl7pPr marL="2743200" indent="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lang="he-IL"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7pPr>
            <a:lvl8pPr marL="3200400" indent="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lang="he-IL"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8pPr>
            <a:lvl9pPr marL="3657600" indent="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lang="he-IL"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9pPr>
          </a:lstStyle>
          <a:p>
            <a:pPr algn="ctr"/>
            <a:r>
              <a:rPr lang="he-IL" b="1" dirty="0" smtClean="0">
                <a:solidFill>
                  <a:schemeClr val="bg1"/>
                </a:solidFill>
              </a:rPr>
              <a:t>תשע"ח</a:t>
            </a:r>
            <a:endParaRPr lang="he-IL" sz="2400" b="1" dirty="0">
              <a:solidFill>
                <a:schemeClr val="bg1"/>
              </a:solidFill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9" b="92825" l="1887" r="96792">
                        <a14:foregroundMark x1="85849" y1="39910" x2="85849" y2="39910"/>
                        <a14:foregroundMark x1="25849" y1="35426" x2="25849" y2="35426"/>
                        <a14:foregroundMark x1="8113" y1="3587" x2="8113" y2="3587"/>
                        <a14:foregroundMark x1="3774" y1="7175" x2="3774" y2="7175"/>
                        <a14:foregroundMark x1="2264" y1="17489" x2="2264" y2="17489"/>
                        <a14:foregroundMark x1="11132" y1="12556" x2="11132" y2="12556"/>
                        <a14:foregroundMark x1="6415" y1="26009" x2="6415" y2="26009"/>
                        <a14:foregroundMark x1="93396" y1="86996" x2="93396" y2="86996"/>
                        <a14:foregroundMark x1="4528" y1="79821" x2="4528" y2="79821"/>
                        <a14:foregroundMark x1="13396" y1="83408" x2="13396" y2="83408"/>
                        <a14:foregroundMark x1="9623" y1="93274" x2="9623" y2="93274"/>
                        <a14:foregroundMark x1="20377" y1="85650" x2="20377" y2="85650"/>
                        <a14:foregroundMark x1="26604" y1="85650" x2="26604" y2="85650"/>
                        <a14:foregroundMark x1="29245" y1="86099" x2="29245" y2="86099"/>
                        <a14:foregroundMark x1="47547" y1="87444" x2="47547" y2="87444"/>
                        <a14:foregroundMark x1="54528" y1="85650" x2="54528" y2="85650"/>
                        <a14:foregroundMark x1="57547" y1="86099" x2="57547" y2="86099"/>
                        <a14:foregroundMark x1="61321" y1="86996" x2="61321" y2="86996"/>
                        <a14:foregroundMark x1="64528" y1="83857" x2="64528" y2="83857"/>
                        <a14:foregroundMark x1="70943" y1="85202" x2="70943" y2="85202"/>
                        <a14:foregroundMark x1="80943" y1="85650" x2="80943" y2="85650"/>
                        <a14:foregroundMark x1="84151" y1="84753" x2="84151" y2="84753"/>
                        <a14:foregroundMark x1="88491" y1="83857" x2="88491" y2="83857"/>
                        <a14:foregroundMark x1="96981" y1="77578" x2="96981" y2="77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80112" y="4627579"/>
            <a:ext cx="2453594" cy="103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62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0158" y="4005064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he-IL" sz="4800" b="1" dirty="0" smtClean="0"/>
              <a:t>נתוני תלמידים </a:t>
            </a:r>
            <a:r>
              <a:rPr lang="he-IL" sz="4800" dirty="0"/>
              <a:t>עולים</a:t>
            </a:r>
            <a:br>
              <a:rPr lang="he-IL" sz="4800" dirty="0"/>
            </a:br>
            <a:r>
              <a:rPr lang="he-IL" sz="4800" dirty="0"/>
              <a:t>לפי ארץ מוצא ושלב </a:t>
            </a:r>
            <a:r>
              <a:rPr lang="he-IL" sz="4800" dirty="0" smtClean="0"/>
              <a:t>בחינוך</a:t>
            </a:r>
            <a:br>
              <a:rPr lang="he-IL" sz="4800" dirty="0" smtClean="0"/>
            </a:br>
            <a:r>
              <a:rPr lang="he-IL" sz="4800" dirty="0" smtClean="0"/>
              <a:t>                               </a:t>
            </a:r>
            <a:r>
              <a:rPr lang="he-IL" sz="1600" dirty="0" smtClean="0"/>
              <a:t>יעלה כהן – מטה </a:t>
            </a:r>
            <a:r>
              <a:rPr lang="he-IL" sz="1600" dirty="0" err="1" smtClean="0"/>
              <a:t>קת"ע</a:t>
            </a:r>
            <a:r>
              <a:rPr lang="he-IL" sz="1600" dirty="0" smtClean="0"/>
              <a:t> חמ"ד</a:t>
            </a:r>
            <a:r>
              <a:rPr lang="he-IL" sz="2000" dirty="0" smtClean="0"/>
              <a:t/>
            </a:r>
            <a:br>
              <a:rPr lang="he-IL" sz="2000" dirty="0" smtClean="0"/>
            </a:br>
            <a:endParaRPr lang="he-IL" sz="2000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8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5292080" y="764704"/>
            <a:ext cx="2880320" cy="2016223"/>
            <a:chOff x="7157580" y="3838667"/>
            <a:chExt cx="1531596" cy="1131341"/>
          </a:xfrm>
        </p:grpSpPr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8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2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7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535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sz="2800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והעמידו תלמידים</a:t>
              </a:r>
              <a:endParaRPr lang="en-US" altLang="he-IL" sz="2800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731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 rot="10800000" flipV="1">
            <a:off x="899592" y="1196751"/>
            <a:ext cx="7272808" cy="50405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</a:t>
            </a:r>
            <a:r>
              <a:rPr lang="he-IL" dirty="0" smtClean="0"/>
              <a:t>        </a:t>
            </a:r>
            <a:r>
              <a:rPr lang="he-IL" sz="2200" b="1" dirty="0" smtClean="0">
                <a:solidFill>
                  <a:schemeClr val="accent2">
                    <a:lumMod val="50000"/>
                  </a:schemeClr>
                </a:solidFill>
                <a:cs typeface="+mn-cs"/>
              </a:rPr>
              <a:t>חמ"ד קולט תלמידים עולים שנים  2018  - 2009</a:t>
            </a:r>
            <a:endParaRPr lang="he-IL" sz="2200" b="1" dirty="0">
              <a:solidFill>
                <a:schemeClr val="accent2">
                  <a:lumMod val="50000"/>
                </a:schemeClr>
              </a:solidFill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52638"/>
            <a:ext cx="7678942" cy="3536602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13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115616" y="908720"/>
            <a:ext cx="5221858" cy="955565"/>
          </a:xfrm>
        </p:spPr>
        <p:txBody>
          <a:bodyPr/>
          <a:lstStyle/>
          <a:p>
            <a:endParaRPr lang="he-IL" dirty="0" smtClean="0"/>
          </a:p>
          <a:p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</a:rPr>
              <a:t>תלמידים עולים לפי גורם מדווח /מחוז 2018 - 2009</a:t>
            </a:r>
            <a:endParaRPr lang="he-IL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48880"/>
            <a:ext cx="6552728" cy="36724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69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11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4864"/>
            <a:ext cx="6192688" cy="3400797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1974" y="1196752"/>
            <a:ext cx="82684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</a:rPr>
              <a:t>       חמ"ד </a:t>
            </a:r>
            <a:r>
              <a:rPr lang="he-IL" sz="2800" b="1" dirty="0">
                <a:solidFill>
                  <a:schemeClr val="accent2">
                    <a:lumMod val="50000"/>
                  </a:schemeClr>
                </a:solidFill>
              </a:rPr>
              <a:t>קולט תלמידים עולים שנים  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</a:rPr>
              <a:t>2018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172413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</a:rPr>
              <a:t>תלמידים עולים לפי גורם מדווח/מחוז 2018</a:t>
            </a:r>
            <a:endParaRPr lang="he-IL" sz="3200" b="1" dirty="0">
              <a:solidFill>
                <a:srgbClr val="C0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12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205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7272808" cy="4032447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68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b="1" smtClean="0"/>
              <a:pPr algn="l" rtl="1"/>
              <a:t>13</a:t>
            </a:fld>
            <a:endParaRPr lang="he-IL" b="1"/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>
            <a:off x="981077" y="-27384"/>
            <a:ext cx="7485511" cy="1096962"/>
          </a:xfrm>
          <a:prstGeom prst="rect">
            <a:avLst/>
          </a:prstGeom>
        </p:spPr>
        <p:txBody>
          <a:bodyPr vert="horz" lIns="0" tIns="45720" rIns="0" bIns="45720" rtlCol="1" anchor="ctr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he-IL" sz="2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he-IL" sz="3200" b="1" dirty="0" smtClean="0"/>
              <a:t>הישגים – מתמטיקה ח'</a:t>
            </a:r>
            <a:endParaRPr lang="he-IL" sz="3200" b="1" dirty="0"/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4770317"/>
              </p:ext>
            </p:extLst>
          </p:nvPr>
        </p:nvGraphicFramePr>
        <p:xfrm>
          <a:off x="972000" y="1629000"/>
          <a:ext cx="72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טבלה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400234"/>
              </p:ext>
            </p:extLst>
          </p:nvPr>
        </p:nvGraphicFramePr>
        <p:xfrm>
          <a:off x="1203721" y="5373216"/>
          <a:ext cx="6824663" cy="1143000"/>
        </p:xfrm>
        <a:graphic>
          <a:graphicData uri="http://schemas.openxmlformats.org/drawingml/2006/table">
            <a:tbl>
              <a:tblPr rtl="1"/>
              <a:tblGrid>
                <a:gridCol w="609600"/>
                <a:gridCol w="609600"/>
                <a:gridCol w="663575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74688"/>
              </a:tblGrid>
              <a:tr h="57150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שנה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דרום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התיישבותי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חיפה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ירושלים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מנח"י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מרכז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צפון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תל-אביב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ארצי ד"ע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חמ"ד ארצי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תשע"ה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תשע"ו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תשע"ז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4" name="קבוצה 1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1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1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9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20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21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22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802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b="1" smtClean="0"/>
              <a:pPr algn="l" rtl="1"/>
              <a:t>14</a:t>
            </a:fld>
            <a:endParaRPr lang="he-IL" b="1"/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>
            <a:off x="981077" y="-27384"/>
            <a:ext cx="7485511" cy="1096962"/>
          </a:xfrm>
          <a:prstGeom prst="rect">
            <a:avLst/>
          </a:prstGeom>
        </p:spPr>
        <p:txBody>
          <a:bodyPr vert="horz" lIns="0" tIns="45720" rIns="0" bIns="45720" rtlCol="1" anchor="ctr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he-IL" sz="2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he-IL" sz="3200" b="1" dirty="0" smtClean="0"/>
              <a:t>הישגים - עברית ח'</a:t>
            </a:r>
            <a:endParaRPr lang="he-IL" sz="3200" b="1" dirty="0"/>
          </a:p>
        </p:txBody>
      </p:sp>
      <p:graphicFrame>
        <p:nvGraphicFramePr>
          <p:cNvPr id="31" name="תרשים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881338"/>
              </p:ext>
            </p:extLst>
          </p:nvPr>
        </p:nvGraphicFramePr>
        <p:xfrm>
          <a:off x="972000" y="1629000"/>
          <a:ext cx="72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2" name="טבלה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750355"/>
              </p:ext>
            </p:extLst>
          </p:nvPr>
        </p:nvGraphicFramePr>
        <p:xfrm>
          <a:off x="1203721" y="5373216"/>
          <a:ext cx="6824663" cy="1143000"/>
        </p:xfrm>
        <a:graphic>
          <a:graphicData uri="http://schemas.openxmlformats.org/drawingml/2006/table">
            <a:tbl>
              <a:tblPr rtl="1"/>
              <a:tblGrid>
                <a:gridCol w="609600"/>
                <a:gridCol w="609600"/>
                <a:gridCol w="663575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74688"/>
              </a:tblGrid>
              <a:tr h="57150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שנה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דרום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התיישבותי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חיפה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ירושלים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מנח"י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מרכז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צפון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תל-אביב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ארצי ד"ע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חמ"ד ארצי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תשע"ה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תשע"ו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תשע"ז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4" name="קבוצה 1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1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1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9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20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21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22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733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43808" y="3284984"/>
            <a:ext cx="5684168" cy="1440160"/>
          </a:xfrm>
        </p:spPr>
        <p:txBody>
          <a:bodyPr>
            <a:normAutofit/>
          </a:bodyPr>
          <a:lstStyle/>
          <a:p>
            <a:pPr algn="ctr"/>
            <a:r>
              <a:rPr lang="he-IL" sz="4800" b="1" dirty="0" smtClean="0"/>
              <a:t>נתוני בגרויות עולים</a:t>
            </a:r>
            <a:endParaRPr lang="he-IL" sz="4800" b="1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80" y="4869161"/>
            <a:ext cx="7553324" cy="1008112"/>
          </a:xfrm>
        </p:spPr>
        <p:txBody>
          <a:bodyPr>
            <a:normAutofit lnSpcReduction="10000"/>
          </a:bodyPr>
          <a:lstStyle/>
          <a:p>
            <a:pPr algn="ctr"/>
            <a:r>
              <a:rPr lang="he-IL" sz="2800" b="1" dirty="0" smtClean="0">
                <a:solidFill>
                  <a:srgbClr val="7030A0"/>
                </a:solidFill>
              </a:rPr>
              <a:t>שנים תשע"ב-תשע"ו</a:t>
            </a:r>
          </a:p>
          <a:p>
            <a:pPr algn="ctr"/>
            <a:r>
              <a:rPr lang="he-IL" sz="2800" b="1" dirty="0" smtClean="0">
                <a:solidFill>
                  <a:srgbClr val="7030A0"/>
                </a:solidFill>
              </a:rPr>
              <a:t>בהשוואה לממלכתי וארצי יהודי</a:t>
            </a:r>
            <a:endParaRPr lang="he-IL" sz="2800" b="1" dirty="0">
              <a:solidFill>
                <a:srgbClr val="7030A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15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6660232" y="1556792"/>
            <a:ext cx="1531596" cy="1131341"/>
            <a:chOff x="7157580" y="3838667"/>
            <a:chExt cx="1531596" cy="1131341"/>
          </a:xfrm>
        </p:grpSpPr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8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2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7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pic>
        <p:nvPicPr>
          <p:cNvPr id="4103" name="Picture 7" descr="http://wendycarson.com/wp-content/uploads/2013/01/stats-curved-arr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262429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40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סה"כ לומדים בי"ב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16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2" name="תרשים 11"/>
          <p:cNvGraphicFramePr>
            <a:graphicFrameLocks/>
          </p:cNvGraphicFramePr>
          <p:nvPr/>
        </p:nvGraphicFramePr>
        <p:xfrm>
          <a:off x="971550" y="1629000"/>
          <a:ext cx="72009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1768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שיעור הניגשים מהלומדים בי"ב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17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3" name="תרשים 12"/>
          <p:cNvGraphicFramePr>
            <a:graphicFrameLocks/>
          </p:cNvGraphicFramePr>
          <p:nvPr/>
        </p:nvGraphicFramePr>
        <p:xfrm>
          <a:off x="971550" y="1629000"/>
          <a:ext cx="72009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81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שיעור הזכאים מהלומדים בי"ב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18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4" name="תרשים 13"/>
          <p:cNvGraphicFramePr>
            <a:graphicFrameLocks/>
          </p:cNvGraphicFramePr>
          <p:nvPr/>
        </p:nvGraphicFramePr>
        <p:xfrm>
          <a:off x="971550" y="1629000"/>
          <a:ext cx="72009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948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שיעור העומדים בדרישות סף 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19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3" name="תרשים 12"/>
          <p:cNvGraphicFramePr>
            <a:graphicFrameLocks/>
          </p:cNvGraphicFramePr>
          <p:nvPr/>
        </p:nvGraphicFramePr>
        <p:xfrm>
          <a:off x="971550" y="1629000"/>
          <a:ext cx="72009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מלבן 11"/>
          <p:cNvSpPr/>
          <p:nvPr/>
        </p:nvSpPr>
        <p:spPr>
          <a:xfrm>
            <a:off x="1603604" y="5445224"/>
            <a:ext cx="59207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>
                <a:solidFill>
                  <a:schemeClr val="accent1"/>
                </a:solidFill>
              </a:rPr>
              <a:t>דרישות הסף של האוניברסיטאות - תעודת בגרות המכילה את המקצוע אנגלית ברמה של 4 </a:t>
            </a:r>
            <a:r>
              <a:rPr lang="he-IL" b="1" dirty="0" err="1">
                <a:solidFill>
                  <a:schemeClr val="accent1"/>
                </a:solidFill>
              </a:rPr>
              <a:t>יח"ל</a:t>
            </a:r>
            <a:r>
              <a:rPr lang="he-IL" b="1" dirty="0">
                <a:solidFill>
                  <a:schemeClr val="accent1"/>
                </a:solidFill>
              </a:rPr>
              <a:t> לפחות</a:t>
            </a:r>
          </a:p>
        </p:txBody>
      </p:sp>
    </p:spTree>
    <p:extLst>
      <p:ext uri="{BB962C8B-B14F-4D97-AF65-F5344CB8AC3E}">
        <p14:creationId xmlns:p14="http://schemas.microsoft.com/office/powerpoint/2010/main" val="7363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שיעור המצטיינים מהלומדים בי"ב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20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12" name="מלבן 11"/>
          <p:cNvSpPr/>
          <p:nvPr/>
        </p:nvSpPr>
        <p:spPr>
          <a:xfrm>
            <a:off x="971600" y="5229200"/>
            <a:ext cx="72728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b="1" dirty="0">
                <a:solidFill>
                  <a:schemeClr val="accent1"/>
                </a:solidFill>
              </a:rPr>
              <a:t>מצטיינים הנם זכאים לבגרות השייכים לקטגוריות </a:t>
            </a:r>
            <a:r>
              <a:rPr lang="he-IL" sz="1600" b="1" dirty="0" smtClean="0">
                <a:solidFill>
                  <a:schemeClr val="accent1"/>
                </a:solidFill>
              </a:rPr>
              <a:t>הבאות:</a:t>
            </a:r>
          </a:p>
          <a:p>
            <a:r>
              <a:rPr lang="he-IL" sz="1600" b="1" dirty="0">
                <a:solidFill>
                  <a:schemeClr val="accent1"/>
                </a:solidFill>
              </a:rPr>
              <a:t>א</a:t>
            </a:r>
            <a:r>
              <a:rPr lang="he-IL" sz="1600" b="1" dirty="0" smtClean="0">
                <a:solidFill>
                  <a:schemeClr val="accent1"/>
                </a:solidFill>
              </a:rPr>
              <a:t>.     </a:t>
            </a:r>
            <a:r>
              <a:rPr lang="he-IL" sz="1600" dirty="0" smtClean="0">
                <a:solidFill>
                  <a:schemeClr val="accent1"/>
                </a:solidFill>
              </a:rPr>
              <a:t>ממוצע </a:t>
            </a:r>
            <a:r>
              <a:rPr lang="he-IL" sz="1600" dirty="0">
                <a:solidFill>
                  <a:schemeClr val="accent1"/>
                </a:solidFill>
              </a:rPr>
              <a:t>משוקלל של כל ציוני התעודה לפחות 90, נבחן בלפחות 30 </a:t>
            </a:r>
            <a:r>
              <a:rPr lang="he-IL" sz="1600" dirty="0" err="1">
                <a:solidFill>
                  <a:schemeClr val="accent1"/>
                </a:solidFill>
              </a:rPr>
              <a:t>יח"ל</a:t>
            </a:r>
            <a:r>
              <a:rPr lang="he-IL" sz="1600" dirty="0" smtClean="0">
                <a:solidFill>
                  <a:schemeClr val="accent1"/>
                </a:solidFill>
              </a:rPr>
              <a:t>, </a:t>
            </a:r>
          </a:p>
          <a:p>
            <a:r>
              <a:rPr lang="he-IL" sz="1600" dirty="0">
                <a:solidFill>
                  <a:schemeClr val="accent1"/>
                </a:solidFill>
              </a:rPr>
              <a:t> </a:t>
            </a:r>
            <a:r>
              <a:rPr lang="he-IL" sz="1600" dirty="0" smtClean="0">
                <a:solidFill>
                  <a:schemeClr val="accent1"/>
                </a:solidFill>
              </a:rPr>
              <a:t>       נבחן </a:t>
            </a:r>
            <a:r>
              <a:rPr lang="he-IL" sz="1600" dirty="0">
                <a:solidFill>
                  <a:schemeClr val="accent1"/>
                </a:solidFill>
              </a:rPr>
              <a:t>בלפחות 30 </a:t>
            </a:r>
            <a:r>
              <a:rPr lang="he-IL" sz="1600" dirty="0" err="1">
                <a:solidFill>
                  <a:schemeClr val="accent1"/>
                </a:solidFill>
              </a:rPr>
              <a:t>יח"ל</a:t>
            </a:r>
            <a:r>
              <a:rPr lang="he-IL" sz="1600" dirty="0">
                <a:solidFill>
                  <a:schemeClr val="accent1"/>
                </a:solidFill>
              </a:rPr>
              <a:t>, </a:t>
            </a:r>
            <a:r>
              <a:rPr lang="he-IL" sz="1600" dirty="0" smtClean="0">
                <a:solidFill>
                  <a:schemeClr val="accent1"/>
                </a:solidFill>
              </a:rPr>
              <a:t>ולפחות </a:t>
            </a:r>
            <a:r>
              <a:rPr lang="he-IL" sz="1600" dirty="0">
                <a:solidFill>
                  <a:schemeClr val="accent1"/>
                </a:solidFill>
              </a:rPr>
              <a:t>4 </a:t>
            </a:r>
            <a:r>
              <a:rPr lang="he-IL" sz="1600" dirty="0" err="1">
                <a:solidFill>
                  <a:schemeClr val="accent1"/>
                </a:solidFill>
              </a:rPr>
              <a:t>יח"ל</a:t>
            </a:r>
            <a:r>
              <a:rPr lang="he-IL" sz="1600" dirty="0">
                <a:solidFill>
                  <a:schemeClr val="accent1"/>
                </a:solidFill>
              </a:rPr>
              <a:t> מתמטיקה </a:t>
            </a:r>
            <a:r>
              <a:rPr lang="he-IL" sz="1600" dirty="0" err="1">
                <a:solidFill>
                  <a:schemeClr val="accent1"/>
                </a:solidFill>
              </a:rPr>
              <a:t>וב</a:t>
            </a:r>
            <a:r>
              <a:rPr lang="he-IL" sz="1600" dirty="0">
                <a:solidFill>
                  <a:schemeClr val="accent1"/>
                </a:solidFill>
              </a:rPr>
              <a:t> 5 </a:t>
            </a:r>
            <a:r>
              <a:rPr lang="he-IL" sz="1600" dirty="0" err="1">
                <a:solidFill>
                  <a:schemeClr val="accent1"/>
                </a:solidFill>
              </a:rPr>
              <a:t>יח"ל</a:t>
            </a:r>
            <a:r>
              <a:rPr lang="he-IL" sz="1600" dirty="0">
                <a:solidFill>
                  <a:schemeClr val="accent1"/>
                </a:solidFill>
              </a:rPr>
              <a:t> </a:t>
            </a:r>
            <a:r>
              <a:rPr lang="he-IL" sz="1600" dirty="0" smtClean="0">
                <a:solidFill>
                  <a:schemeClr val="accent1"/>
                </a:solidFill>
              </a:rPr>
              <a:t>באנגלית.</a:t>
            </a:r>
          </a:p>
          <a:p>
            <a:r>
              <a:rPr lang="he-IL" sz="1600" b="1" dirty="0">
                <a:solidFill>
                  <a:schemeClr val="accent1"/>
                </a:solidFill>
              </a:rPr>
              <a:t>ב</a:t>
            </a:r>
            <a:r>
              <a:rPr lang="he-IL" sz="1600" b="1" dirty="0" smtClean="0">
                <a:solidFill>
                  <a:schemeClr val="accent1"/>
                </a:solidFill>
              </a:rPr>
              <a:t>.    </a:t>
            </a:r>
            <a:r>
              <a:rPr lang="he-IL" sz="1600" dirty="0" smtClean="0">
                <a:solidFill>
                  <a:schemeClr val="accent1"/>
                </a:solidFill>
              </a:rPr>
              <a:t>ממוצע </a:t>
            </a:r>
            <a:r>
              <a:rPr lang="he-IL" sz="1600" dirty="0">
                <a:solidFill>
                  <a:schemeClr val="accent1"/>
                </a:solidFill>
              </a:rPr>
              <a:t>משוקלל של כל ציוני התעודה לפחות 95</a:t>
            </a:r>
          </a:p>
        </p:txBody>
      </p:sp>
      <p:graphicFrame>
        <p:nvGraphicFramePr>
          <p:cNvPr id="14" name="תרשים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732448"/>
              </p:ext>
            </p:extLst>
          </p:nvPr>
        </p:nvGraphicFramePr>
        <p:xfrm>
          <a:off x="863538" y="1268760"/>
          <a:ext cx="72009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941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95003" y="3284984"/>
            <a:ext cx="6454676" cy="1440160"/>
          </a:xfrm>
        </p:spPr>
        <p:txBody>
          <a:bodyPr>
            <a:normAutofit/>
          </a:bodyPr>
          <a:lstStyle/>
          <a:p>
            <a:pPr algn="ctr"/>
            <a:r>
              <a:rPr lang="he-IL" sz="4800" b="1" dirty="0" smtClean="0"/>
              <a:t>נתוני מקצועות קודש</a:t>
            </a:r>
            <a:endParaRPr lang="he-IL" sz="4800" b="1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82517" y="4725144"/>
            <a:ext cx="7553324" cy="1080120"/>
          </a:xfrm>
        </p:spPr>
        <p:txBody>
          <a:bodyPr>
            <a:normAutofit/>
          </a:bodyPr>
          <a:lstStyle/>
          <a:p>
            <a:pPr algn="ctr"/>
            <a:r>
              <a:rPr lang="he-IL" sz="2800" b="1" dirty="0" smtClean="0">
                <a:solidFill>
                  <a:srgbClr val="7030A0"/>
                </a:solidFill>
              </a:rPr>
              <a:t>תנ"ך – תושב"ע – מחשבת ישראל</a:t>
            </a:r>
          </a:p>
          <a:p>
            <a:pPr algn="ctr"/>
            <a:r>
              <a:rPr lang="he-IL" sz="2800" b="1" dirty="0" smtClean="0">
                <a:solidFill>
                  <a:srgbClr val="7030A0"/>
                </a:solidFill>
              </a:rPr>
              <a:t>שנים תשע"ב-תשע"ו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21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6660232" y="1556792"/>
            <a:ext cx="1531596" cy="1131341"/>
            <a:chOff x="7157580" y="3838667"/>
            <a:chExt cx="1531596" cy="1131341"/>
          </a:xfrm>
        </p:grpSpPr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8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2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7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pic>
        <p:nvPicPr>
          <p:cNvPr id="5122" name="Picture 2" descr="http://wendycarson.com/wp-content/uploads/2013/01/stats-curved-arr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4944"/>
            <a:ext cx="3744416" cy="327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7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נתוני תנ"ך 5 </a:t>
            </a:r>
            <a:r>
              <a:rPr lang="he-IL" sz="3200" b="1" dirty="0" err="1" smtClean="0"/>
              <a:t>יח"ל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22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3" name="תרשים 12"/>
          <p:cNvGraphicFramePr>
            <a:graphicFrameLocks/>
          </p:cNvGraphicFramePr>
          <p:nvPr/>
        </p:nvGraphicFramePr>
        <p:xfrm>
          <a:off x="972000" y="1629000"/>
          <a:ext cx="72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טבלה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907145"/>
              </p:ext>
            </p:extLst>
          </p:nvPr>
        </p:nvGraphicFramePr>
        <p:xfrm>
          <a:off x="3026072" y="5445224"/>
          <a:ext cx="2986088" cy="1133475"/>
        </p:xfrm>
        <a:graphic>
          <a:graphicData uri="http://schemas.openxmlformats.org/drawingml/2006/table">
            <a:tbl>
              <a:tblPr rtl="1"/>
              <a:tblGrid>
                <a:gridCol w="609600"/>
                <a:gridCol w="749300"/>
                <a:gridCol w="842963"/>
                <a:gridCol w="784225"/>
              </a:tblGrid>
              <a:tr h="32385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מחזור סיום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מספר נבחנים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ממוצע ציון סופי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אחוז מצטיינים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תשע"ב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87.0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71.6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תשע"ג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85.7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56.8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תשע"ד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88.3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67.9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87.6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63.8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89.5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580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נתוני תושב"ע 5 </a:t>
            </a:r>
            <a:r>
              <a:rPr lang="he-IL" sz="3200" b="1" dirty="0" err="1" smtClean="0"/>
              <a:t>יח"ל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23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0" y="0"/>
            <a:ext cx="1531596" cy="1131341"/>
            <a:chOff x="7157580" y="3838667"/>
            <a:chExt cx="1531596" cy="1131341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0" y="3838667"/>
              <a:ext cx="1531596" cy="1131341"/>
              <a:chOff x="2200" y="2194"/>
              <a:chExt cx="1398" cy="247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4" name="תרשים 13"/>
          <p:cNvGraphicFramePr>
            <a:graphicFrameLocks/>
          </p:cNvGraphicFramePr>
          <p:nvPr/>
        </p:nvGraphicFramePr>
        <p:xfrm>
          <a:off x="972000" y="1629000"/>
          <a:ext cx="72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טבלה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335870"/>
              </p:ext>
            </p:extLst>
          </p:nvPr>
        </p:nvGraphicFramePr>
        <p:xfrm>
          <a:off x="3026072" y="5445224"/>
          <a:ext cx="2986088" cy="1133475"/>
        </p:xfrm>
        <a:graphic>
          <a:graphicData uri="http://schemas.openxmlformats.org/drawingml/2006/table">
            <a:tbl>
              <a:tblPr rtl="1"/>
              <a:tblGrid>
                <a:gridCol w="609600"/>
                <a:gridCol w="749300"/>
                <a:gridCol w="842963"/>
                <a:gridCol w="784225"/>
              </a:tblGrid>
              <a:tr h="32385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מחזור סיום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מספר נבחנים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ממוצע ציון סופי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אחוז מצטיינים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תשע"ב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83.6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51.7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תשע"ג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83.4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52.9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תשע"ד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598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80.6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40.1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591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79.0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39.4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677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79.9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40.3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936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/>
              <a:t>נתוני מחשבת ישראל 5 </a:t>
            </a:r>
            <a:r>
              <a:rPr lang="he-IL" sz="3200" b="1" dirty="0" err="1" smtClean="0"/>
              <a:t>יח"ל</a:t>
            </a:r>
            <a:endParaRPr lang="he-IL" sz="3200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algn="l" rtl="1"/>
              <a:t>24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4" name="קבוצה 3"/>
          <p:cNvGrpSpPr/>
          <p:nvPr/>
        </p:nvGrpSpPr>
        <p:grpSpPr>
          <a:xfrm>
            <a:off x="1" y="1"/>
            <a:ext cx="1612668" cy="1282492"/>
            <a:chOff x="7157581" y="3838668"/>
            <a:chExt cx="1612668" cy="1282492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7157581" y="3838668"/>
              <a:ext cx="1612668" cy="1282492"/>
              <a:chOff x="2200" y="2194"/>
              <a:chExt cx="1472" cy="280"/>
            </a:xfrm>
          </p:grpSpPr>
          <p:sp>
            <p:nvSpPr>
              <p:cNvPr id="7" name="Oval 19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8" name="Oval 20"/>
              <p:cNvSpPr>
                <a:spLocks noChangeArrowheads="1"/>
              </p:cNvSpPr>
              <p:nvPr/>
            </p:nvSpPr>
            <p:spPr bwMode="gray">
              <a:xfrm>
                <a:off x="2200" y="2194"/>
                <a:ext cx="237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9" name="Oval 21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0" name="Oval 22"/>
              <p:cNvSpPr>
                <a:spLocks noChangeArrowheads="1"/>
              </p:cNvSpPr>
              <p:nvPr/>
            </p:nvSpPr>
            <p:spPr bwMode="gray">
              <a:xfrm>
                <a:off x="2298" y="2194"/>
                <a:ext cx="130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1" name="Oval 23"/>
              <p:cNvSpPr>
                <a:spLocks noChangeArrowheads="1"/>
              </p:cNvSpPr>
              <p:nvPr/>
            </p:nvSpPr>
            <p:spPr bwMode="gray">
              <a:xfrm>
                <a:off x="2363" y="2194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  <p:sp>
            <p:nvSpPr>
              <p:cNvPr id="14" name="Oval 23"/>
              <p:cNvSpPr>
                <a:spLocks noChangeArrowheads="1"/>
              </p:cNvSpPr>
              <p:nvPr/>
            </p:nvSpPr>
            <p:spPr bwMode="gray">
              <a:xfrm>
                <a:off x="2502" y="2227"/>
                <a:ext cx="1170" cy="247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he-IL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421426" y="4134181"/>
              <a:ext cx="111126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rtl="1"/>
              <a:r>
                <a:rPr lang="he-IL" altLang="he-IL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Arial" pitchFamily="34" charset="0"/>
                </a:rPr>
                <a:t>ללמוד וללמד</a:t>
              </a:r>
              <a:endParaRPr lang="en-US" altLang="he-IL" b="1" dirty="0">
                <a:solidFill>
                  <a:schemeClr val="accent1">
                    <a:lumMod val="20000"/>
                    <a:lumOff val="80000"/>
                  </a:schemeClr>
                </a:solidFill>
                <a:cs typeface="Arial" pitchFamily="34" charset="0"/>
              </a:endParaRPr>
            </a:p>
          </p:txBody>
        </p:sp>
      </p:grpSp>
      <p:graphicFrame>
        <p:nvGraphicFramePr>
          <p:cNvPr id="13" name="תרשים 12"/>
          <p:cNvGraphicFramePr>
            <a:graphicFrameLocks/>
          </p:cNvGraphicFramePr>
          <p:nvPr/>
        </p:nvGraphicFramePr>
        <p:xfrm>
          <a:off x="972000" y="1629000"/>
          <a:ext cx="72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טבלה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830848"/>
              </p:ext>
            </p:extLst>
          </p:nvPr>
        </p:nvGraphicFramePr>
        <p:xfrm>
          <a:off x="3026072" y="5445224"/>
          <a:ext cx="2986088" cy="1133475"/>
        </p:xfrm>
        <a:graphic>
          <a:graphicData uri="http://schemas.openxmlformats.org/drawingml/2006/table">
            <a:tbl>
              <a:tblPr rtl="1"/>
              <a:tblGrid>
                <a:gridCol w="609600"/>
                <a:gridCol w="749300"/>
                <a:gridCol w="842963"/>
                <a:gridCol w="784225"/>
              </a:tblGrid>
              <a:tr h="32385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מחזור סיום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מספר נבחנים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ממוצע ציון סופי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b="1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אחוז מצטיינים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תשע"ב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91.3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78.6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תשע"ג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90.3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76.9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תשע"ד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94.6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100.0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88.0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69.2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תשע"ו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90.1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Arial"/>
                        </a:rPr>
                        <a:t>77.8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919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46695" y="332656"/>
            <a:ext cx="8229600" cy="1143000"/>
          </a:xfrm>
        </p:spPr>
        <p:txBody>
          <a:bodyPr/>
          <a:lstStyle/>
          <a:p>
            <a:r>
              <a:rPr lang="he-IL" b="1" dirty="0" smtClean="0"/>
              <a:t>תכניות ייחודיות – חמ"ד</a:t>
            </a:r>
            <a:endParaRPr lang="he-IL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25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1720" y="1535088"/>
            <a:ext cx="6191849" cy="627864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err="1" smtClean="0">
                <a:solidFill>
                  <a:srgbClr val="C00000"/>
                </a:solidFill>
              </a:rPr>
              <a:t>תלי"ה</a:t>
            </a:r>
            <a:endParaRPr lang="he-IL" sz="2400" b="1" dirty="0" smtClean="0"/>
          </a:p>
          <a:p>
            <a:endParaRPr lang="he-IL" dirty="0" smtClean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מטרת התכנית:</a:t>
            </a:r>
            <a:endParaRPr lang="he-IL" dirty="0" smtClean="0"/>
          </a:p>
          <a:p>
            <a:r>
              <a:rPr lang="he-IL" dirty="0" smtClean="0"/>
              <a:t>תגבור לימודי היהדות לתלמידים עולים, חיזוק זהות יהודית ציונית דתית</a:t>
            </a:r>
          </a:p>
          <a:p>
            <a:endParaRPr lang="he-IL" dirty="0"/>
          </a:p>
          <a:p>
            <a:r>
              <a:rPr lang="he-IL" dirty="0"/>
              <a:t> </a:t>
            </a:r>
            <a:r>
              <a:rPr lang="he-IL" dirty="0">
                <a:solidFill>
                  <a:schemeClr val="bg2">
                    <a:lumMod val="25000"/>
                  </a:schemeClr>
                </a:solidFill>
              </a:rPr>
              <a:t>אוכלוסיית יעד</a:t>
            </a:r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:</a:t>
            </a:r>
            <a:r>
              <a:rPr lang="he-IL" dirty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he-IL" dirty="0"/>
          </a:p>
          <a:p>
            <a:r>
              <a:rPr lang="he-IL" dirty="0" smtClean="0"/>
              <a:t>תלמידים </a:t>
            </a:r>
            <a:r>
              <a:rPr lang="he-IL" dirty="0"/>
              <a:t>בכתות ז – ט </a:t>
            </a:r>
            <a:r>
              <a:rPr lang="he-IL" dirty="0" smtClean="0"/>
              <a:t>,שעלו </a:t>
            </a:r>
            <a:r>
              <a:rPr lang="he-IL" dirty="0"/>
              <a:t>מאתיופיה  משנת - 2009 </a:t>
            </a:r>
          </a:p>
          <a:p>
            <a:endParaRPr lang="he-IL" dirty="0" smtClean="0"/>
          </a:p>
          <a:p>
            <a:r>
              <a:rPr lang="he-IL" dirty="0" smtClean="0"/>
              <a:t>מס' בתי ספר משתתפים כ – 72 </a:t>
            </a:r>
          </a:p>
          <a:p>
            <a:r>
              <a:rPr lang="he-IL" dirty="0" smtClean="0"/>
              <a:t>מס' תלמידים משתתפים כ –1090 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  <a:p>
            <a:endParaRPr lang="en-US" dirty="0"/>
          </a:p>
          <a:p>
            <a:r>
              <a:rPr lang="he-IL" dirty="0"/>
              <a:t> </a:t>
            </a:r>
            <a:endParaRPr lang="en-US" dirty="0" smtClean="0"/>
          </a:p>
          <a:p>
            <a:pPr lvl="0"/>
            <a:endParaRPr lang="en-US" dirty="0" smtClean="0"/>
          </a:p>
          <a:p>
            <a:r>
              <a:rPr lang="he-IL" dirty="0"/>
              <a:t> 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  <a:p>
            <a:r>
              <a:rPr lang="he-IL" dirty="0"/>
              <a:t> </a:t>
            </a:r>
          </a:p>
        </p:txBody>
      </p:sp>
      <p:sp>
        <p:nvSpPr>
          <p:cNvPr id="13" name="אליפסה 12"/>
          <p:cNvSpPr/>
          <p:nvPr/>
        </p:nvSpPr>
        <p:spPr>
          <a:xfrm>
            <a:off x="611560" y="332656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83220" y="836712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21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תכניות ייחודיות - חמ"ד</a:t>
            </a:r>
            <a:endParaRPr lang="he-IL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26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אליפסה 10"/>
          <p:cNvSpPr/>
          <p:nvPr/>
        </p:nvSpPr>
        <p:spPr>
          <a:xfrm>
            <a:off x="611560" y="332656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1954" y="1772816"/>
            <a:ext cx="5505097" cy="378565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err="1" smtClean="0">
                <a:solidFill>
                  <a:srgbClr val="C00000"/>
                </a:solidFill>
              </a:rPr>
              <a:t>על"ה</a:t>
            </a:r>
            <a:r>
              <a:rPr lang="he-IL" sz="2400" b="1" dirty="0" smtClean="0">
                <a:solidFill>
                  <a:srgbClr val="C00000"/>
                </a:solidFill>
              </a:rPr>
              <a:t> – עולים לקראת החטיבה</a:t>
            </a:r>
          </a:p>
          <a:p>
            <a:endParaRPr lang="he-IL" dirty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מטרת התכניות:</a:t>
            </a:r>
          </a:p>
          <a:p>
            <a:endParaRPr lang="he-IL" dirty="0" smtClean="0"/>
          </a:p>
          <a:p>
            <a:r>
              <a:rPr lang="he-IL" dirty="0" smtClean="0"/>
              <a:t>ריכוך המעבר מיסודי לחט"ב  בתחום הלימודי, חברתי, רגשי</a:t>
            </a:r>
          </a:p>
          <a:p>
            <a:endParaRPr lang="he-IL" dirty="0" smtClean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אוכלוסיית היעד:  </a:t>
            </a:r>
            <a:r>
              <a:rPr lang="he-IL" dirty="0" smtClean="0"/>
              <a:t>תלמידים בכתות ה – ו , שעלו משנת 2009</a:t>
            </a:r>
          </a:p>
          <a:p>
            <a:endParaRPr lang="he-IL" dirty="0"/>
          </a:p>
          <a:p>
            <a:r>
              <a:rPr lang="he-IL" dirty="0" smtClean="0"/>
              <a:t>מס' בת י ספר משתתפים  כ -  20 </a:t>
            </a:r>
          </a:p>
          <a:p>
            <a:r>
              <a:rPr lang="he-IL" dirty="0" smtClean="0"/>
              <a:t>מס' תלמידים משתתפים  כ – 300 </a:t>
            </a:r>
          </a:p>
          <a:p>
            <a:r>
              <a:rPr lang="he-IL" dirty="0" smtClean="0"/>
              <a:t> </a:t>
            </a:r>
          </a:p>
          <a:p>
            <a:endParaRPr lang="he-IL" dirty="0"/>
          </a:p>
          <a:p>
            <a:endParaRPr lang="he-IL" dirty="0"/>
          </a:p>
        </p:txBody>
      </p:sp>
      <p:sp>
        <p:nvSpPr>
          <p:cNvPr id="13" name="אליפסה 12"/>
          <p:cNvSpPr/>
          <p:nvPr/>
        </p:nvSpPr>
        <p:spPr>
          <a:xfrm>
            <a:off x="763960" y="485056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91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תכניות ייחודיות – חמ"ד</a:t>
            </a:r>
            <a:endParaRPr lang="he-IL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27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אליפסה 4"/>
          <p:cNvSpPr/>
          <p:nvPr/>
        </p:nvSpPr>
        <p:spPr>
          <a:xfrm>
            <a:off x="445098" y="1535088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</a:t>
            </a:r>
            <a:r>
              <a:rPr lang="he-IL" b="1" dirty="0" smtClean="0">
                <a:solidFill>
                  <a:srgbClr val="C00000"/>
                </a:solidFill>
              </a:rPr>
              <a:t>וללמד</a:t>
            </a:r>
            <a:endParaRPr lang="he-IL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844824"/>
            <a:ext cx="7899421" cy="34470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rgbClr val="C00000"/>
                </a:solidFill>
              </a:rPr>
              <a:t>בנות שרות לאומי - מסלול קליטת תלמידים עולים</a:t>
            </a:r>
          </a:p>
          <a:p>
            <a:endParaRPr lang="he-IL" dirty="0" smtClean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מטרה</a:t>
            </a:r>
            <a:endParaRPr lang="he-IL" dirty="0"/>
          </a:p>
          <a:p>
            <a:r>
              <a:rPr lang="he-IL" dirty="0" smtClean="0"/>
              <a:t>סיוע ,תמיכה ,ליווי ותגבור התלמידים העולים בבתי הספר היסודי ובחט"ב</a:t>
            </a:r>
          </a:p>
          <a:p>
            <a:endParaRPr lang="he-IL" dirty="0" smtClean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אוכלוסיית  היעד </a:t>
            </a:r>
            <a:r>
              <a:rPr lang="he-IL" dirty="0" smtClean="0"/>
              <a:t>:תלמידים עולים מכל הארצות על פי קריטריונים נבחנים</a:t>
            </a:r>
          </a:p>
          <a:p>
            <a:endParaRPr lang="he-IL" dirty="0" smtClean="0"/>
          </a:p>
          <a:p>
            <a:r>
              <a:rPr lang="he-IL" dirty="0"/>
              <a:t> </a:t>
            </a:r>
            <a:r>
              <a:rPr lang="he-IL" dirty="0" smtClean="0"/>
              <a:t>160 תקנים כ- 112 תקנים ביסודי </a:t>
            </a:r>
            <a:r>
              <a:rPr lang="he-IL" dirty="0"/>
              <a:t>וכ- 48 בחט"ב</a:t>
            </a:r>
          </a:p>
          <a:p>
            <a:endParaRPr lang="he-IL" dirty="0" smtClean="0"/>
          </a:p>
          <a:p>
            <a:pPr algn="ctr"/>
            <a:endParaRPr lang="he-IL" dirty="0" smtClean="0"/>
          </a:p>
          <a:p>
            <a:r>
              <a:rPr lang="he-IL" dirty="0"/>
              <a:t> </a:t>
            </a:r>
            <a:r>
              <a:rPr lang="he-IL" dirty="0" smtClean="0"/>
              <a:t> </a:t>
            </a:r>
            <a:endParaRPr lang="he-IL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816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smtClean="0"/>
              <a:t>תכניות ייחודיות – חמ"ד</a:t>
            </a:r>
            <a:endParaRPr lang="he-IL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28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אליפסה 3"/>
          <p:cNvSpPr/>
          <p:nvPr/>
        </p:nvSpPr>
        <p:spPr>
          <a:xfrm>
            <a:off x="763960" y="485056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5" name="אליפסה 4"/>
          <p:cNvSpPr/>
          <p:nvPr/>
        </p:nvSpPr>
        <p:spPr>
          <a:xfrm>
            <a:off x="916360" y="637456"/>
            <a:ext cx="1584175" cy="120243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274" y="1988840"/>
            <a:ext cx="7601825" cy="427809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000" b="1" dirty="0">
                <a:solidFill>
                  <a:srgbClr val="C00000"/>
                </a:solidFill>
              </a:rPr>
              <a:t>בנות שרות לאומי מסלול </a:t>
            </a:r>
            <a:r>
              <a:rPr lang="he-IL" sz="2000" b="1" dirty="0" err="1">
                <a:solidFill>
                  <a:srgbClr val="C00000"/>
                </a:solidFill>
              </a:rPr>
              <a:t>שח"ם</a:t>
            </a:r>
            <a:r>
              <a:rPr lang="he-IL" sz="2000" b="1" dirty="0">
                <a:solidFill>
                  <a:srgbClr val="C00000"/>
                </a:solidFill>
              </a:rPr>
              <a:t> -שלוב חברה ומשפחה</a:t>
            </a:r>
          </a:p>
          <a:p>
            <a:endParaRPr lang="he-IL" dirty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מטרה</a:t>
            </a:r>
          </a:p>
          <a:p>
            <a:endParaRPr lang="he-IL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he-IL" dirty="0">
                <a:solidFill>
                  <a:schemeClr val="accent4">
                    <a:lumMod val="50000"/>
                  </a:schemeClr>
                </a:solidFill>
              </a:rPr>
              <a:t>שילוב חברתי קהילתי </a:t>
            </a:r>
            <a:r>
              <a:rPr lang="he-IL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he-IL" dirty="0"/>
              <a:t>סיוע, ליווי </a:t>
            </a:r>
            <a:r>
              <a:rPr lang="he-IL" dirty="0" smtClean="0"/>
              <a:t>, תגבור ותמיכה בתלמידים ומשפחות </a:t>
            </a:r>
          </a:p>
          <a:p>
            <a:endParaRPr lang="he-IL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אוכלוסיית היעד </a:t>
            </a:r>
          </a:p>
          <a:p>
            <a:endParaRPr lang="he-IL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he-IL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he-IL" dirty="0" smtClean="0">
                <a:solidFill>
                  <a:schemeClr val="accent4">
                    <a:lumMod val="50000"/>
                  </a:schemeClr>
                </a:solidFill>
              </a:rPr>
              <a:t>תלמידים עולים ממשפחות מדווחות רווחה אתיופיה וצרפת, על פי קריטריונים נבחנים</a:t>
            </a:r>
          </a:p>
          <a:p>
            <a:endParaRPr lang="he-IL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he-IL" dirty="0" smtClean="0"/>
              <a:t>85 </a:t>
            </a:r>
            <a:r>
              <a:rPr lang="he-IL" dirty="0"/>
              <a:t>תקנים  150 </a:t>
            </a:r>
            <a:r>
              <a:rPr lang="he-IL" dirty="0" smtClean="0"/>
              <a:t>תלמידים מלווים </a:t>
            </a:r>
            <a:r>
              <a:rPr lang="he-IL" dirty="0" err="1" smtClean="0"/>
              <a:t>וכ</a:t>
            </a:r>
            <a:r>
              <a:rPr lang="he-IL" dirty="0" smtClean="0"/>
              <a:t> 450 מצטרפים למעגלי התמיכה </a:t>
            </a:r>
          </a:p>
          <a:p>
            <a:endParaRPr lang="he-IL" dirty="0" smtClean="0"/>
          </a:p>
          <a:p>
            <a:r>
              <a:rPr lang="he-IL" dirty="0" smtClean="0"/>
              <a:t>148 משפחות</a:t>
            </a:r>
            <a:endParaRPr lang="he-IL" dirty="0"/>
          </a:p>
          <a:p>
            <a:endParaRPr lang="he-IL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6289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תכניות ייחודיות – חמ"ד</a:t>
            </a:r>
            <a:endParaRPr lang="he-IL" b="1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29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אליפסה 3"/>
          <p:cNvSpPr/>
          <p:nvPr/>
        </p:nvSpPr>
        <p:spPr>
          <a:xfrm>
            <a:off x="763961" y="908720"/>
            <a:ext cx="1215752" cy="77876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5" name="אליפסה 4"/>
          <p:cNvSpPr/>
          <p:nvPr/>
        </p:nvSpPr>
        <p:spPr>
          <a:xfrm>
            <a:off x="763961" y="1086272"/>
            <a:ext cx="1359768" cy="114570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C00000"/>
                </a:solidFill>
              </a:rPr>
              <a:t>ללמוד וללמד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6360" y="1652836"/>
            <a:ext cx="7198585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C00000"/>
                </a:solidFill>
              </a:rPr>
              <a:t>מורה מצרף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 </a:t>
            </a:r>
            <a:endParaRPr lang="he-IL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he-IL" dirty="0"/>
              <a:t>   שילוב של </a:t>
            </a:r>
            <a:r>
              <a:rPr lang="he-IL" dirty="0" smtClean="0"/>
              <a:t>חמ"ד מורים עולים קרן </a:t>
            </a:r>
            <a:r>
              <a:rPr lang="he-IL" dirty="0" err="1" smtClean="0"/>
              <a:t>חרו"ת</a:t>
            </a:r>
            <a:endParaRPr lang="he-IL" dirty="0" smtClean="0"/>
          </a:p>
          <a:p>
            <a:endParaRPr lang="he-IL" dirty="0"/>
          </a:p>
          <a:p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מטרת התכנית </a:t>
            </a:r>
            <a:endParaRPr lang="he-IL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he-IL" dirty="0" smtClean="0">
                <a:solidFill>
                  <a:schemeClr val="accent1">
                    <a:lumMod val="75000"/>
                  </a:schemeClr>
                </a:solidFill>
              </a:rPr>
              <a:t>קליטה ושלוב של מורים עולים מצרפת שעברו או עוברים תהליך הכשרה לקבלת תעודת הוראה ממשרד החינוך</a:t>
            </a:r>
            <a:endParaRPr lang="he-IL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just"/>
            <a:r>
              <a:rPr lang="he-IL" dirty="0" smtClean="0"/>
              <a:t>ריכוך העלייה בקרב עולי צרפת ע"י מורה מצרף לבנות את הגשר בין האוכלוסיות שונות, ילדים והוריהם, מורים ותלמידיהם, ובין החברה הישראלית לעולי צרפת תוך </a:t>
            </a:r>
            <a:r>
              <a:rPr lang="he-IL" dirty="0"/>
              <a:t>התמודדות עם אתגר </a:t>
            </a:r>
            <a:r>
              <a:rPr lang="he-IL" dirty="0" smtClean="0"/>
              <a:t>העלייה</a:t>
            </a:r>
          </a:p>
          <a:p>
            <a:pPr algn="just"/>
            <a:r>
              <a:rPr lang="he-IL" dirty="0" smtClean="0">
                <a:solidFill>
                  <a:schemeClr val="bg2">
                    <a:lumMod val="25000"/>
                  </a:schemeClr>
                </a:solidFill>
              </a:rPr>
              <a:t>אוכלוסיית היעד</a:t>
            </a:r>
            <a:endParaRPr lang="he-IL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he-IL" dirty="0" smtClean="0">
                <a:solidFill>
                  <a:schemeClr val="accent1">
                    <a:lumMod val="75000"/>
                  </a:schemeClr>
                </a:solidFill>
              </a:rPr>
              <a:t>מורים עולים בתהליך ההכשרה לקראת תעודת הוראה</a:t>
            </a:r>
          </a:p>
          <a:p>
            <a:pPr algn="just"/>
            <a:r>
              <a:rPr lang="he-IL" b="1" dirty="0" smtClean="0">
                <a:solidFill>
                  <a:srgbClr val="7030A0"/>
                </a:solidFill>
              </a:rPr>
              <a:t>בבתי ספר  קולטי עלייה מצרפת</a:t>
            </a:r>
          </a:p>
          <a:p>
            <a:pPr algn="just"/>
            <a:r>
              <a:rPr lang="he-IL" b="1" dirty="0">
                <a:solidFill>
                  <a:srgbClr val="7030A0"/>
                </a:solidFill>
              </a:rPr>
              <a:t> </a:t>
            </a:r>
            <a:endParaRPr lang="he-IL" b="1" dirty="0" smtClean="0">
              <a:solidFill>
                <a:srgbClr val="7030A0"/>
              </a:solidFill>
            </a:endParaRPr>
          </a:p>
          <a:p>
            <a:pPr algn="just"/>
            <a:r>
              <a:rPr lang="he-IL" b="1" dirty="0" smtClean="0">
                <a:solidFill>
                  <a:srgbClr val="7030A0"/>
                </a:solidFill>
              </a:rPr>
              <a:t>יסודי 9 מורים </a:t>
            </a:r>
          </a:p>
          <a:p>
            <a:pPr algn="just"/>
            <a:r>
              <a:rPr lang="he-IL" b="1" dirty="0" smtClean="0">
                <a:solidFill>
                  <a:srgbClr val="7030A0"/>
                </a:solidFill>
              </a:rPr>
              <a:t>על יסודי 7 מורים</a:t>
            </a:r>
          </a:p>
          <a:p>
            <a:pPr algn="just"/>
            <a:endParaRPr lang="he-IL" dirty="0">
              <a:solidFill>
                <a:schemeClr val="accent4">
                  <a:lumMod val="75000"/>
                </a:schemeClr>
              </a:solidFill>
            </a:endParaRPr>
          </a:p>
          <a:p>
            <a:pPr algn="just"/>
            <a:endParaRPr lang="he-IL" dirty="0" smtClean="0"/>
          </a:p>
          <a:p>
            <a:pPr algn="just"/>
            <a:r>
              <a:rPr lang="he-IL" dirty="0"/>
              <a:t> </a:t>
            </a:r>
            <a:endParaRPr lang="he-IL" dirty="0" smtClean="0"/>
          </a:p>
          <a:p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287773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4797152"/>
            <a:ext cx="8229600" cy="1143000"/>
          </a:xfrm>
        </p:spPr>
        <p:txBody>
          <a:bodyPr>
            <a:normAutofit/>
          </a:bodyPr>
          <a:lstStyle/>
          <a:p>
            <a:r>
              <a:rPr lang="he-IL" sz="3600" dirty="0" smtClean="0">
                <a:solidFill>
                  <a:srgbClr val="002060"/>
                </a:solidFill>
              </a:rPr>
              <a:t>ברכות לכל מי שעוסק במלאכת קודש זו</a:t>
            </a:r>
            <a:endParaRPr lang="he-IL" sz="3600" dirty="0">
              <a:solidFill>
                <a:srgbClr val="002060"/>
              </a:solidFill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0FF54DE5-C571-48E8-A5BC-B369434E2F44}" type="slidenum">
              <a:rPr lang="he-IL" smtClean="0">
                <a:solidFill>
                  <a:srgbClr val="514843">
                    <a:lumMod val="60000"/>
                    <a:lumOff val="40000"/>
                  </a:srgbClr>
                </a:solidFill>
              </a:rPr>
              <a:pPr rtl="1"/>
              <a:t>30</a:t>
            </a:fld>
            <a:endParaRPr lang="he-IL">
              <a:solidFill>
                <a:srgbClr val="514843">
                  <a:lumMod val="60000"/>
                  <a:lumOff val="40000"/>
                </a:srgbClr>
              </a:solidFill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33265"/>
              </p:ext>
            </p:extLst>
          </p:nvPr>
        </p:nvGraphicFramePr>
        <p:xfrm>
          <a:off x="1043608" y="764704"/>
          <a:ext cx="7560840" cy="4965981"/>
        </p:xfrm>
        <a:graphic>
          <a:graphicData uri="http://schemas.openxmlformats.org/drawingml/2006/table">
            <a:tbl>
              <a:tblPr/>
              <a:tblGrid>
                <a:gridCol w="7344816"/>
                <a:gridCol w="216024"/>
              </a:tblGrid>
              <a:tr h="4464496">
                <a:tc>
                  <a:txBody>
                    <a:bodyPr/>
                    <a:lstStyle/>
                    <a:p>
                      <a:r>
                        <a:rPr lang="he-IL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"ושב </a:t>
                      </a:r>
                      <a:r>
                        <a:rPr lang="he-IL" sz="28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ה' אלוקיך את שבותך... ושב </a:t>
                      </a:r>
                      <a:r>
                        <a:rPr lang="he-IL" sz="28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וקבצך</a:t>
                      </a:r>
                      <a:r>
                        <a:rPr lang="he-IL" sz="28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 מכל העמים אשר הפיצך ה' אלוקיך שמה, </a:t>
                      </a:r>
                      <a:endParaRPr lang="he-IL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Guttman Keren" panose="02010401010101010101" pitchFamily="2" charset="-79"/>
                        <a:cs typeface="Guttman Keren" panose="02010401010101010101" pitchFamily="2" charset="-79"/>
                      </a:endParaRPr>
                    </a:p>
                    <a:p>
                      <a:endParaRPr lang="he-IL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Guttman Keren" panose="02010401010101010101" pitchFamily="2" charset="-79"/>
                        <a:cs typeface="Guttman Keren" panose="02010401010101010101" pitchFamily="2" charset="-79"/>
                      </a:endParaRPr>
                    </a:p>
                    <a:p>
                      <a:r>
                        <a:rPr lang="he-IL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אם </a:t>
                      </a:r>
                      <a:r>
                        <a:rPr lang="he-IL" sz="28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יהיה נדחך בקצה השמים משם יקבצך ה' אלוקיך ומשם </a:t>
                      </a:r>
                      <a:r>
                        <a:rPr lang="he-IL" sz="28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יקחך</a:t>
                      </a:r>
                      <a:r>
                        <a:rPr lang="he-IL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.." </a:t>
                      </a:r>
                      <a:r>
                        <a:rPr lang="he-IL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he-IL" sz="16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(דברים</a:t>
                      </a:r>
                      <a:r>
                        <a:rPr lang="he-IL" sz="16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Guttman Keren" panose="02010401010101010101" pitchFamily="2" charset="-79"/>
                          <a:cs typeface="Guttman Keren" panose="02010401010101010101" pitchFamily="2" charset="-79"/>
                        </a:rPr>
                        <a:t> ל')</a:t>
                      </a:r>
                      <a:endParaRPr lang="he-IL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Guttman Keren" panose="02010401010101010101" pitchFamily="2" charset="-79"/>
                        <a:cs typeface="Guttman Keren" panose="02010401010101010101" pitchFamily="2" charset="-79"/>
                      </a:endParaRPr>
                    </a:p>
                    <a:p>
                      <a:endParaRPr lang="he-IL" dirty="0">
                        <a:effectLst/>
                        <a:latin typeface="Guttman Keren" panose="02010401010101010101" pitchFamily="2" charset="-79"/>
                        <a:cs typeface="Guttman Keren" panose="02010401010101010101" pitchFamily="2" charset="-79"/>
                      </a:endParaRP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lnL>
                      <a:noFill/>
                    </a:lnL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  <a:tr h="501485">
                <a:tc gridSpan="2">
                  <a:txBody>
                    <a:bodyPr/>
                    <a:lstStyle/>
                    <a:p>
                      <a:pPr algn="l"/>
                      <a:endParaRPr lang="he-IL" dirty="0">
                        <a:effectLst/>
                      </a:endParaRP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368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2EBCF6F-FDC6-41D9-8DBE-B0CD1E04920C}"/>
</file>

<file path=customXml/itemProps2.xml><?xml version="1.0" encoding="utf-8"?>
<ds:datastoreItem xmlns:ds="http://schemas.openxmlformats.org/officeDocument/2006/customXml" ds:itemID="{67D84994-DFF6-4684-AFB4-8DD704BF6BAA}"/>
</file>

<file path=customXml/itemProps3.xml><?xml version="1.0" encoding="utf-8"?>
<ds:datastoreItem xmlns:ds="http://schemas.openxmlformats.org/officeDocument/2006/customXml" ds:itemID="{A0E1CB1C-4C64-4D3E-98B7-8B4D0C2EB6E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4817</TotalTime>
  <Words>878</Words>
  <Application>Microsoft Office PowerPoint</Application>
  <PresentationFormat>‫הצגה על המסך (4:3)</PresentationFormat>
  <Paragraphs>339</Paragraphs>
  <Slides>30</Slides>
  <Notes>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30</vt:i4>
      </vt:variant>
    </vt:vector>
  </HeadingPairs>
  <TitlesOfParts>
    <vt:vector size="37" baseType="lpstr">
      <vt:lpstr>Arial</vt:lpstr>
      <vt:lpstr>Calibri</vt:lpstr>
      <vt:lpstr>Guttman Keren</vt:lpstr>
      <vt:lpstr>Tahoma</vt:lpstr>
      <vt:lpstr>Times New Roman</vt:lpstr>
      <vt:lpstr>Wingdings</vt:lpstr>
      <vt:lpstr>ערכת נושא Office</vt:lpstr>
      <vt:lpstr>מצגת של PowerPoint</vt:lpstr>
      <vt:lpstr>התלמידים העולים בזיקה ליעדי חמ"ד</vt:lpstr>
      <vt:lpstr>מצגת של PowerPoint</vt:lpstr>
      <vt:lpstr>מצגת של PowerPoint</vt:lpstr>
      <vt:lpstr>מצגת של PowerPoint</vt:lpstr>
      <vt:lpstr>משרד החינוך  קליטה והשתלבות של תלמידים עולים</vt:lpstr>
      <vt:lpstr>ללמוד וללמד</vt:lpstr>
      <vt:lpstr>נתוני תלמידים עולים לפי ארץ מוצא ושלב בחינוך                                יעלה כהן – מטה קת"ע חמ"ד </vt:lpstr>
      <vt:lpstr>            חמ"ד קולט תלמידים עולים שנים  2018  - 2009</vt:lpstr>
      <vt:lpstr>מצגת של PowerPoint</vt:lpstr>
      <vt:lpstr>מצגת של PowerPoint</vt:lpstr>
      <vt:lpstr>תלמידים עולים לפי גורם מדווח/מחוז 2018</vt:lpstr>
      <vt:lpstr>מצגת של PowerPoint</vt:lpstr>
      <vt:lpstr>מצגת של PowerPoint</vt:lpstr>
      <vt:lpstr>נתוני בגרויות עולים</vt:lpstr>
      <vt:lpstr>סה"כ לומדים בי"ב</vt:lpstr>
      <vt:lpstr>שיעור הניגשים מהלומדים בי"ב</vt:lpstr>
      <vt:lpstr>שיעור הזכאים מהלומדים בי"ב</vt:lpstr>
      <vt:lpstr>שיעור העומדים בדרישות סף </vt:lpstr>
      <vt:lpstr>שיעור המצטיינים מהלומדים בי"ב</vt:lpstr>
      <vt:lpstr>נתוני מקצועות קודש</vt:lpstr>
      <vt:lpstr>נתוני תנ"ך 5 יח"ל</vt:lpstr>
      <vt:lpstr>נתוני תושב"ע 5 יח"ל</vt:lpstr>
      <vt:lpstr>נתוני מחשבת ישראל 5 יח"ל</vt:lpstr>
      <vt:lpstr>תכניות ייחודיות – חמ"ד</vt:lpstr>
      <vt:lpstr>תכניות ייחודיות - חמ"ד</vt:lpstr>
      <vt:lpstr>תכניות ייחודיות – חמ"ד</vt:lpstr>
      <vt:lpstr>תכניות ייחודיות – חמ"ד</vt:lpstr>
      <vt:lpstr>תכניות ייחודיות – חמ"ד</vt:lpstr>
      <vt:lpstr>ברכות לכל מי שעוסק במלאכת קודש זו</vt:lpstr>
    </vt:vector>
  </TitlesOfParts>
  <Company>Ministry of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ללמוד וללמד - תלמידים</dc:title>
  <dc:creator>שמעון בן יעקב</dc:creator>
  <cp:lastModifiedBy>דולי הודיה שמעוני</cp:lastModifiedBy>
  <cp:revision>249</cp:revision>
  <cp:lastPrinted>2018-01-14T14:09:23Z</cp:lastPrinted>
  <dcterms:created xsi:type="dcterms:W3CDTF">2015-07-27T11:08:43Z</dcterms:created>
  <dcterms:modified xsi:type="dcterms:W3CDTF">2018-02-06T09:23:10Z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2064080</vt:r8>
  </property>
</Properties>
</file>