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8"/>
  </p:notesMasterIdLst>
  <p:handoutMasterIdLst>
    <p:handoutMasterId r:id="rId9"/>
  </p:handoutMasterIdLst>
  <p:sldIdLst>
    <p:sldId id="256" r:id="rId2"/>
    <p:sldId id="274" r:id="rId3"/>
    <p:sldId id="272" r:id="rId4"/>
    <p:sldId id="273" r:id="rId5"/>
    <p:sldId id="270" r:id="rId6"/>
    <p:sldId id="269" r:id="rId7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BE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06" d="100"/>
          <a:sy n="106" d="100"/>
        </p:scale>
        <p:origin x="1158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911" y="0"/>
            <a:ext cx="2945765" cy="497047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91" y="0"/>
            <a:ext cx="2945765" cy="497047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l">
              <a:defRPr sz="1200"/>
            </a:lvl1pPr>
          </a:lstStyle>
          <a:p>
            <a:fld id="{2577B75D-C5C8-41C1-86CC-527EA6FF1E40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911" y="9428004"/>
            <a:ext cx="2945765" cy="497046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91" y="9428004"/>
            <a:ext cx="2945765" cy="497046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l">
              <a:defRPr sz="1200"/>
            </a:lvl1pPr>
          </a:lstStyle>
          <a:p>
            <a:fld id="{EB40E530-DC9D-454B-8F9B-5A9B703BF79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76719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5" y="0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l">
              <a:defRPr sz="1200"/>
            </a:lvl1pPr>
          </a:lstStyle>
          <a:p>
            <a:fld id="{6F94A19C-B585-4139-8DA7-9CCA3D099B20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04" tIns="45752" rIns="91504" bIns="45752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504" tIns="45752" rIns="91504" bIns="45752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5" y="9428584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4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l">
              <a:defRPr sz="1200"/>
            </a:lvl1pPr>
          </a:lstStyle>
          <a:p>
            <a:fld id="{CA4D1C14-006C-4E7D-B33B-E4607569DEE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66665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36F34-E84A-4B12-955C-EF8BFEE0D6EB}" type="datetime8">
              <a:rPr lang="he-IL" smtClean="0">
                <a:solidFill>
                  <a:srgbClr val="CAF278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CAF278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CAF278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CAF278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CAF2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1908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C3BE-AF53-438C-8443-D6C11EE69E00}" type="datetime8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924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1F5B6-6954-4FCD-A952-E045E1FA29A3}" type="datetime8">
              <a:rPr lang="he-IL" smtClean="0">
                <a:solidFill>
                  <a:srgbClr val="CAF278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CAF2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CAF278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CAF278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CAF2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4284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B5E8-C9B1-4F88-83C4-39FBC3AAB2F9}" type="datetime8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814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73C2C-A76F-414E-9A16-3C1C6E710C4F}" type="datetime8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670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460D2-58BD-4A1F-81C1-2F3EF1B862DA}" type="datetime8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204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EB3B6-FA1B-4388-88CF-9E887A5321E7}" type="datetime8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804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9E137-9187-4436-A565-941A88101DCC}" type="datetime8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2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CD624-B092-4E7D-9F8B-8ED3DC67FB46}" type="datetime8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832F4A3-92BA-492E-AB11-A8B423817B2E}" type="slidenum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832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BAA4B-A3A9-4B1E-8D4E-E2637C61D437}" type="datetime8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684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3087-DE31-44C6-8EDF-EBD6B8AFA04B}" type="datetime8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924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9768AB-0FBE-4F8A-B2A3-9704DE4FD255}" type="datetime8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06 פברואר 18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32F4A3-92BA-492E-AB11-A8B423817B2E}" type="slidenum">
              <a:rPr lang="he-IL" smtClean="0">
                <a:solidFill>
                  <a:srgbClr val="3E3D2D">
                    <a:shade val="90000"/>
                  </a:srgbClr>
                </a:solidFill>
              </a:rPr>
              <a:pPr/>
              <a:t>‹#›</a:t>
            </a:fld>
            <a:endParaRPr lang="he-IL">
              <a:solidFill>
                <a:srgbClr val="3E3D2D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940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-108520" y="-201579"/>
            <a:ext cx="9361040" cy="71287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bg2"/>
              </a:solidFill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13"/>
          <a:stretch/>
        </p:blipFill>
        <p:spPr>
          <a:xfrm>
            <a:off x="7092280" y="20633"/>
            <a:ext cx="2570504" cy="893079"/>
          </a:xfrm>
          <a:prstGeom prst="rect">
            <a:avLst/>
          </a:prstGeom>
          <a:noFill/>
          <a:ln>
            <a:noFill/>
          </a:ln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  <p:sp>
        <p:nvSpPr>
          <p:cNvPr id="2" name="TextBox 1"/>
          <p:cNvSpPr txBox="1"/>
          <p:nvPr/>
        </p:nvSpPr>
        <p:spPr>
          <a:xfrm>
            <a:off x="1774395" y="1902403"/>
            <a:ext cx="5904656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חוק התקנים – תיקון מספר 13</a:t>
            </a:r>
          </a:p>
          <a:p>
            <a:pPr algn="ctr"/>
            <a:endParaRPr lang="he-IL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  <a:p>
            <a:pPr algn="ctr"/>
            <a:r>
              <a:rPr lang="he-IL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מצגת לוועדת הרפורמות</a:t>
            </a:r>
            <a:endParaRPr lang="he-IL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54"/>
          <a:stretch/>
        </p:blipFill>
        <p:spPr>
          <a:xfrm>
            <a:off x="-252536" y="0"/>
            <a:ext cx="2934491" cy="983728"/>
          </a:xfrm>
          <a:prstGeom prst="rect">
            <a:avLst/>
          </a:prstGeom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  <p:sp>
        <p:nvSpPr>
          <p:cNvPr id="8" name="TextBox 7"/>
          <p:cNvSpPr txBox="1"/>
          <p:nvPr/>
        </p:nvSpPr>
        <p:spPr>
          <a:xfrm>
            <a:off x="323528" y="5805264"/>
            <a:ext cx="309634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משרד הכלכלה והתעשייה </a:t>
            </a:r>
            <a:endParaRPr lang="he-IL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מציין מיקום של תאריך 8"/>
          <p:cNvSpPr>
            <a:spLocks noGrp="1"/>
          </p:cNvSpPr>
          <p:nvPr>
            <p:ph type="dt" sz="half" idx="10"/>
          </p:nvPr>
        </p:nvSpPr>
        <p:spPr>
          <a:xfrm>
            <a:off x="6732240" y="5775535"/>
            <a:ext cx="2133600" cy="648072"/>
          </a:xfrm>
        </p:spPr>
        <p:txBody>
          <a:bodyPr/>
          <a:lstStyle/>
          <a:p>
            <a:pPr algn="ctr"/>
            <a:fld id="{7ABBEB83-8AF0-4064-AC03-7309B54EB412}" type="datetime3">
              <a:rPr lang="he-IL" sz="2000" smtClean="0">
                <a:solidFill>
                  <a:schemeClr val="bg1"/>
                </a:solidFill>
              </a:rPr>
              <a:t>כ"א שבט תשע"ח</a:t>
            </a:fld>
            <a:endParaRPr lang="he-IL" sz="2000" dirty="0" smtClean="0">
              <a:solidFill>
                <a:schemeClr val="bg1"/>
              </a:solidFill>
            </a:endParaRPr>
          </a:p>
          <a:p>
            <a:pPr algn="ctr"/>
            <a:r>
              <a:rPr lang="he-IL" sz="2000" dirty="0" smtClean="0">
                <a:solidFill>
                  <a:schemeClr val="bg1"/>
                </a:solidFill>
              </a:rPr>
              <a:t>6   פברואר   2018 </a:t>
            </a:r>
            <a:endParaRPr lang="he-IL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63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-108520" y="-201579"/>
            <a:ext cx="9361040" cy="71287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bg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/>
              <a:t>2</a:t>
            </a:fld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13"/>
          <a:stretch/>
        </p:blipFill>
        <p:spPr>
          <a:xfrm>
            <a:off x="7092280" y="20633"/>
            <a:ext cx="2570504" cy="893079"/>
          </a:xfrm>
          <a:prstGeom prst="rect">
            <a:avLst/>
          </a:prstGeom>
          <a:noFill/>
          <a:ln>
            <a:noFill/>
          </a:ln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  <p:sp>
        <p:nvSpPr>
          <p:cNvPr id="2" name="TextBox 1"/>
          <p:cNvSpPr txBox="1"/>
          <p:nvPr/>
        </p:nvSpPr>
        <p:spPr>
          <a:xfrm>
            <a:off x="1907704" y="985613"/>
            <a:ext cx="590465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fontAlgn="b"/>
            <a:r>
              <a:rPr lang="he-IL" sz="2800" b="1" dirty="0" smtClean="0">
                <a:solidFill>
                  <a:srgbClr val="000000"/>
                </a:solidFill>
                <a:latin typeface="Arial"/>
              </a:rPr>
              <a:t>תיקון 13 לחוק התקנים - רקע</a:t>
            </a:r>
            <a:endParaRPr lang="he-IL" sz="2800" b="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54"/>
          <a:stretch/>
        </p:blipFill>
        <p:spPr>
          <a:xfrm>
            <a:off x="-252536" y="0"/>
            <a:ext cx="2934491" cy="983728"/>
          </a:xfrm>
          <a:prstGeom prst="rect">
            <a:avLst/>
          </a:prstGeom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  <p:sp>
        <p:nvSpPr>
          <p:cNvPr id="9" name="TextBox 8"/>
          <p:cNvSpPr txBox="1"/>
          <p:nvPr/>
        </p:nvSpPr>
        <p:spPr>
          <a:xfrm>
            <a:off x="1207574" y="1717385"/>
            <a:ext cx="7162823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bg2"/>
                </a:solidFill>
              </a:rPr>
              <a:t>מוצר מיובא עליו חל תקן רשמי חייב בקבלת אישור התאמה לתקן טרם התרתו למכירה בישראל.</a:t>
            </a:r>
          </a:p>
          <a:p>
            <a:pPr algn="just"/>
            <a:endParaRPr lang="he-IL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bg2"/>
                </a:solidFill>
              </a:rPr>
              <a:t>בכדי למנוע חסמי סחר ולהוזיל את עלויות המוצרים נקבע כי יש להתאים את התקינה הרשמית לתקינה הבינ"ל 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bg2"/>
                </a:solidFill>
              </a:rPr>
              <a:t>נכון להיום יש כ 500 תקנים רשמיים המבוססים על תקינה בינ"ל ("תקנים מאומצים").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rgbClr val="FF0000"/>
                </a:solidFill>
              </a:rPr>
              <a:t>במרבית התקנים הישראליים המאמצים תקינה בינ"ל קיימים </a:t>
            </a:r>
            <a:r>
              <a:rPr lang="he-IL" sz="2000" b="1" dirty="0" smtClean="0">
                <a:solidFill>
                  <a:srgbClr val="FF0000"/>
                </a:solidFill>
              </a:rPr>
              <a:t>שינויים לאומיים </a:t>
            </a:r>
            <a:r>
              <a:rPr lang="he-IL" sz="2000" dirty="0" smtClean="0">
                <a:solidFill>
                  <a:srgbClr val="FF0000"/>
                </a:solidFill>
              </a:rPr>
              <a:t>שאינם מתחייבים (לפי ההגדרות שבחוק).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e-IL" sz="2000" dirty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smtClean="0">
                <a:solidFill>
                  <a:schemeClr val="bg2"/>
                </a:solidFill>
              </a:rPr>
              <a:t>כבמחצית </a:t>
            </a:r>
            <a:r>
              <a:rPr lang="he-IL" sz="2000" dirty="0">
                <a:solidFill>
                  <a:schemeClr val="bg2"/>
                </a:solidFill>
              </a:rPr>
              <a:t>מהתקנים הנ"ל קיימות מהדורות מעודכנות הנמצאות בהליכי החלפה עם המהדורות הרשמיות הנוכחיות, </a:t>
            </a:r>
            <a:r>
              <a:rPr lang="he-IL" sz="2000" dirty="0">
                <a:solidFill>
                  <a:srgbClr val="FF0000"/>
                </a:solidFill>
              </a:rPr>
              <a:t>חלקן מזה זמן רב</a:t>
            </a:r>
            <a:r>
              <a:rPr lang="he-IL" sz="2000" dirty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00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-108520" y="-201579"/>
            <a:ext cx="9361040" cy="71287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bg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/>
              <a:t>3</a:t>
            </a:fld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13"/>
          <a:stretch/>
        </p:blipFill>
        <p:spPr>
          <a:xfrm>
            <a:off x="7092280" y="20633"/>
            <a:ext cx="2570504" cy="893079"/>
          </a:xfrm>
          <a:prstGeom prst="rect">
            <a:avLst/>
          </a:prstGeom>
          <a:noFill/>
          <a:ln>
            <a:noFill/>
          </a:ln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  <p:sp>
        <p:nvSpPr>
          <p:cNvPr id="2" name="TextBox 1"/>
          <p:cNvSpPr txBox="1"/>
          <p:nvPr/>
        </p:nvSpPr>
        <p:spPr>
          <a:xfrm>
            <a:off x="1907704" y="985613"/>
            <a:ext cx="590465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fontAlgn="b"/>
            <a:r>
              <a:rPr lang="he-IL" sz="2800" b="1" dirty="0" smtClean="0">
                <a:solidFill>
                  <a:srgbClr val="000000"/>
                </a:solidFill>
                <a:latin typeface="Arial"/>
              </a:rPr>
              <a:t>תיקון 13 לחוק התקנים - המטרה</a:t>
            </a:r>
            <a:endParaRPr lang="he-IL" sz="2800" b="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54"/>
          <a:stretch/>
        </p:blipFill>
        <p:spPr>
          <a:xfrm>
            <a:off x="-252536" y="0"/>
            <a:ext cx="2934491" cy="983728"/>
          </a:xfrm>
          <a:prstGeom prst="rect">
            <a:avLst/>
          </a:prstGeom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  <p:sp>
        <p:nvSpPr>
          <p:cNvPr id="9" name="TextBox 8"/>
          <p:cNvSpPr txBox="1"/>
          <p:nvPr/>
        </p:nvSpPr>
        <p:spPr>
          <a:xfrm>
            <a:off x="1214707" y="2204864"/>
            <a:ext cx="7162823" cy="16312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solidFill>
                  <a:schemeClr val="bg2"/>
                </a:solidFill>
              </a:rPr>
              <a:t>בכדי להסיר חסמי יבוא ובכך להוזיל את מחירי הטובין המיובאים ולסייע בהפחתת יוקר המחייה נקבע בהחלטת ממשלה מאוגוסט 2016 ובתיקון ה 12 לחוק התקנים כי:</a:t>
            </a:r>
          </a:p>
          <a:p>
            <a:pPr algn="ctr"/>
            <a:r>
              <a:rPr lang="he-IL" sz="2000" b="1" dirty="0" smtClean="0">
                <a:solidFill>
                  <a:srgbClr val="7030A0"/>
                </a:solidFill>
              </a:rPr>
              <a:t>משרד הכלכלה יבחן מחדש את כל התקנים הרשמיים המאומצים הקיימים ויפעל להסיר מהם , בתוך 3 שנים, את השינויים הלאומיים הלא מתחייבים.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47746" y="4271011"/>
            <a:ext cx="6696744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b="1" dirty="0" smtClean="0">
                <a:solidFill>
                  <a:schemeClr val="accent5">
                    <a:lumMod val="50000"/>
                  </a:schemeClr>
                </a:solidFill>
              </a:rPr>
              <a:t>מטרת התיקון המוצע:</a:t>
            </a:r>
          </a:p>
          <a:p>
            <a:pPr algn="ctr"/>
            <a:r>
              <a:rPr lang="he-IL" sz="2400" b="1" dirty="0" smtClean="0">
                <a:solidFill>
                  <a:schemeClr val="accent5">
                    <a:lumMod val="50000"/>
                  </a:schemeClr>
                </a:solidFill>
              </a:rPr>
              <a:t>לקבוע תהליך קצר ויעיל שיאפשר עמידה ביעד שנקבע בתיקון 12</a:t>
            </a:r>
          </a:p>
        </p:txBody>
      </p:sp>
    </p:spTree>
    <p:extLst>
      <p:ext uri="{BB962C8B-B14F-4D97-AF65-F5344CB8AC3E}">
        <p14:creationId xmlns:p14="http://schemas.microsoft.com/office/powerpoint/2010/main" val="20394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-108520" y="-201579"/>
            <a:ext cx="9361040" cy="71287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bg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/>
              <a:t>4</a:t>
            </a:fld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13"/>
          <a:stretch/>
        </p:blipFill>
        <p:spPr>
          <a:xfrm>
            <a:off x="7092280" y="20633"/>
            <a:ext cx="2570504" cy="893079"/>
          </a:xfrm>
          <a:prstGeom prst="rect">
            <a:avLst/>
          </a:prstGeom>
          <a:noFill/>
          <a:ln>
            <a:noFill/>
          </a:ln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  <p:sp>
        <p:nvSpPr>
          <p:cNvPr id="2" name="TextBox 1"/>
          <p:cNvSpPr txBox="1"/>
          <p:nvPr/>
        </p:nvSpPr>
        <p:spPr>
          <a:xfrm>
            <a:off x="1903852" y="600551"/>
            <a:ext cx="590465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fontAlgn="b"/>
            <a:r>
              <a:rPr lang="he-IL" sz="2800" b="1" dirty="0" smtClean="0">
                <a:solidFill>
                  <a:srgbClr val="000000"/>
                </a:solidFill>
                <a:latin typeface="Arial"/>
              </a:rPr>
              <a:t>תיקון 13 לחוק התקנים – עקרונות</a:t>
            </a:r>
            <a:endParaRPr lang="he-IL" sz="2800" b="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54"/>
          <a:stretch/>
        </p:blipFill>
        <p:spPr>
          <a:xfrm>
            <a:off x="-252536" y="0"/>
            <a:ext cx="2934491" cy="983728"/>
          </a:xfrm>
          <a:prstGeom prst="rect">
            <a:avLst/>
          </a:prstGeom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  <p:sp>
        <p:nvSpPr>
          <p:cNvPr id="9" name="TextBox 8"/>
          <p:cNvSpPr txBox="1"/>
          <p:nvPr/>
        </p:nvSpPr>
        <p:spPr>
          <a:xfrm>
            <a:off x="1214709" y="1322672"/>
            <a:ext cx="7162823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bg2"/>
                </a:solidFill>
              </a:rPr>
              <a:t>התיקון מתייחס רק לקבוצת התקנים הרשמיים המאומצים אליהם התייחס תיקון 12 (לתקנים קיימים ולא לתקנים חדשים) וכולל מנגנון לבחינה חד-פעמית שלהם.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bg2"/>
                </a:solidFill>
              </a:rPr>
              <a:t>תאריך היעד שנקבע לסיום המבצע תואם את המועד שקובע החוק – 12 אוגוסט 2019.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bg2"/>
                </a:solidFill>
              </a:rPr>
              <a:t>ייקבע כי תוסר/לא תוכרז רשמיות על שינויים לאומיים שאינם מתחייבים, למעט במקרים חריגים.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bg2"/>
                </a:solidFill>
              </a:rPr>
              <a:t>נקצבו לוחות זמנים לביצוע הפעילויות, להליכי ההיוועצויות ולמתן ההתייחסויות /עמדות השרים הממונים (</a:t>
            </a:r>
            <a:r>
              <a:rPr lang="he-IL" sz="2000" dirty="0" err="1" smtClean="0">
                <a:solidFill>
                  <a:schemeClr val="bg2"/>
                </a:solidFill>
              </a:rPr>
              <a:t>גנט</a:t>
            </a:r>
            <a:r>
              <a:rPr lang="he-IL" sz="2000" dirty="0" smtClean="0">
                <a:solidFill>
                  <a:schemeClr val="bg2"/>
                </a:solidFill>
              </a:rPr>
              <a:t> הפעילויות מוצג בהמשך).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bg2"/>
                </a:solidFill>
              </a:rPr>
              <a:t>נקבע כי: אי מתן התייחסות במועד שנקבע כמוה כהסכמה.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e-IL" sz="20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bg2"/>
                </a:solidFill>
              </a:rPr>
              <a:t>הוגדר מנגנון של טיפול בחריגים ובמחלוקות בין שרים – בדומה לתיקון הקודם. </a:t>
            </a:r>
            <a:endParaRPr lang="he-IL" sz="20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25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-108520" y="-201579"/>
            <a:ext cx="9361040" cy="71287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bg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/>
              <a:t>5</a:t>
            </a:fld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13"/>
          <a:stretch/>
        </p:blipFill>
        <p:spPr>
          <a:xfrm>
            <a:off x="7092280" y="20633"/>
            <a:ext cx="2570504" cy="893079"/>
          </a:xfrm>
          <a:prstGeom prst="rect">
            <a:avLst/>
          </a:prstGeom>
          <a:noFill/>
          <a:ln>
            <a:noFill/>
          </a:ln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54"/>
          <a:stretch/>
        </p:blipFill>
        <p:spPr>
          <a:xfrm>
            <a:off x="-252536" y="0"/>
            <a:ext cx="2934491" cy="983728"/>
          </a:xfrm>
          <a:prstGeom prst="rect">
            <a:avLst/>
          </a:prstGeom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888789"/>
              </p:ext>
            </p:extLst>
          </p:nvPr>
        </p:nvGraphicFramePr>
        <p:xfrm>
          <a:off x="457200" y="1556792"/>
          <a:ext cx="8229600" cy="4904915"/>
        </p:xfrm>
        <a:graphic>
          <a:graphicData uri="http://schemas.openxmlformats.org/drawingml/2006/table">
            <a:tbl>
              <a:tblPr rtl="1"/>
              <a:tblGrid>
                <a:gridCol w="5491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65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465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465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549168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</a:tblGrid>
              <a:tr h="255786">
                <a:tc rowSpan="2">
                  <a:txBody>
                    <a:bodyPr/>
                    <a:lstStyle/>
                    <a:p>
                      <a:pPr algn="ctr" rtl="0" fontAlgn="b"/>
                      <a:r>
                        <a:rPr lang="he-I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4">
                  <a:txBody>
                    <a:bodyPr/>
                    <a:lstStyle/>
                    <a:p>
                      <a:pPr algn="ctr" rtl="1" fontAlgn="b"/>
                      <a:r>
                        <a:rPr lang="he-I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תיקון 13 לחוק התקנים- </a:t>
                      </a:r>
                      <a:r>
                        <a:rPr lang="he-IL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גנט</a:t>
                      </a:r>
                      <a:r>
                        <a:rPr lang="he-I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פעילויות לפי חודשים ממועד תחילת החוק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7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5786">
                <a:tc rowSpan="3">
                  <a:txBody>
                    <a:bodyPr/>
                    <a:lstStyle/>
                    <a:p>
                      <a:pPr algn="ctr" rtl="1" fontAlgn="ctr"/>
                      <a:r>
                        <a:rPr lang="he-I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מיפוי על ידי מכון התקנים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3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המכון ישלים את המיפוי של השינויים הלאומיים תוך 90 יום 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5786">
                <a:tc rowSpan="3">
                  <a:txBody>
                    <a:bodyPr/>
                    <a:lstStyle/>
                    <a:p>
                      <a:pPr algn="ctr" rtl="1" fontAlgn="ctr"/>
                      <a:r>
                        <a:rPr lang="he-IL" sz="9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פרסום הכוונות  על ידי הממונה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6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הממונה יפרסם את הכוונה להסיר רשמיות על שינויים לאומיים או לעדכן תקנים רשמיים  תוך 180 יום ממועד התחילה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6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6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5786">
                <a:tc rowSpan="3">
                  <a:txBody>
                    <a:bodyPr/>
                    <a:lstStyle/>
                    <a:p>
                      <a:pPr algn="ctr" rtl="1" fontAlgn="ctr"/>
                      <a:r>
                        <a:rPr lang="he-IL" sz="9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הערות הציבור לפרסום הממונה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7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הערות הציבור לפרסום הכוונות </a:t>
                      </a:r>
                      <a:r>
                        <a:rPr lang="he-IL" sz="12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ייתקבלו</a:t>
                      </a:r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  תוך 30 יום מיום הפרסום - ועד 210 ימים ממועד התחילה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7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7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55786">
                <a:tc rowSpan="3">
                  <a:txBody>
                    <a:bodyPr/>
                    <a:lstStyle/>
                    <a:p>
                      <a:pPr algn="ctr" rtl="1" fontAlgn="ctr"/>
                      <a:r>
                        <a:rPr lang="he-IL" sz="9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הסכמות/הערות שרים ממונים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8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עמדות השרים לפרסום הכוונות </a:t>
                      </a:r>
                      <a:r>
                        <a:rPr lang="he-IL" sz="12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ייתקבלו</a:t>
                      </a:r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  תוך 60 יום מיום הפרסום ולא יאוחר מ 240 יום ממועד התחילה 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השרים יוכלו להאריך בעוד 60 יום את מועד מתן עמדתם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8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8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55786">
                <a:tc rowSpan="3">
                  <a:txBody>
                    <a:bodyPr/>
                    <a:lstStyle/>
                    <a:p>
                      <a:pPr algn="ctr" rtl="1" fontAlgn="ctr"/>
                      <a:r>
                        <a:rPr lang="he-IL" sz="9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טיפול המכון ב"סעיפי הואקום"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9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תוך 270 יום המכון יבחן ויבצע החלפה של הדרישות שבשינויים הלאומיים בדרישות שבתקנים הבינ"ל שאומצו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30 יום אפשרות הארכה</a:t>
                      </a:r>
                    </a:p>
                  </a:txBody>
                  <a:tcPr marL="7913" marR="7913" marT="7913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9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25578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9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401181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9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טיפול המשרד באכרזה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טיפול שוטף </a:t>
                      </a:r>
                      <a:r>
                        <a:rPr lang="he-IL" sz="12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באכרזות</a:t>
                      </a:r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 של תקנים לגביהם התקבלו הערות ציבור ועמדות השרים הממונים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המשרד יסיים את הטיפול </a:t>
                      </a:r>
                      <a:r>
                        <a:rPr lang="he-IL" sz="12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באכרזה</a:t>
                      </a:r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 תוך 120 יום מתום המועד שנקצב לקבלת עמדות השרים הממונים</a:t>
                      </a:r>
                    </a:p>
                  </a:txBody>
                  <a:tcPr marL="7913" marR="7913" marT="791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908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021288"/>
            <a:ext cx="19797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prstClr val="white"/>
                </a:solidFill>
              </a:rPr>
              <a:t>2 ינואר 2017</a:t>
            </a:r>
            <a:endParaRPr lang="he-IL" sz="2400" b="1" dirty="0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4A3-92BA-492E-AB11-A8B423817B2E}" type="slidenum">
              <a:rPr lang="he-IL" smtClean="0">
                <a:solidFill>
                  <a:srgbClr val="CAF278">
                    <a:shade val="90000"/>
                  </a:srgbClr>
                </a:solidFill>
              </a:rPr>
              <a:pPr/>
              <a:t>6</a:t>
            </a:fld>
            <a:endParaRPr lang="he-IL">
              <a:solidFill>
                <a:srgbClr val="CAF278">
                  <a:shade val="90000"/>
                </a:srgbClr>
              </a:solidFill>
            </a:endParaRPr>
          </a:p>
        </p:txBody>
      </p:sp>
      <p:sp>
        <p:nvSpPr>
          <p:cNvPr id="5" name="כותרת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he-IL" dirty="0" smtClean="0"/>
              <a:t>תודה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6510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זרימה">
  <a:themeElements>
    <a:clrScheme name="אוסטין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4038261-F3C6-4384-860B-ACEBBAB7FAE9}"/>
</file>

<file path=customXml/itemProps2.xml><?xml version="1.0" encoding="utf-8"?>
<ds:datastoreItem xmlns:ds="http://schemas.openxmlformats.org/officeDocument/2006/customXml" ds:itemID="{76D7F3BB-C662-4817-B510-5784D767B08E}"/>
</file>

<file path=customXml/itemProps3.xml><?xml version="1.0" encoding="utf-8"?>
<ds:datastoreItem xmlns:ds="http://schemas.openxmlformats.org/officeDocument/2006/customXml" ds:itemID="{421386D0-E97B-453E-A677-99A2988FA58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1205</TotalTime>
  <Words>456</Words>
  <Application>Microsoft Office PowerPoint</Application>
  <PresentationFormat>‫הצגה על המסך (4:3)</PresentationFormat>
  <Paragraphs>172</Paragraphs>
  <Slides>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12" baseType="lpstr">
      <vt:lpstr>Arial</vt:lpstr>
      <vt:lpstr>Calibri</vt:lpstr>
      <vt:lpstr>Constantia</vt:lpstr>
      <vt:lpstr>David</vt:lpstr>
      <vt:lpstr>Wingdings 2</vt:lpstr>
      <vt:lpstr>1_זרימה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תודה</vt:lpstr>
    </vt:vector>
  </TitlesOfParts>
  <Company>Ministry Of Economy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מינהל תקינה</dc:title>
  <dc:creator>Ministry Of Economy</dc:creator>
  <cp:lastModifiedBy>לירז בנימין</cp:lastModifiedBy>
  <cp:revision>168</cp:revision>
  <cp:lastPrinted>2018-02-06T13:55:04Z</cp:lastPrinted>
  <dcterms:created xsi:type="dcterms:W3CDTF">2016-12-30T13:16:43Z</dcterms:created>
  <dcterms:modified xsi:type="dcterms:W3CDTF">2018-02-06T13:55:19Z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2064909</vt:r8>
  </property>
</Properties>
</file>