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handoutMasterIdLst>
    <p:handoutMasterId r:id="rId10"/>
  </p:handoutMasterIdLst>
  <p:sldIdLst>
    <p:sldId id="256" r:id="rId2"/>
    <p:sldId id="267" r:id="rId3"/>
    <p:sldId id="264" r:id="rId4"/>
    <p:sldId id="265" r:id="rId5"/>
    <p:sldId id="257" r:id="rId6"/>
    <p:sldId id="259" r:id="rId7"/>
    <p:sldId id="260" r:id="rId8"/>
    <p:sldId id="258" r:id="rId9"/>
  </p:sldIdLst>
  <p:sldSz cx="12192000" cy="6858000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4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F00173F-DB72-4B6F-B559-79ED5FD8AAB2}" type="datetimeFigureOut">
              <a:rPr lang="he-IL" smtClean="0"/>
              <a:t>כ"ג/שבט/תשע"ח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016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4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F849CB93-96D3-4FF0-955E-C94D5EFCB53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982808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כ"ג/שבט/תשע"ח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435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כ"ג/שבט/תשע"ח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0034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כ"ג/שבט/תשע"ח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01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כ"ג/שבט/תשע"ח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6071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כ"ג/שבט/תשע"ח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6092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כ"ג/שבט/תשע"ח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083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כ"ג/שבט/תשע"ח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8918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8438243-B2BB-4EB2-AC49-1D91008086FA}" type="datetimeFigureOut">
              <a:rPr lang="he-IL" smtClean="0"/>
              <a:t>כ"ג/שבט/תשע"ח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3995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כ"ג/שבט/תשע"ח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0822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כ"ג/שבט/תשע"ח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13940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כ"ג/שבט/תשע"ח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78904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8438243-B2BB-4EB2-AC49-1D91008086FA}" type="datetimeFigureOut">
              <a:rPr lang="he-IL" smtClean="0"/>
              <a:t>כ"ג/שבט/תשע"ח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79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28089" y="1771479"/>
            <a:ext cx="5979684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מדד השקיפות</a:t>
            </a:r>
          </a:p>
          <a:p>
            <a:pPr algn="ctr"/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המשרד </a:t>
            </a:r>
            <a:r>
              <a:rPr lang="he-IL" sz="3600" dirty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ל</a:t>
            </a:r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שוויון חברתי</a:t>
            </a:r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99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860868" y="365760"/>
            <a:ext cx="573358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תעודת הזהות של המשרד לשוויון חברתי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95823" y="898394"/>
            <a:ext cx="8998634" cy="31700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השרה : 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חה"כ גילה גמליאל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מנכ"ל המשרד: 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אבי כהן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ממונה חופש המידע: 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דוד אלבז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המיקום הארגוני של הממונה לחופש המידע: 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לשכת סמנכ"ל </a:t>
            </a:r>
            <a:r>
              <a:rPr lang="he-IL" sz="2000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למינהל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מספר העובדים במשרד: </a:t>
            </a:r>
            <a:r>
              <a:rPr lang="he-IL" sz="2000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98</a:t>
            </a:r>
            <a:endParaRPr lang="he-IL" sz="2000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95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797083" y="365760"/>
            <a:ext cx="683220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יעדי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מאגרי המידע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32849" y="11735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53688" y="5441567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כפי שהוצג בספר תכניות העבודה לשנים 2018-2017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20707" y="1329448"/>
            <a:ext cx="10162903" cy="34163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/>
              <a:t>המשרד לשוויון חברתי הינו משרד שהוקם מחדש עם תשתיות חדשות בכלל הרבדים ובשל העובדה שרק במחצית </a:t>
            </a:r>
            <a:r>
              <a:rPr lang="he-IL" sz="2400" b="1" dirty="0" err="1" smtClean="0"/>
              <a:t>השניה</a:t>
            </a:r>
            <a:r>
              <a:rPr lang="he-IL" sz="2400" b="1" dirty="0" smtClean="0"/>
              <a:t> של שנת 2017 הוקמו מערכות מידע עצמאיות במשרד – לא הוגדרו יעדים בשנת הפעילות 2017. </a:t>
            </a:r>
          </a:p>
          <a:p>
            <a:endParaRPr lang="he-IL" sz="2400" b="1" dirty="0"/>
          </a:p>
          <a:p>
            <a:r>
              <a:rPr lang="he-IL" sz="2400" b="1" dirty="0" smtClean="0"/>
              <a:t>למרות היותנו משרד עם תשתיות בהקמה, הגדרנו ביחד עם רשות התקשוב יעד </a:t>
            </a:r>
            <a:r>
              <a:rPr lang="he-IL" sz="2400" b="1" dirty="0" err="1" smtClean="0"/>
              <a:t>להנגשת</a:t>
            </a:r>
            <a:r>
              <a:rPr lang="he-IL" sz="2400" b="1" dirty="0" smtClean="0"/>
              <a:t> שלושה מאגרי מידע עד לסוף שנת 2017. </a:t>
            </a:r>
          </a:p>
          <a:p>
            <a:endParaRPr lang="he-IL" sz="2400" b="1" dirty="0"/>
          </a:p>
          <a:p>
            <a:r>
              <a:rPr lang="he-IL" sz="2400" b="1" dirty="0"/>
              <a:t>לשנת 2018 מתוכננים הנגשה של שני מאגרי מידע נוספים.</a:t>
            </a:r>
          </a:p>
          <a:p>
            <a:endParaRPr lang="he-IL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22630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9692"/>
            <a:ext cx="6593059" cy="523220"/>
          </a:xfrm>
          <a:prstGeom prst="rect">
            <a:avLst/>
          </a:prstGeom>
          <a:noFill/>
        </p:spPr>
        <p:txBody>
          <a:bodyPr wrap="square" rtlCol="1" anchor="b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מאגרים שהועלו לאתר</a:t>
            </a:r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  <a:latin typeface="Agency FB" panose="020B0503020202020204" pitchFamily="34" charset="0"/>
                <a:cs typeface="Retro Perspective" panose="02000503000000000000" pitchFamily="2" charset="-79"/>
              </a:rPr>
              <a:t>DATA.GOV.IL </a:t>
            </a:r>
            <a:endParaRPr lang="he-IL" sz="2800" dirty="0" smtClean="0">
              <a:solidFill>
                <a:schemeClr val="accent3">
                  <a:lumMod val="75000"/>
                </a:schemeClr>
              </a:solidFill>
              <a:latin typeface="Agency FB" panose="020B0503020202020204" pitchFamily="34" charset="0"/>
              <a:cs typeface="Retro Perspective" panose="02000503000000000000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8343" y="888980"/>
            <a:ext cx="11280949" cy="526297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e-IL" sz="2400" b="1" dirty="0" smtClean="0"/>
              <a:t>בשנת </a:t>
            </a:r>
            <a:r>
              <a:rPr lang="he-IL" sz="2400" b="1" dirty="0"/>
              <a:t>2016 המשרד החל להקים את מערכות המידע כחלק מההיפרדות ממחשוב משרד רוה"מ.</a:t>
            </a:r>
          </a:p>
          <a:p>
            <a:pPr>
              <a:lnSpc>
                <a:spcPct val="200000"/>
              </a:lnSpc>
            </a:pPr>
            <a:r>
              <a:rPr lang="he-IL" sz="2400" b="1" dirty="0"/>
              <a:t>ביוני 2017 – המשרד החל לעבוד במערך מחשוב עצמאי ולהקים מאגרי מידע מנוהלים ולכן השנה </a:t>
            </a:r>
            <a:r>
              <a:rPr lang="he-IL" sz="2400" b="1" dirty="0" smtClean="0"/>
              <a:t>אנו בונים </a:t>
            </a:r>
            <a:r>
              <a:rPr lang="he-IL" sz="2400" b="1" dirty="0"/>
              <a:t>ומרכזים את המאגרים.</a:t>
            </a:r>
          </a:p>
          <a:p>
            <a:pPr>
              <a:lnSpc>
                <a:spcPct val="200000"/>
              </a:lnSpc>
            </a:pPr>
            <a:r>
              <a:rPr lang="he-IL" sz="2400" b="1" dirty="0" smtClean="0"/>
              <a:t>על אף לוחות הזמנים הצפופים הללו, המשרד עמד ביעד שהציב </a:t>
            </a:r>
            <a:r>
              <a:rPr lang="he-IL" sz="2400" b="1" dirty="0" err="1" smtClean="0"/>
              <a:t>להנגשת</a:t>
            </a:r>
            <a:r>
              <a:rPr lang="he-IL" sz="2400" b="1" dirty="0" smtClean="0"/>
              <a:t> שלושה </a:t>
            </a:r>
            <a:r>
              <a:rPr lang="he-IL" sz="2400" b="1" dirty="0"/>
              <a:t>מאגרי </a:t>
            </a:r>
            <a:r>
              <a:rPr lang="he-IL" sz="2400" b="1" dirty="0" smtClean="0"/>
              <a:t>מידע עד סוף שנת 2017 - </a:t>
            </a:r>
            <a:r>
              <a:rPr lang="he-IL" sz="24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קול </a:t>
            </a:r>
            <a:r>
              <a:rPr lang="he-IL" sz="24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קורא </a:t>
            </a:r>
            <a:r>
              <a:rPr lang="he-IL" sz="24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ותיקים, קול </a:t>
            </a:r>
            <a:r>
              <a:rPr lang="he-IL" sz="24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קורא </a:t>
            </a:r>
            <a:r>
              <a:rPr lang="he-IL" sz="24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נשים, פעילות </a:t>
            </a:r>
            <a:r>
              <a:rPr lang="he-IL" sz="2400" b="1" dirty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"יחידות סגולה".</a:t>
            </a:r>
          </a:p>
          <a:p>
            <a:pPr>
              <a:lnSpc>
                <a:spcPct val="200000"/>
              </a:lnSpc>
            </a:pPr>
            <a:endParaRPr lang="he-IL" sz="2400" b="1" dirty="0"/>
          </a:p>
        </p:txBody>
      </p:sp>
    </p:spTree>
    <p:extLst>
      <p:ext uri="{BB962C8B-B14F-4D97-AF65-F5344CB8AC3E}">
        <p14:creationId xmlns:p14="http://schemas.microsoft.com/office/powerpoint/2010/main" val="427657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046720" y="365760"/>
            <a:ext cx="35825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בקשות חופש 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0361499"/>
              </p:ext>
            </p:extLst>
          </p:nvPr>
        </p:nvGraphicFramePr>
        <p:xfrm>
          <a:off x="1524668" y="1145657"/>
          <a:ext cx="9453492" cy="41046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נמסר כל המידע המבוקש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88</a:t>
                      </a:r>
                      <a:endParaRPr lang="he-IL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44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33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המידע נמסר באופן חלקי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he-IL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בקשת המידע נדחתה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42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בשל אי תשלום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בגלל הפונה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טרם הסתיים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he-IL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 בקשות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952937" y="204411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08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583680" y="365760"/>
            <a:ext cx="504561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הליכים משפטיים נגד הרשות 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779753"/>
              </p:ext>
            </p:extLst>
          </p:nvPr>
        </p:nvGraphicFramePr>
        <p:xfrm>
          <a:off x="1350496" y="1310509"/>
          <a:ext cx="9453492" cy="3835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פסקי הדין שניתנו ביחס לרשות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 ניתנו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בעד הרשות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נפסק נגד הרשות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נגד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הוצאות בעד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ההליך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תלוי ועומד בבית המשפט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אין הליכים תלויים ועומדים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מספר עתירות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410739" y="25197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38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68086" y="365760"/>
            <a:ext cx="496120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שאילתות ישירות חברי הכנסת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8847647"/>
              </p:ext>
            </p:extLst>
          </p:nvPr>
        </p:nvGraphicFramePr>
        <p:xfrm>
          <a:off x="1350496" y="1103247"/>
          <a:ext cx="9453492" cy="4338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85403"/>
                <a:gridCol w="2349305"/>
                <a:gridCol w="1955411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42%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27% - כולן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חדשות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58%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</a:t>
                      </a:r>
                      <a:r>
                        <a:rPr lang="he-IL" sz="2000" b="1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שאילתות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077242" y="146353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שאילתה ישירה היא שאילתה שהתשובה עליה נמסרת בכתב לחבר הכנסת השואל. על השר שנשאל להשיב בכתב </a:t>
            </a:r>
            <a:r>
              <a:rPr lang="he-IL" b="1" u="sng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בתוך 21 יום</a:t>
            </a:r>
            <a:r>
              <a:rPr lang="he-IL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מיום קבלת השאילתה. העתק התשובה נמסר ליושב-ראש הכנסת.</a:t>
            </a:r>
          </a:p>
        </p:txBody>
      </p:sp>
    </p:spTree>
    <p:extLst>
      <p:ext uri="{BB962C8B-B14F-4D97-AF65-F5344CB8AC3E}">
        <p14:creationId xmlns:p14="http://schemas.microsoft.com/office/powerpoint/2010/main" val="188447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5760"/>
            <a:ext cx="659305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פרסום דו"ח התקשרויות רבעוני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444456"/>
              </p:ext>
            </p:extLst>
          </p:nvPr>
        </p:nvGraphicFramePr>
        <p:xfrm>
          <a:off x="1350496" y="1461148"/>
          <a:ext cx="10030266" cy="14833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71711"/>
                <a:gridCol w="1671711"/>
                <a:gridCol w="1671711"/>
                <a:gridCol w="1671711"/>
                <a:gridCol w="1671711"/>
                <a:gridCol w="1671711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3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4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2017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באופן מלא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חלקית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 פורסם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919421" y="240630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מפורסם באתר האינטרנט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50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1A00D53-9B03-480B-BB6E-5C61562E532E}"/>
</file>

<file path=customXml/itemProps2.xml><?xml version="1.0" encoding="utf-8"?>
<ds:datastoreItem xmlns:ds="http://schemas.openxmlformats.org/officeDocument/2006/customXml" ds:itemID="{00CBA725-E387-4B39-A40B-CD94A19DCECE}"/>
</file>

<file path=customXml/itemProps3.xml><?xml version="1.0" encoding="utf-8"?>
<ds:datastoreItem xmlns:ds="http://schemas.openxmlformats.org/officeDocument/2006/customXml" ds:itemID="{D01EF5B6-5544-4131-8883-E2778E23C062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4555</TotalTime>
  <Words>495</Words>
  <Application>Microsoft Office PowerPoint</Application>
  <PresentationFormat>מסך רחב</PresentationFormat>
  <Paragraphs>134</Paragraphs>
  <Slides>8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8</vt:i4>
      </vt:variant>
    </vt:vector>
  </HeadingPairs>
  <TitlesOfParts>
    <vt:vector size="14" baseType="lpstr">
      <vt:lpstr>Agency FB</vt:lpstr>
      <vt:lpstr>Arial</vt:lpstr>
      <vt:lpstr>Calibri</vt:lpstr>
      <vt:lpstr>Calibri Light</vt:lpstr>
      <vt:lpstr>Retro Perspective</vt:lpstr>
      <vt:lpstr>Retrospect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אורח</dc:creator>
  <cp:lastModifiedBy>נתנאל רובינשטיין</cp:lastModifiedBy>
  <cp:revision>36</cp:revision>
  <cp:lastPrinted>2017-11-27T16:56:24Z</cp:lastPrinted>
  <dcterms:created xsi:type="dcterms:W3CDTF">2017-07-06T09:47:58Z</dcterms:created>
  <dcterms:modified xsi:type="dcterms:W3CDTF">2018-02-08T10:57:25Z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2018920</vt:r8>
  </property>
</Properties>
</file>