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5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6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13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5"/>
  </p:notesMasterIdLst>
  <p:sldIdLst>
    <p:sldId id="256" r:id="rId2"/>
    <p:sldId id="274" r:id="rId3"/>
    <p:sldId id="257" r:id="rId4"/>
    <p:sldId id="259" r:id="rId5"/>
    <p:sldId id="260" r:id="rId6"/>
    <p:sldId id="262" r:id="rId7"/>
    <p:sldId id="261" r:id="rId8"/>
    <p:sldId id="263" r:id="rId9"/>
    <p:sldId id="267" r:id="rId10"/>
    <p:sldId id="273" r:id="rId11"/>
    <p:sldId id="268" r:id="rId12"/>
    <p:sldId id="270" r:id="rId13"/>
    <p:sldId id="269" r:id="rId14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CC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66667" autoAdjust="0"/>
    <p:restoredTop sz="94660"/>
  </p:normalViewPr>
  <p:slideViewPr>
    <p:cSldViewPr>
      <p:cViewPr>
        <p:scale>
          <a:sx n="70" d="100"/>
          <a:sy n="70" d="100"/>
        </p:scale>
        <p:origin x="-1884" y="-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49D2F65-C377-44F3-953E-B020B4C37F47}" type="datetimeFigureOut">
              <a:rPr lang="he-IL" smtClean="0"/>
              <a:t>כ"ז/שבט/תשע"ח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BD0624BC-F84D-4469-BC71-794A617FDD9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848939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במסגרת מחויבות של מרכז "משאבים", שקיבל מאתנו</a:t>
            </a:r>
            <a:r>
              <a:rPr lang="he-IL" baseline="0" dirty="0" smtClean="0"/>
              <a:t> תקנים- יצירת אמון שאין מדובר ב"דיבורים באוויר"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624BC-F84D-4469-BC71-794A617FDD90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661613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מכיוון </a:t>
            </a:r>
            <a:r>
              <a:rPr lang="he-IL" dirty="0" err="1" smtClean="0"/>
              <a:t>שאצלינו</a:t>
            </a:r>
            <a:r>
              <a:rPr lang="he-IL" dirty="0" smtClean="0"/>
              <a:t> התרכז רוב הסיוע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624BC-F84D-4469-BC71-794A617FDD90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386408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כאן להוסיף כריכה של הספר כשהדרך מתמשכת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624BC-F84D-4469-BC71-794A617FDD90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957030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להוסיף</a:t>
            </a:r>
            <a:r>
              <a:rPr lang="he-IL" baseline="0" dirty="0" smtClean="0"/>
              <a:t> תמונות מילדים מציירים מלחמה+ חיבוקי</a:t>
            </a:r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0624BC-F84D-4469-BC71-794A617FDD90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58295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4FCF-0A7B-409F-80DA-642561DFB3F1}" type="datetimeFigureOut">
              <a:rPr lang="he-IL" smtClean="0"/>
              <a:t>כ"ז/שבט/תשע"ח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8A333-F914-4627-9B09-9FB990901F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395813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4FCF-0A7B-409F-80DA-642561DFB3F1}" type="datetimeFigureOut">
              <a:rPr lang="he-IL" smtClean="0"/>
              <a:t>כ"ז/שבט/תשע"ח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8A333-F914-4627-9B09-9FB990901F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35649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4FCF-0A7B-409F-80DA-642561DFB3F1}" type="datetimeFigureOut">
              <a:rPr lang="he-IL" smtClean="0"/>
              <a:t>כ"ז/שבט/תשע"ח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8A333-F914-4627-9B09-9FB990901F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72480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4FCF-0A7B-409F-80DA-642561DFB3F1}" type="datetimeFigureOut">
              <a:rPr lang="he-IL" smtClean="0"/>
              <a:t>כ"ז/שבט/תשע"ח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8A333-F914-4627-9B09-9FB990901F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28740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4FCF-0A7B-409F-80DA-642561DFB3F1}" type="datetimeFigureOut">
              <a:rPr lang="he-IL" smtClean="0"/>
              <a:t>כ"ז/שבט/תשע"ח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8A333-F914-4627-9B09-9FB990901F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16047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4FCF-0A7B-409F-80DA-642561DFB3F1}" type="datetimeFigureOut">
              <a:rPr lang="he-IL" smtClean="0"/>
              <a:t>כ"ז/שבט/תשע"ח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8A333-F914-4627-9B09-9FB990901F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80007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4FCF-0A7B-409F-80DA-642561DFB3F1}" type="datetimeFigureOut">
              <a:rPr lang="he-IL" smtClean="0"/>
              <a:t>כ"ז/שבט/תשע"ח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8A333-F914-4627-9B09-9FB990901F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58657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4FCF-0A7B-409F-80DA-642561DFB3F1}" type="datetimeFigureOut">
              <a:rPr lang="he-IL" smtClean="0"/>
              <a:t>כ"ז/שבט/תשע"ח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8A333-F914-4627-9B09-9FB990901F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5186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4FCF-0A7B-409F-80DA-642561DFB3F1}" type="datetimeFigureOut">
              <a:rPr lang="he-IL" smtClean="0"/>
              <a:t>כ"ז/שבט/תשע"ח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8A333-F914-4627-9B09-9FB990901F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1228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4FCF-0A7B-409F-80DA-642561DFB3F1}" type="datetimeFigureOut">
              <a:rPr lang="he-IL" smtClean="0"/>
              <a:t>כ"ז/שבט/תשע"ח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8A333-F914-4627-9B09-9FB990901F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12003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4FCF-0A7B-409F-80DA-642561DFB3F1}" type="datetimeFigureOut">
              <a:rPr lang="he-IL" smtClean="0"/>
              <a:t>כ"ז/שבט/תשע"ח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8A333-F914-4627-9B09-9FB990901F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6646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1500">
              <a:schemeClr val="accent5">
                <a:lumMod val="20000"/>
                <a:lumOff val="80000"/>
              </a:schemeClr>
            </a:gs>
            <a:gs pos="0">
              <a:srgbClr val="00CCFF"/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54FCF-0A7B-409F-80DA-642561DFB3F1}" type="datetimeFigureOut">
              <a:rPr lang="he-IL" smtClean="0"/>
              <a:t>כ"ז/שבט/תשע"ח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8A333-F914-4627-9B09-9FB990901F5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85580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 descr="הרס בית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-1" y="-1"/>
            <a:ext cx="4788025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תמונה 3" descr="Neve Dekalim - Panorama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788025" y="-2865"/>
            <a:ext cx="4355976" cy="684549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251521" y="284172"/>
            <a:ext cx="8856983" cy="470725"/>
          </a:xfrm>
        </p:spPr>
        <p:txBody>
          <a:bodyPr>
            <a:noAutofit/>
          </a:bodyPr>
          <a:lstStyle/>
          <a:p>
            <a:r>
              <a:rPr lang="he-IL" sz="3200" b="1" dirty="0" smtClean="0">
                <a:solidFill>
                  <a:srgbClr val="0000FF"/>
                </a:solidFill>
              </a:rPr>
              <a:t>טיפול מערכתי ופרטני במוסדות החינוך של גוש קטיף וצפון השומרון</a:t>
            </a:r>
            <a:br>
              <a:rPr lang="he-IL" sz="3200" b="1" dirty="0" smtClean="0">
                <a:solidFill>
                  <a:srgbClr val="0000FF"/>
                </a:solidFill>
              </a:rPr>
            </a:br>
            <a:endParaRPr lang="he-IL" sz="3200" b="1" dirty="0">
              <a:solidFill>
                <a:srgbClr val="0000FF"/>
              </a:solidFill>
            </a:endParaRP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4932040" y="1052736"/>
            <a:ext cx="4176464" cy="1752600"/>
          </a:xfrm>
        </p:spPr>
        <p:txBody>
          <a:bodyPr>
            <a:noAutofit/>
          </a:bodyPr>
          <a:lstStyle/>
          <a:p>
            <a:r>
              <a:rPr lang="he-IL" sz="1800" b="1" dirty="0" smtClean="0">
                <a:solidFill>
                  <a:schemeClr val="bg1"/>
                </a:solidFill>
              </a:rPr>
              <a:t>ד"ר יוכי סימן-טוב</a:t>
            </a:r>
          </a:p>
          <a:p>
            <a:r>
              <a:rPr lang="he-IL" sz="1800" b="1" dirty="0" smtClean="0">
                <a:solidFill>
                  <a:schemeClr val="bg1"/>
                </a:solidFill>
              </a:rPr>
              <a:t>מנהלת היחידה להתמודדות במצבי לחץ, משבר וחירום</a:t>
            </a:r>
          </a:p>
          <a:p>
            <a:r>
              <a:rPr lang="he-IL" sz="1800" b="1" dirty="0" smtClean="0">
                <a:solidFill>
                  <a:schemeClr val="bg1"/>
                </a:solidFill>
              </a:rPr>
              <a:t>השירות הפסיכולוגי-ייעוצי, משרד החינוך</a:t>
            </a:r>
          </a:p>
          <a:p>
            <a:r>
              <a:rPr lang="he-IL" sz="1800" b="1" dirty="0" smtClean="0">
                <a:solidFill>
                  <a:srgbClr val="C00000"/>
                </a:solidFill>
              </a:rPr>
              <a:t>התמונות באדיבות מרכז קטיף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68144" y="380597"/>
            <a:ext cx="20361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sz="2800" b="1" dirty="0" smtClean="0">
                <a:solidFill>
                  <a:srgbClr val="0000FF"/>
                </a:solidFill>
              </a:rPr>
              <a:t>לפני העקירה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84709" y="391041"/>
            <a:ext cx="1218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sz="2800" b="1" dirty="0">
                <a:solidFill>
                  <a:srgbClr val="0000FF"/>
                </a:solidFill>
              </a:rPr>
              <a:t>ואחריה</a:t>
            </a:r>
            <a:endParaRPr 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551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b="1" dirty="0" smtClean="0">
                <a:solidFill>
                  <a:srgbClr val="0000FF"/>
                </a:solidFill>
              </a:rPr>
              <a:t>מרכיבים של אירוע לחץ</a:t>
            </a:r>
            <a:br>
              <a:rPr lang="he-IL" b="1" dirty="0" smtClean="0">
                <a:solidFill>
                  <a:srgbClr val="0000FF"/>
                </a:solidFill>
              </a:rPr>
            </a:br>
            <a:r>
              <a:rPr lang="he-IL" b="1" dirty="0" smtClean="0">
                <a:solidFill>
                  <a:srgbClr val="0000FF"/>
                </a:solidFill>
              </a:rPr>
              <a:t>הולמס </a:t>
            </a:r>
            <a:r>
              <a:rPr lang="he-IL" b="1" dirty="0" err="1" smtClean="0">
                <a:solidFill>
                  <a:srgbClr val="0000FF"/>
                </a:solidFill>
              </a:rPr>
              <a:t>וריי</a:t>
            </a:r>
            <a:r>
              <a:rPr lang="he-IL" b="1" dirty="0" smtClean="0">
                <a:solidFill>
                  <a:srgbClr val="0000FF"/>
                </a:solidFill>
              </a:rPr>
              <a:t>, 1967</a:t>
            </a:r>
            <a:endParaRPr lang="he-IL" b="1" dirty="0">
              <a:solidFill>
                <a:srgbClr val="0000FF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e-IL" sz="4000" b="1" dirty="0">
                <a:solidFill>
                  <a:srgbClr val="C00000"/>
                </a:solidFill>
              </a:rPr>
              <a:t>לחץ מאופיין באחד מהמרכיבים הבאים</a:t>
            </a:r>
          </a:p>
          <a:p>
            <a:r>
              <a:rPr lang="he-IL" sz="4000" b="1" dirty="0">
                <a:solidFill>
                  <a:srgbClr val="C00000"/>
                </a:solidFill>
              </a:rPr>
              <a:t>עומס</a:t>
            </a:r>
          </a:p>
          <a:p>
            <a:r>
              <a:rPr lang="he-IL" sz="4000" b="1" dirty="0">
                <a:solidFill>
                  <a:srgbClr val="C00000"/>
                </a:solidFill>
              </a:rPr>
              <a:t>קונפליקט</a:t>
            </a:r>
          </a:p>
          <a:p>
            <a:r>
              <a:rPr lang="he-IL" sz="4000" b="1" dirty="0">
                <a:solidFill>
                  <a:srgbClr val="C00000"/>
                </a:solidFill>
              </a:rPr>
              <a:t>העדר תחושת שליטה</a:t>
            </a:r>
          </a:p>
          <a:p>
            <a:r>
              <a:rPr lang="he-IL" sz="4000" b="1" dirty="0">
                <a:solidFill>
                  <a:srgbClr val="C00000"/>
                </a:solidFill>
              </a:rPr>
              <a:t>שינוי</a:t>
            </a:r>
          </a:p>
          <a:p>
            <a:endParaRPr lang="he-IL" dirty="0" smtClean="0"/>
          </a:p>
          <a:p>
            <a:pPr marL="0" indent="0">
              <a:buNone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90203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תמונה 4" descr="שרשרת 025.jpg"/>
          <p:cNvPicPr>
            <a:picLocks noGrp="1" noChangeAspect="1"/>
          </p:cNvPicPr>
          <p:nvPr isPhoto="1"/>
        </p:nvPicPr>
        <p:blipFill>
          <a:blip r:embed="rId2" cstate="print">
            <a:lum bright="70000" contrast="-70000"/>
          </a:blip>
          <a:stretch>
            <a:fillRect/>
          </a:stretch>
        </p:blipFill>
        <p:spPr>
          <a:xfrm>
            <a:off x="6272" y="20568"/>
            <a:ext cx="9137728" cy="6837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4000" b="1" dirty="0">
                <a:solidFill>
                  <a:srgbClr val="0000FF"/>
                </a:solidFill>
              </a:rPr>
              <a:t>עקירה כאירוע חיים </a:t>
            </a:r>
            <a:r>
              <a:rPr lang="he-IL" sz="4000" b="1" dirty="0" err="1">
                <a:solidFill>
                  <a:srgbClr val="0000FF"/>
                </a:solidFill>
              </a:rPr>
              <a:t>סטרסוגני</a:t>
            </a:r>
            <a:r>
              <a:rPr lang="he-IL" sz="4000" b="1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e-IL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עקירה היא אירוע חיים </a:t>
            </a:r>
            <a:r>
              <a:rPr lang="he-IL" b="1" dirty="0" err="1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סטרסוגני</a:t>
            </a:r>
            <a:r>
              <a:rPr lang="he-IL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לפני, בעת ואחרי התרחשותה </a:t>
            </a:r>
            <a:r>
              <a:rPr lang="he-IL" sz="22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22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Drabek,1986, Fried, 1972, 2000</a:t>
            </a:r>
            <a:r>
              <a:rPr lang="he-IL" sz="2200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r>
              <a:rPr lang="he-IL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בארץ, המחקר על העקירה מחבל ימית היה מועט </a:t>
            </a:r>
            <a:r>
              <a:rPr lang="he-IL" sz="2200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he-IL" sz="2200" b="1" dirty="0" err="1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קליאוט</a:t>
            </a:r>
            <a:r>
              <a:rPr lang="he-IL" sz="2200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1984, </a:t>
            </a:r>
            <a:r>
              <a:rPr lang="he-IL" sz="2200" b="1" dirty="0" err="1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קליאוט</a:t>
            </a:r>
            <a:r>
              <a:rPr lang="he-IL" sz="2200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sz="2200" b="1" dirty="0" err="1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ואלבק</a:t>
            </a:r>
            <a:r>
              <a:rPr lang="he-IL" sz="2200" b="1" dirty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1996, רייכל 2005)</a:t>
            </a:r>
          </a:p>
          <a:p>
            <a:r>
              <a:rPr lang="he-IL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חשיבת מטה התקיימה במספר קטן של ישיבות במועצה לביטחון לאומי ואח"כ במנהלת </a:t>
            </a:r>
            <a:r>
              <a:rPr lang="he-IL" b="1" dirty="0" err="1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סל"ע</a:t>
            </a:r>
            <a:r>
              <a:rPr lang="he-IL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(תנופה) ובמשרדים השונים.</a:t>
            </a:r>
          </a:p>
          <a:p>
            <a:r>
              <a:rPr lang="he-IL" b="1" dirty="0" smtClean="0">
                <a:solidFill>
                  <a:schemeClr val="bg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צוות חברתי במנהלת ללא תקציב וללא סמכות.</a:t>
            </a:r>
            <a:endParaRPr lang="he-IL" b="1" dirty="0">
              <a:solidFill>
                <a:schemeClr val="bg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814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 descr="Neve Dekalim Cultural Cente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20159824">
            <a:off x="144498" y="3323920"/>
            <a:ext cx="3096344" cy="36724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86226" y="27039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e-IL" b="1" dirty="0">
                <a:solidFill>
                  <a:srgbClr val="0000FF"/>
                </a:solidFill>
              </a:rPr>
              <a:t>הקשר עם מוסדות החינוך בגוש קטיף</a:t>
            </a:r>
            <a:r>
              <a:rPr lang="he-IL" dirty="0" smtClean="0"/>
              <a:t/>
            </a:r>
            <a:br>
              <a:rPr lang="he-IL" dirty="0" smtClean="0"/>
            </a:br>
            <a:r>
              <a:rPr lang="he-IL" sz="3600" b="1" dirty="0">
                <a:solidFill>
                  <a:srgbClr val="0000FF"/>
                </a:solidFill>
              </a:rPr>
              <a:t>טראומה ועמידות</a:t>
            </a:r>
            <a:br>
              <a:rPr lang="he-IL" sz="3600" b="1" dirty="0">
                <a:solidFill>
                  <a:srgbClr val="0000FF"/>
                </a:solidFill>
              </a:rPr>
            </a:br>
            <a:endParaRPr lang="he-IL" sz="3600" b="1" dirty="0">
              <a:solidFill>
                <a:srgbClr val="0000FF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924396" y="1333280"/>
            <a:ext cx="4174483" cy="5524720"/>
          </a:xfrm>
        </p:spPr>
        <p:txBody>
          <a:bodyPr>
            <a:normAutofit fontScale="62500" lnSpcReduction="20000"/>
          </a:bodyPr>
          <a:lstStyle/>
          <a:p>
            <a:r>
              <a:rPr lang="he-IL" sz="3800" b="1" dirty="0" smtClean="0">
                <a:solidFill>
                  <a:srgbClr val="C00000"/>
                </a:solidFill>
              </a:rPr>
              <a:t>ביקור נקבע ל- 2.2004 על רקע הטרור המתמשך.</a:t>
            </a:r>
          </a:p>
          <a:p>
            <a:pPr marL="0" indent="0">
              <a:buNone/>
            </a:pPr>
            <a:endParaRPr lang="he-IL" sz="3800" b="1" dirty="0" smtClean="0">
              <a:solidFill>
                <a:srgbClr val="C00000"/>
              </a:solidFill>
            </a:endParaRPr>
          </a:p>
          <a:p>
            <a:r>
              <a:rPr lang="he-IL" sz="3800" b="1" dirty="0" smtClean="0">
                <a:solidFill>
                  <a:srgbClr val="C00000"/>
                </a:solidFill>
              </a:rPr>
              <a:t>עד הפגישה: הייתה הכרזה של רוה"מ על התכנית.</a:t>
            </a:r>
          </a:p>
          <a:p>
            <a:endParaRPr lang="he-IL" sz="3800" b="1" dirty="0" smtClean="0">
              <a:solidFill>
                <a:srgbClr val="C00000"/>
              </a:solidFill>
            </a:endParaRPr>
          </a:p>
          <a:p>
            <a:r>
              <a:rPr lang="he-IL" sz="3800" b="1" dirty="0" smtClean="0">
                <a:solidFill>
                  <a:srgbClr val="C00000"/>
                </a:solidFill>
              </a:rPr>
              <a:t>הפגישה התאפיינה במספר אלמנטים:</a:t>
            </a:r>
          </a:p>
          <a:p>
            <a:r>
              <a:rPr lang="he-IL" sz="3800" b="1" u="sng" dirty="0" smtClean="0">
                <a:solidFill>
                  <a:srgbClr val="C00000"/>
                </a:solidFill>
              </a:rPr>
              <a:t>חשדנות</a:t>
            </a:r>
            <a:r>
              <a:rPr lang="he-IL" sz="3800" b="1" dirty="0" smtClean="0">
                <a:solidFill>
                  <a:srgbClr val="C00000"/>
                </a:solidFill>
              </a:rPr>
              <a:t>- "נציגי המדינה באים לרחרח?"</a:t>
            </a:r>
          </a:p>
          <a:p>
            <a:r>
              <a:rPr lang="he-IL" sz="3800" b="1" u="sng" dirty="0" smtClean="0">
                <a:solidFill>
                  <a:srgbClr val="C00000"/>
                </a:solidFill>
              </a:rPr>
              <a:t>שידור עצמה וחוסן-</a:t>
            </a:r>
            <a:r>
              <a:rPr lang="he-IL" sz="3800" b="1" dirty="0" smtClean="0">
                <a:solidFill>
                  <a:srgbClr val="C00000"/>
                </a:solidFill>
              </a:rPr>
              <a:t>"לא נרדם בלילה בלי קולות הפצמ"רים"...</a:t>
            </a:r>
          </a:p>
          <a:p>
            <a:r>
              <a:rPr lang="he-IL" sz="3800" b="1" u="sng" dirty="0" smtClean="0">
                <a:solidFill>
                  <a:srgbClr val="C00000"/>
                </a:solidFill>
              </a:rPr>
              <a:t>הבעת הקושי והצורך בסיוע- </a:t>
            </a:r>
            <a:r>
              <a:rPr lang="he-IL" sz="3800" b="1" dirty="0" smtClean="0">
                <a:solidFill>
                  <a:srgbClr val="C00000"/>
                </a:solidFill>
              </a:rPr>
              <a:t>חוברת שנכתבה ע"י יועצות בתיה"ס.</a:t>
            </a:r>
          </a:p>
          <a:p>
            <a:endParaRPr lang="he-IL" dirty="0" smtClean="0"/>
          </a:p>
          <a:p>
            <a:endParaRPr lang="he-IL" dirty="0"/>
          </a:p>
        </p:txBody>
      </p:sp>
      <p:pic>
        <p:nvPicPr>
          <p:cNvPr id="5" name="תמונה 4" descr="אולפנא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1318747">
            <a:off x="1047153" y="1074232"/>
            <a:ext cx="4187957" cy="31409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7046784" y="686949"/>
            <a:ext cx="11144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ttman Yad-Light" panose="02010401010101010101" pitchFamily="2" charset="-79"/>
                <a:cs typeface="Guttman Yad-Light" panose="02010401010101010101" pitchFamily="2" charset="-79"/>
              </a:rPr>
              <a:t>לפני</a:t>
            </a:r>
            <a:endParaRPr lang="en-U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Guttman Yad-Light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12350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5400" b="1" dirty="0">
                <a:solidFill>
                  <a:srgbClr val="0000FF"/>
                </a:solidFill>
              </a:rPr>
              <a:t>שתי החוברות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he-I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שני צדי הקיום</a:t>
            </a:r>
            <a:endParaRPr lang="he-IL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תמונה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68" b="41600"/>
          <a:stretch/>
        </p:blipFill>
        <p:spPr>
          <a:xfrm rot="16200000">
            <a:off x="450748" y="2076625"/>
            <a:ext cx="4066038" cy="46085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תמונה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67" t="58799" r="9333"/>
          <a:stretch/>
        </p:blipFill>
        <p:spPr>
          <a:xfrm rot="10800000">
            <a:off x="4978102" y="2322821"/>
            <a:ext cx="4066116" cy="40910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9920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323740"/>
            <a:ext cx="8229600" cy="1143000"/>
          </a:xfrm>
        </p:spPr>
        <p:txBody>
          <a:bodyPr>
            <a:noAutofit/>
          </a:bodyPr>
          <a:lstStyle/>
          <a:p>
            <a:r>
              <a:rPr lang="he-IL" sz="5400" b="1" dirty="0">
                <a:solidFill>
                  <a:srgbClr val="0000FF"/>
                </a:solidFill>
              </a:rPr>
              <a:t>קשיים ייחודיים</a:t>
            </a:r>
            <a:r>
              <a:rPr lang="he-IL" sz="4000" dirty="0"/>
              <a:t/>
            </a:r>
            <a:br>
              <a:rPr lang="he-IL" sz="4000" dirty="0"/>
            </a:br>
            <a:endParaRPr lang="he-IL" sz="4000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-145032" y="1497746"/>
            <a:ext cx="9289032" cy="4525963"/>
          </a:xfrm>
        </p:spPr>
        <p:txBody>
          <a:bodyPr>
            <a:normAutofit lnSpcReduction="10000"/>
          </a:bodyPr>
          <a:lstStyle/>
          <a:p>
            <a:r>
              <a:rPr lang="he-I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מחסור במחקר ולמידה מניסיון קודם.</a:t>
            </a:r>
          </a:p>
          <a:p>
            <a:r>
              <a:rPr lang="he-I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נושא טעון פוליטית ומצוי במחלוקת חריפה. </a:t>
            </a:r>
          </a:p>
          <a:p>
            <a:r>
              <a:rPr lang="he-I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העדר לגיטימציה להתייחס לבעיה: דיבור על עקירה= החלשה.</a:t>
            </a:r>
          </a:p>
          <a:p>
            <a:r>
              <a:rPr lang="he-I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אוכלוסייה עם רמת חוסן בסיסית גבוהה שסבלה מטראומות חוזרות וחשה נבגדת ע"י הממסד: "מחלוצים לפני המחנה, הפכנו לאויבי השלום ואויבי העם".</a:t>
            </a:r>
          </a:p>
          <a:p>
            <a:r>
              <a:rPr lang="he-I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אזור מבודד וסכנות בדרכים.</a:t>
            </a:r>
          </a:p>
          <a:p>
            <a:endParaRPr lang="he-IL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he-IL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he-IL" dirty="0" smtClean="0"/>
          </a:p>
          <a:p>
            <a:pPr marL="0" indent="0">
              <a:buNone/>
            </a:pPr>
            <a:endParaRPr lang="he-IL" dirty="0" smtClean="0"/>
          </a:p>
          <a:p>
            <a:endParaRPr lang="he-IL" dirty="0" smtClean="0"/>
          </a:p>
          <a:p>
            <a:endParaRPr lang="he-IL" dirty="0"/>
          </a:p>
        </p:txBody>
      </p:sp>
      <p:sp>
        <p:nvSpPr>
          <p:cNvPr id="4" name="TextBox 3"/>
          <p:cNvSpPr txBox="1"/>
          <p:nvPr/>
        </p:nvSpPr>
        <p:spPr>
          <a:xfrm>
            <a:off x="7092280" y="904956"/>
            <a:ext cx="11144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ttman Yad-Light" panose="02010401010101010101" pitchFamily="2" charset="-79"/>
                <a:cs typeface="Guttman Yad-Light" panose="02010401010101010101" pitchFamily="2" charset="-79"/>
              </a:rPr>
              <a:t>לפני</a:t>
            </a:r>
            <a:endParaRPr lang="en-U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Guttman Yad-Light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717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690972"/>
            <a:ext cx="8229600" cy="362964"/>
          </a:xfrm>
        </p:spPr>
        <p:txBody>
          <a:bodyPr>
            <a:noAutofit/>
          </a:bodyPr>
          <a:lstStyle/>
          <a:p>
            <a:r>
              <a:rPr lang="he-IL" sz="4000" b="1" dirty="0">
                <a:solidFill>
                  <a:srgbClr val="0000FF"/>
                </a:solidFill>
              </a:rPr>
              <a:t>בניית מענים בתנאים של אי </a:t>
            </a:r>
            <a:r>
              <a:rPr lang="he-IL" sz="4000" b="1" dirty="0" smtClean="0">
                <a:solidFill>
                  <a:srgbClr val="0000FF"/>
                </a:solidFill>
              </a:rPr>
              <a:t>ודאות</a:t>
            </a:r>
            <a:br>
              <a:rPr lang="he-IL" sz="4000" b="1" dirty="0" smtClean="0">
                <a:solidFill>
                  <a:srgbClr val="0000FF"/>
                </a:solidFill>
              </a:rPr>
            </a:br>
            <a:r>
              <a:rPr lang="he-IL" sz="4000" dirty="0"/>
              <a:t>"</a:t>
            </a:r>
            <a:r>
              <a:rPr lang="he-IL" sz="4000" b="1" dirty="0">
                <a:solidFill>
                  <a:srgbClr val="0000FF"/>
                </a:solidFill>
              </a:rPr>
              <a:t>כשיגרשו אותי מהבית, ירשו לי לקחת את הבובה"? </a:t>
            </a:r>
            <a:r>
              <a:rPr lang="he-IL" sz="2000" b="1" dirty="0">
                <a:solidFill>
                  <a:srgbClr val="0000FF"/>
                </a:solidFill>
              </a:rPr>
              <a:t>(שירה מכיתה ב' ליועצת ביה"ס)</a:t>
            </a:r>
            <a:r>
              <a:rPr lang="he-IL" sz="4000" dirty="0" smtClean="0"/>
              <a:t/>
            </a:r>
            <a:br>
              <a:rPr lang="he-IL" sz="4000" dirty="0" smtClean="0"/>
            </a:br>
            <a:endParaRPr lang="he-IL" sz="4000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79512" y="1628800"/>
            <a:ext cx="8784976" cy="4525963"/>
          </a:xfrm>
        </p:spPr>
        <p:txBody>
          <a:bodyPr>
            <a:normAutofit lnSpcReduction="10000"/>
          </a:bodyPr>
          <a:lstStyle/>
          <a:p>
            <a:r>
              <a:rPr lang="he-IL" b="1" u="sng" dirty="0" smtClean="0">
                <a:solidFill>
                  <a:srgbClr val="C00000"/>
                </a:solidFill>
              </a:rPr>
              <a:t>מענה מידי</a:t>
            </a:r>
            <a:r>
              <a:rPr lang="he-IL" u="sng" dirty="0" smtClean="0">
                <a:solidFill>
                  <a:srgbClr val="C00000"/>
                </a:solidFill>
              </a:rPr>
              <a:t>: </a:t>
            </a:r>
            <a:r>
              <a:rPr lang="he-IL" dirty="0" smtClean="0">
                <a:solidFill>
                  <a:srgbClr val="C00000"/>
                </a:solidFill>
              </a:rPr>
              <a:t>יועצת/תרפיסטית לעבודה עם צוותי מורים וגננות במשך שנה.</a:t>
            </a:r>
          </a:p>
          <a:p>
            <a:r>
              <a:rPr lang="he-IL" b="1" u="sng" dirty="0" smtClean="0">
                <a:solidFill>
                  <a:srgbClr val="C00000"/>
                </a:solidFill>
              </a:rPr>
              <a:t>איתור מנהיגות רלוונטית</a:t>
            </a:r>
            <a:r>
              <a:rPr lang="he-IL" u="sng" dirty="0" smtClean="0">
                <a:solidFill>
                  <a:srgbClr val="C00000"/>
                </a:solidFill>
              </a:rPr>
              <a:t>: </a:t>
            </a:r>
            <a:r>
              <a:rPr lang="he-IL" dirty="0" smtClean="0">
                <a:solidFill>
                  <a:srgbClr val="C00000"/>
                </a:solidFill>
              </a:rPr>
              <a:t>מפגש עם מנהלים, יועצים ומנהל מחלקת חינוך, מפגש עם רבנים.</a:t>
            </a:r>
          </a:p>
          <a:p>
            <a:r>
              <a:rPr lang="he-IL" b="1" u="sng" dirty="0" smtClean="0">
                <a:solidFill>
                  <a:srgbClr val="C00000"/>
                </a:solidFill>
              </a:rPr>
              <a:t>שגרה: </a:t>
            </a:r>
            <a:r>
              <a:rPr lang="he-IL" u="sng" dirty="0" smtClean="0">
                <a:solidFill>
                  <a:srgbClr val="C00000"/>
                </a:solidFill>
              </a:rPr>
              <a:t>להחלטה לשמר את השגרה עד הרגע האחרון הייתה משמעות רבה בעמידות הנפשית של תלמידים וצוותים (שבוע אנגלית)</a:t>
            </a:r>
          </a:p>
          <a:p>
            <a:r>
              <a:rPr lang="he-IL" b="1" u="sng" dirty="0" smtClean="0">
                <a:solidFill>
                  <a:srgbClr val="C00000"/>
                </a:solidFill>
              </a:rPr>
              <a:t>בניית שיתופי פעולה</a:t>
            </a:r>
            <a:r>
              <a:rPr lang="he-IL" u="sng" dirty="0" smtClean="0">
                <a:solidFill>
                  <a:srgbClr val="C00000"/>
                </a:solidFill>
              </a:rPr>
              <a:t>: </a:t>
            </a:r>
            <a:r>
              <a:rPr lang="he-IL" dirty="0" smtClean="0">
                <a:solidFill>
                  <a:srgbClr val="C00000"/>
                </a:solidFill>
              </a:rPr>
              <a:t>מחוז דרום, רבני יישובים, </a:t>
            </a:r>
            <a:r>
              <a:rPr lang="he-IL" dirty="0" err="1" smtClean="0">
                <a:solidFill>
                  <a:srgbClr val="C00000"/>
                </a:solidFill>
              </a:rPr>
              <a:t>מהו"ת</a:t>
            </a:r>
            <a:r>
              <a:rPr lang="he-IL" dirty="0" smtClean="0">
                <a:solidFill>
                  <a:srgbClr val="C00000"/>
                </a:solidFill>
              </a:rPr>
              <a:t>, המרכז </a:t>
            </a:r>
            <a:r>
              <a:rPr lang="he-IL" dirty="0" err="1" smtClean="0">
                <a:solidFill>
                  <a:srgbClr val="C00000"/>
                </a:solidFill>
              </a:rPr>
              <a:t>לפסיכוטראומה</a:t>
            </a:r>
            <a:r>
              <a:rPr lang="he-IL" dirty="0" smtClean="0">
                <a:solidFill>
                  <a:srgbClr val="C00000"/>
                </a:solidFill>
              </a:rPr>
              <a:t>, מרכז משאבים.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452320" y="872454"/>
            <a:ext cx="11144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e-IL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ttman Yad-Light" panose="02010401010101010101" pitchFamily="2" charset="-79"/>
                <a:cs typeface="Guttman Yad-Light" panose="02010401010101010101" pitchFamily="2" charset="-79"/>
              </a:rPr>
              <a:t>לפני</a:t>
            </a:r>
            <a:endParaRPr lang="en-US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Guttman Yad-Light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101319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e-IL" b="1" dirty="0" smtClean="0"/>
              <a:t/>
            </a:r>
            <a:br>
              <a:rPr lang="he-IL" b="1" dirty="0" smtClean="0"/>
            </a:br>
            <a:r>
              <a:rPr lang="he-IL" sz="4900" b="1" dirty="0">
                <a:solidFill>
                  <a:srgbClr val="0000FF"/>
                </a:solidFill>
              </a:rPr>
              <a:t>עקרונות העבודה</a:t>
            </a:r>
            <a:r>
              <a:rPr lang="he-IL" b="1" dirty="0" smtClean="0"/>
              <a:t/>
            </a:r>
            <a:br>
              <a:rPr lang="he-IL" b="1" dirty="0" smtClean="0"/>
            </a:b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7504" y="1600200"/>
            <a:ext cx="8856984" cy="4525963"/>
          </a:xfrm>
        </p:spPr>
        <p:txBody>
          <a:bodyPr>
            <a:normAutofit fontScale="92500" lnSpcReduction="10000"/>
          </a:bodyPr>
          <a:lstStyle/>
          <a:p>
            <a:r>
              <a:rPr lang="he-IL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הפרט/ הקבוצה הספציפית </a:t>
            </a:r>
            <a:r>
              <a:rPr lang="he-I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הם "המומחים לעצמם" </a:t>
            </a:r>
            <a:r>
              <a:rPr lang="he-IL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he-IL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ווייט</a:t>
            </a:r>
            <a:r>
              <a:rPr lang="he-IL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he-IL" sz="2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ואפסטון</a:t>
            </a:r>
            <a:r>
              <a:rPr lang="he-IL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2,000).</a:t>
            </a:r>
          </a:p>
          <a:p>
            <a:r>
              <a:rPr lang="he-IL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סיוע מהמקום בו מוכנים לקבל </a:t>
            </a:r>
            <a:r>
              <a:rPr lang="he-I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את הסיוע (התייחסות לטרור).</a:t>
            </a:r>
          </a:p>
          <a:p>
            <a:r>
              <a:rPr lang="he-IL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רתימת הגורמים המובילים</a:t>
            </a:r>
            <a:r>
              <a:rPr lang="he-I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רבנים, מנהלי בתי"ס, גורמים ברשות.</a:t>
            </a:r>
          </a:p>
          <a:p>
            <a:r>
              <a:rPr lang="he-IL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יצירת מענים </a:t>
            </a:r>
            <a:r>
              <a:rPr lang="he-IL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רגישי</a:t>
            </a:r>
            <a:r>
              <a:rPr lang="he-I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תרבות. </a:t>
            </a:r>
          </a:p>
          <a:p>
            <a:r>
              <a:rPr lang="he-IL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חיזוק המבוגרים המשמעותיים: העצמת צוותי החינוך </a:t>
            </a:r>
            <a:r>
              <a:rPr lang="he-I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המקומיים וצוותי הטיפול (יועצים ופסיכולוגים) לצד תגבור מבחוץ וחיזוק הורים.</a:t>
            </a:r>
          </a:p>
          <a:p>
            <a:pPr marL="0" indent="0">
              <a:buNone/>
            </a:pPr>
            <a:endParaRPr lang="he-IL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012802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e-IL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ttman Yad-Light" panose="02010401010101010101" pitchFamily="2" charset="-79"/>
                <a:ea typeface="+mn-ea"/>
                <a:cs typeface="Guttman Yad-Light" panose="02010401010101010101" pitchFamily="2" charset="-79"/>
              </a:rPr>
              <a:t>בעת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80943" y="1417638"/>
            <a:ext cx="8229600" cy="4525963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he-IL" sz="4400" b="1" u="sng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מתן מענה מידי לבעיות אקוטיות, לדוגמה: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he-IL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מציאת מתנדבים לניהול בתי המלון.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he-IL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הקשבה לחוויות.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he-IL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ביקורים בבתי המלון ומן מענים לצרכים בסיסיים.</a:t>
            </a:r>
          </a:p>
          <a:p>
            <a:pPr>
              <a:buFont typeface="Wingdings" panose="05000000000000000000" pitchFamily="2" charset="2"/>
              <a:buChar char="ü"/>
            </a:pPr>
            <a:endParaRPr lang="he-IL" sz="4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405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b="1" dirty="0" smtClean="0">
                <a:solidFill>
                  <a:srgbClr val="0000FF"/>
                </a:solidFill>
              </a:rPr>
              <a:t>תמונת מצב ילדים ונוער</a:t>
            </a:r>
            <a:endParaRPr lang="he-IL" b="1" dirty="0">
              <a:solidFill>
                <a:srgbClr val="0000FF"/>
              </a:solidFill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he-I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פיזור גיאוגרפי: תלמידים במאות מוסדות בכל הארץ</a:t>
            </a:r>
          </a:p>
          <a:p>
            <a:r>
              <a:rPr lang="he-I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ריבוי מעברים בשנה הראשונה-כל מעבר מגביר לחץ</a:t>
            </a:r>
          </a:p>
          <a:p>
            <a:r>
              <a:rPr lang="he-I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שבר אידיאולוגי ביחס למדינה</a:t>
            </a:r>
          </a:p>
          <a:p>
            <a:r>
              <a:rPr lang="he-I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התפרקות המסגרת המשפחתית עקב שהות ארוכה בבתי המלון, הופעת התנהגויות סיכון</a:t>
            </a:r>
          </a:p>
          <a:p>
            <a:r>
              <a:rPr lang="he-I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פערים לימודיים</a:t>
            </a:r>
          </a:p>
          <a:p>
            <a:r>
              <a:rPr lang="he-IL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ריבוי בעיות רגשיות</a:t>
            </a:r>
          </a:p>
        </p:txBody>
      </p:sp>
    </p:spTree>
    <p:extLst>
      <p:ext uri="{BB962C8B-B14F-4D97-AF65-F5344CB8AC3E}">
        <p14:creationId xmlns:p14="http://schemas.microsoft.com/office/powerpoint/2010/main" val="1482659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539552" y="-23112"/>
            <a:ext cx="4989240" cy="1143000"/>
          </a:xfrm>
        </p:spPr>
        <p:txBody>
          <a:bodyPr>
            <a:normAutofit/>
          </a:bodyPr>
          <a:lstStyle/>
          <a:p>
            <a:r>
              <a:rPr lang="he-IL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ttman Yad-Light" panose="02010401010101010101" pitchFamily="2" charset="-79"/>
                <a:ea typeface="+mn-ea"/>
                <a:cs typeface="Guttman Yad-Light" panose="02010401010101010101" pitchFamily="2" charset="-79"/>
              </a:rPr>
              <a:t>בשנה שאחרי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491880" y="1023069"/>
            <a:ext cx="5652120" cy="4065884"/>
          </a:xfrm>
        </p:spPr>
        <p:txBody>
          <a:bodyPr>
            <a:noAutofit/>
          </a:bodyPr>
          <a:lstStyle/>
          <a:p>
            <a:r>
              <a:rPr lang="he-IL" sz="2400" b="1" dirty="0" smtClean="0">
                <a:solidFill>
                  <a:srgbClr val="C00000"/>
                </a:solidFill>
              </a:rPr>
              <a:t>איתור וניתור </a:t>
            </a:r>
            <a:r>
              <a:rPr lang="he-IL" sz="2400" dirty="0" smtClean="0">
                <a:solidFill>
                  <a:srgbClr val="C00000"/>
                </a:solidFill>
              </a:rPr>
              <a:t>של כל התלמידים עד לתלמיד אחד במוסד חינוכי בצפון רמת הגולן.</a:t>
            </a:r>
          </a:p>
          <a:p>
            <a:r>
              <a:rPr lang="he-IL" sz="2400" b="1" dirty="0" smtClean="0">
                <a:solidFill>
                  <a:srgbClr val="C00000"/>
                </a:solidFill>
              </a:rPr>
              <a:t>רציפות הקשר </a:t>
            </a:r>
            <a:r>
              <a:rPr lang="he-IL" sz="2400" dirty="0" smtClean="0">
                <a:solidFill>
                  <a:srgbClr val="C00000"/>
                </a:solidFill>
              </a:rPr>
              <a:t>עם מנהלים,                   יועצות ובעלי תפקידים- ביקור בריכוזי עקורים.</a:t>
            </a:r>
          </a:p>
          <a:p>
            <a:r>
              <a:rPr lang="he-IL" sz="2400" b="1" dirty="0" smtClean="0">
                <a:solidFill>
                  <a:srgbClr val="C00000"/>
                </a:solidFill>
              </a:rPr>
              <a:t>תרפיה במוסדות החינוך </a:t>
            </a:r>
            <a:r>
              <a:rPr lang="he-IL" sz="2400" dirty="0" smtClean="0">
                <a:solidFill>
                  <a:srgbClr val="C00000"/>
                </a:solidFill>
              </a:rPr>
              <a:t>מיד בתחילת שנה"ל.</a:t>
            </a:r>
          </a:p>
          <a:p>
            <a:r>
              <a:rPr lang="he-IL" sz="2400" b="1" dirty="0" smtClean="0">
                <a:solidFill>
                  <a:srgbClr val="C00000"/>
                </a:solidFill>
              </a:rPr>
              <a:t>התאמת מענה למוסד/לתלמיד הספציפי </a:t>
            </a:r>
            <a:r>
              <a:rPr lang="he-IL" sz="2400" dirty="0" smtClean="0">
                <a:solidFill>
                  <a:srgbClr val="C00000"/>
                </a:solidFill>
              </a:rPr>
              <a:t>(פסיכיאטר, הסעה, רכיבה על סוסים למתבגרים).</a:t>
            </a:r>
          </a:p>
          <a:p>
            <a:r>
              <a:rPr lang="he-IL" sz="2400" b="1" dirty="0" smtClean="0">
                <a:solidFill>
                  <a:srgbClr val="C00000"/>
                </a:solidFill>
              </a:rPr>
              <a:t>כתובת</a:t>
            </a:r>
            <a:r>
              <a:rPr lang="he-IL" sz="2400" dirty="0" smtClean="0">
                <a:solidFill>
                  <a:srgbClr val="C00000"/>
                </a:solidFill>
              </a:rPr>
              <a:t> לכל עניין הקשור לתלמידי גוש קטיף ומוריו.</a:t>
            </a:r>
            <a:endParaRPr lang="he-IL" sz="2400" dirty="0">
              <a:solidFill>
                <a:srgbClr val="C00000"/>
              </a:solidFill>
            </a:endParaRPr>
          </a:p>
        </p:txBody>
      </p:sp>
      <p:pic>
        <p:nvPicPr>
          <p:cNvPr id="4" name="תמונה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43" y="1340768"/>
            <a:ext cx="2774901" cy="2365199"/>
          </a:xfrm>
          <a:prstGeom prst="rect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0" name="Picture 2" descr="http://www.ashqelon.net/dyncontent/t_post/wp/2012/12/%D7%97%D7%99%D7%91%D7%95%D7%A7%D7%99-2-300x2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221088"/>
            <a:ext cx="2857500" cy="2143125"/>
          </a:xfrm>
          <a:prstGeom prst="rect">
            <a:avLst/>
          </a:prstGeo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035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>
            <a:normAutofit/>
          </a:bodyPr>
          <a:lstStyle/>
          <a:p>
            <a:r>
              <a:rPr lang="he-IL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uttman Yad-Light" panose="02010401010101010101" pitchFamily="2" charset="-79"/>
                <a:ea typeface="+mn-ea"/>
                <a:cs typeface="Guttman Yad-Light" panose="02010401010101010101" pitchFamily="2" charset="-79"/>
              </a:rPr>
              <a:t>לאורך 10 שנים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7504" y="1340768"/>
            <a:ext cx="9027147" cy="4525963"/>
          </a:xfrm>
        </p:spPr>
        <p:txBody>
          <a:bodyPr>
            <a:normAutofit fontScale="85000" lnSpcReduction="10000"/>
          </a:bodyPr>
          <a:lstStyle/>
          <a:p>
            <a:r>
              <a:rPr lang="he-IL" b="1" dirty="0" smtClean="0">
                <a:solidFill>
                  <a:srgbClr val="C00000"/>
                </a:solidFill>
              </a:rPr>
              <a:t>המשך תרפיות</a:t>
            </a:r>
          </a:p>
          <a:p>
            <a:r>
              <a:rPr lang="he-IL" b="1" dirty="0" smtClean="0">
                <a:solidFill>
                  <a:srgbClr val="C00000"/>
                </a:solidFill>
              </a:rPr>
              <a:t>המשך תגבור תקני פסיכולוגים, יועצים ומדריכים.</a:t>
            </a:r>
          </a:p>
          <a:p>
            <a:r>
              <a:rPr lang="he-IL" b="1" dirty="0" smtClean="0">
                <a:solidFill>
                  <a:srgbClr val="C00000"/>
                </a:solidFill>
              </a:rPr>
              <a:t>מדריכה קבועה לצוות ניהול ומתן מענה מותאם לצורך שזוהה. </a:t>
            </a:r>
          </a:p>
          <a:p>
            <a:r>
              <a:rPr lang="he-IL" b="1" dirty="0" smtClean="0">
                <a:solidFill>
                  <a:srgbClr val="C00000"/>
                </a:solidFill>
              </a:rPr>
              <a:t>איתור נושאים ונקודות זמן קריטיות, כגון: מעברי דירה, אבטלת הורים, חשיפה חוזרת לטרור.</a:t>
            </a:r>
          </a:p>
          <a:p>
            <a:r>
              <a:rPr lang="he-IL" b="1" dirty="0" smtClean="0">
                <a:solidFill>
                  <a:srgbClr val="C00000"/>
                </a:solidFill>
              </a:rPr>
              <a:t>פרויקט חונכות.</a:t>
            </a:r>
          </a:p>
          <a:p>
            <a:r>
              <a:rPr lang="he-IL" b="1" dirty="0" smtClean="0">
                <a:solidFill>
                  <a:srgbClr val="C00000"/>
                </a:solidFill>
              </a:rPr>
              <a:t>סיוע לימודי.</a:t>
            </a:r>
          </a:p>
          <a:p>
            <a:r>
              <a:rPr lang="he-IL" b="1" dirty="0" smtClean="0">
                <a:solidFill>
                  <a:srgbClr val="C00000"/>
                </a:solidFill>
              </a:rPr>
              <a:t>ימי עיון לכלל הצוותים בחופשת הקיץ.</a:t>
            </a:r>
          </a:p>
          <a:p>
            <a:r>
              <a:rPr lang="he-IL" b="1" dirty="0" smtClean="0">
                <a:solidFill>
                  <a:srgbClr val="C00000"/>
                </a:solidFill>
              </a:rPr>
              <a:t>שותפות בצוות </a:t>
            </a:r>
            <a:r>
              <a:rPr lang="he-IL" b="1" dirty="0" err="1" smtClean="0">
                <a:solidFill>
                  <a:srgbClr val="C00000"/>
                </a:solidFill>
              </a:rPr>
              <a:t>מתכלל</a:t>
            </a:r>
            <a:r>
              <a:rPr lang="he-IL" b="1" dirty="0" smtClean="0">
                <a:solidFill>
                  <a:srgbClr val="C00000"/>
                </a:solidFill>
              </a:rPr>
              <a:t> במשרד.</a:t>
            </a:r>
          </a:p>
          <a:p>
            <a:r>
              <a:rPr lang="he-IL" b="1" dirty="0" smtClean="0">
                <a:solidFill>
                  <a:srgbClr val="C00000"/>
                </a:solidFill>
              </a:rPr>
              <a:t>תיעוד ועידוד מחקר מלווה. </a:t>
            </a:r>
          </a:p>
          <a:p>
            <a:endParaRPr lang="he-IL" dirty="0"/>
          </a:p>
        </p:txBody>
      </p:sp>
      <p:pic>
        <p:nvPicPr>
          <p:cNvPr id="1026" name="Picture 2" descr="http://cms.education.gov.il/NR/rdonlyres/C411AFAA-4192-4174-A6CF-5B0BAD151D39/97307/Kshehaderechmitmashehetcrich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212976"/>
            <a:ext cx="2597747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872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תמונה 3" descr="אמציה.jpg"/>
          <p:cNvPicPr>
            <a:picLocks noGrp="1" noChangeAspect="1"/>
          </p:cNvPicPr>
          <p:nvPr isPhoto="1"/>
        </p:nvPicPr>
        <p:blipFill>
          <a:blip r:embed="rId3" cstate="print">
            <a:lum bright="70000" contrast="-70000"/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93785" y="1"/>
            <a:ext cx="8229600" cy="1143000"/>
          </a:xfrm>
        </p:spPr>
        <p:txBody>
          <a:bodyPr>
            <a:noAutofit/>
          </a:bodyPr>
          <a:lstStyle/>
          <a:p>
            <a:r>
              <a:rPr lang="he-IL" sz="3600" b="1" dirty="0">
                <a:solidFill>
                  <a:srgbClr val="0000FF"/>
                </a:solidFill>
              </a:rPr>
              <a:t>למידות מן המודל שנבנה לכלל מערכת החינוך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215008" y="1389267"/>
            <a:ext cx="8928992" cy="5352101"/>
          </a:xfrm>
        </p:spPr>
        <p:txBody>
          <a:bodyPr>
            <a:normAutofit fontScale="92500" lnSpcReduction="20000"/>
          </a:bodyPr>
          <a:lstStyle/>
          <a:p>
            <a:r>
              <a:rPr lang="he-I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במצבים בלתי רגילים, יש לפתח מענים יצירתיים.</a:t>
            </a:r>
          </a:p>
          <a:p>
            <a:r>
              <a:rPr lang="he-I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בניית מודל: חשיבותה של פסיכותרפיה בית ספרית (יושמה במלחמת לבנון השנייה, "עופרת יצוקה", "עמוד ענן" "צוק איתן" ושריפות), הדרכה עקבית לצד משאב זמין מותאם.</a:t>
            </a:r>
          </a:p>
          <a:p>
            <a:r>
              <a:rPr lang="en-US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Reaching 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</a:t>
            </a:r>
            <a:endParaRPr lang="he-IL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he-I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חשיבות הנוכחות של המטה, במיוחד במצבי לחץ מתמשכים.</a:t>
            </a:r>
          </a:p>
          <a:p>
            <a:r>
              <a:rPr lang="he-I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בעת אירוע חירום, אנשי המקצוע צריכים להיות מוכנים לעבודה ולפעולות שאינן דווקא תמיכה פסיכולוגית.</a:t>
            </a:r>
          </a:p>
          <a:p>
            <a:r>
              <a:rPr lang="he-IL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היערכות לאירוע לאומי חייבת להיעשות ברמה ארצית ולא רק מחוזית.</a:t>
            </a:r>
          </a:p>
          <a:p>
            <a:endParaRPr lang="he-IL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6195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8AC55C3-ED95-449D-BC58-BC343CB58135}"/>
</file>

<file path=customXml/itemProps2.xml><?xml version="1.0" encoding="utf-8"?>
<ds:datastoreItem xmlns:ds="http://schemas.openxmlformats.org/officeDocument/2006/customXml" ds:itemID="{045EFDD2-3B4C-48A1-B21F-7FADD43195F1}"/>
</file>

<file path=customXml/itemProps3.xml><?xml version="1.0" encoding="utf-8"?>
<ds:datastoreItem xmlns:ds="http://schemas.openxmlformats.org/officeDocument/2006/customXml" ds:itemID="{5CE7E9A9-5D0D-4F61-A489-5BB03026C552}"/>
</file>

<file path=docProps/app.xml><?xml version="1.0" encoding="utf-8"?>
<Properties xmlns="http://schemas.openxmlformats.org/officeDocument/2006/extended-properties" xmlns:vt="http://schemas.openxmlformats.org/officeDocument/2006/docPropsVTypes">
  <TotalTime>9933</TotalTime>
  <Words>700</Words>
  <Application>Microsoft Office PowerPoint</Application>
  <PresentationFormat>‫הצגה על המסך (4:3)</PresentationFormat>
  <Paragraphs>96</Paragraphs>
  <Slides>13</Slides>
  <Notes>4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13</vt:i4>
      </vt:variant>
    </vt:vector>
  </HeadingPairs>
  <TitlesOfParts>
    <vt:vector size="14" baseType="lpstr">
      <vt:lpstr>ערכת נושא Office</vt:lpstr>
      <vt:lpstr>טיפול מערכתי ופרטני במוסדות החינוך של גוש קטיף וצפון השומרון </vt:lpstr>
      <vt:lpstr>מרכיבים של אירוע לחץ הולמס וריי, 1967</vt:lpstr>
      <vt:lpstr>עקירה כאירוע חיים סטרסוגני </vt:lpstr>
      <vt:lpstr>הקשר עם מוסדות החינוך בגוש קטיף טראומה ועמידות </vt:lpstr>
      <vt:lpstr>שתי החוברות</vt:lpstr>
      <vt:lpstr>קשיים ייחודיים </vt:lpstr>
      <vt:lpstr>בניית מענים בתנאים של אי ודאות "כשיגרשו אותי מהבית, ירשו לי לקחת את הבובה"? (שירה מכיתה ב' ליועצת ביה"ס) </vt:lpstr>
      <vt:lpstr> עקרונות העבודה </vt:lpstr>
      <vt:lpstr>בעת</vt:lpstr>
      <vt:lpstr>תמונת מצב ילדים ונוער</vt:lpstr>
      <vt:lpstr>בשנה שאחרי</vt:lpstr>
      <vt:lpstr>לאורך 10 שנים</vt:lpstr>
      <vt:lpstr>למידות מן המודל שנבנה לכלל מערכת החינוך</vt:lpstr>
    </vt:vector>
  </TitlesOfParts>
  <Company>Ministry of Education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טיפול מערכתי ופרטני במוסדות החינוך ש גוש קטיף לפני העקירה ואחריה</dc:title>
  <dc:creator>יוכי סימן-טוב</dc:creator>
  <cp:lastModifiedBy>חמוטל כהן</cp:lastModifiedBy>
  <cp:revision>112</cp:revision>
  <dcterms:created xsi:type="dcterms:W3CDTF">2017-07-09T11:52:38Z</dcterms:created>
  <dcterms:modified xsi:type="dcterms:W3CDTF">2018-02-12T10:55:25Z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2065154</vt:r8>
  </property>
</Properties>
</file>