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46.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32.xml" ContentType="application/vnd.openxmlformats-officedocument.presentationml.slide+xml"/>
  <Override PartName="/ppt/slides/slide23.xml" ContentType="application/vnd.openxmlformats-officedocument.presentationml.slide+xml"/>
  <Override PartName="/ppt/slides/slide3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54.xml" ContentType="application/vnd.openxmlformats-officedocument.presentationml.slide+xml"/>
  <Override PartName="/ppt/slides/slide33.xml" ContentType="application/vnd.openxmlformats-officedocument.presentationml.slide+xml"/>
  <Override PartName="/ppt/slides/slide52.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1.xml" ContentType="application/vnd.openxmlformats-officedocument.presentationml.slide+xml"/>
  <Override PartName="/ppt/slides/slide53.xml" ContentType="application/vnd.openxmlformats-officedocument.presentationml.slide+xml"/>
  <Override PartName="/ppt/slides/slide36.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62.xml" ContentType="application/vnd.openxmlformats-officedocument.presentationml.slide+xml"/>
  <Override PartName="/ppt/slides/slide41.xml" ContentType="application/vnd.openxmlformats-officedocument.presentationml.slide+xml"/>
  <Override PartName="/ppt/slides/slide63.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charts/chart14.xml" ContentType="application/vnd.openxmlformats-officedocument.drawingml.chart+xml"/>
  <Override PartName="/ppt/charts/chart15.xml" ContentType="application/vnd.openxmlformats-officedocument.drawingml.chart+xml"/>
  <Override PartName="/ppt/charts/chart13.xml" ContentType="application/vnd.openxmlformats-officedocument.drawingml.chart+xml"/>
  <Override PartName="/ppt/charts/chart12.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Masters/notesMaster1.xml" ContentType="application/vnd.openxmlformats-officedocument.presentationml.notesMaster+xml"/>
  <Override PartName="/ppt/charts/chart20.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9.xml" ContentType="application/vnd.openxmlformats-officedocument.drawingml.chart+xml"/>
  <Override PartName="/ppt/charts/chart8.xml" ContentType="application/vnd.openxmlformats-officedocument.drawingml.chart+xml"/>
  <Override PartName="/ppt/theme/theme3.xml" ContentType="application/vnd.openxmlformats-officedocument.theme+xml"/>
  <Override PartName="/ppt/theme/theme4.xml" ContentType="application/vnd.openxmlformats-officedocument.theme+xml"/>
  <Override PartName="/ppt/theme/theme2.xml" ContentType="application/vnd.openxmlformats-officedocument.theme+xml"/>
  <Override PartName="/ppt/charts/chart1.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5.xml" ContentType="application/vnd.openxmlformats-officedocument.drawingml.chart+xml"/>
  <Override PartName="/ppt/charts/chart4.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23.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2.xml" ContentType="application/vnd.openxmlformats-officedocument.drawingml.chart+xml"/>
  <Override PartName="/ppt/charts/chart41.xml" ContentType="application/vnd.openxmlformats-officedocument.drawingml.chart+xml"/>
  <Override PartName="/ppt/charts/chart2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48.xml" ContentType="application/vnd.openxmlformats-officedocument.drawingml.chart+xml"/>
  <Override PartName="/ppt/charts/chart47.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38.xml" ContentType="application/vnd.openxmlformats-officedocument.drawingml.chart+xml"/>
  <Override PartName="/ppt/charts/chart29.xml" ContentType="application/vnd.openxmlformats-officedocument.drawingml.chart+xml"/>
  <Override PartName="/ppt/charts/chart28.xml" ContentType="application/vnd.openxmlformats-officedocument.drawingml.chart+xml"/>
  <Override PartName="/ppt/charts/chart27.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7.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4.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9" r:id="rId1"/>
    <p:sldMasterId id="2147483701" r:id="rId2"/>
  </p:sldMasterIdLst>
  <p:notesMasterIdLst>
    <p:notesMasterId r:id="rId66"/>
  </p:notesMasterIdLst>
  <p:handoutMasterIdLst>
    <p:handoutMasterId r:id="rId67"/>
  </p:handoutMasterIdLst>
  <p:sldIdLst>
    <p:sldId id="592" r:id="rId3"/>
    <p:sldId id="672" r:id="rId4"/>
    <p:sldId id="796" r:id="rId5"/>
    <p:sldId id="797" r:id="rId6"/>
    <p:sldId id="875" r:id="rId7"/>
    <p:sldId id="877" r:id="rId8"/>
    <p:sldId id="879" r:id="rId9"/>
    <p:sldId id="880" r:id="rId10"/>
    <p:sldId id="798" r:id="rId11"/>
    <p:sldId id="851" r:id="rId12"/>
    <p:sldId id="854" r:id="rId13"/>
    <p:sldId id="817" r:id="rId14"/>
    <p:sldId id="799" r:id="rId15"/>
    <p:sldId id="864" r:id="rId16"/>
    <p:sldId id="871" r:id="rId17"/>
    <p:sldId id="872" r:id="rId18"/>
    <p:sldId id="885" r:id="rId19"/>
    <p:sldId id="824" r:id="rId20"/>
    <p:sldId id="884" r:id="rId21"/>
    <p:sldId id="870" r:id="rId22"/>
    <p:sldId id="865" r:id="rId23"/>
    <p:sldId id="866" r:id="rId24"/>
    <p:sldId id="867" r:id="rId25"/>
    <p:sldId id="883" r:id="rId26"/>
    <p:sldId id="830" r:id="rId27"/>
    <p:sldId id="801" r:id="rId28"/>
    <p:sldId id="832" r:id="rId29"/>
    <p:sldId id="803" r:id="rId30"/>
    <p:sldId id="802" r:id="rId31"/>
    <p:sldId id="856" r:id="rId32"/>
    <p:sldId id="804" r:id="rId33"/>
    <p:sldId id="834" r:id="rId34"/>
    <p:sldId id="833" r:id="rId35"/>
    <p:sldId id="846" r:id="rId36"/>
    <p:sldId id="848" r:id="rId37"/>
    <p:sldId id="835" r:id="rId38"/>
    <p:sldId id="806" r:id="rId39"/>
    <p:sldId id="881" r:id="rId40"/>
    <p:sldId id="837" r:id="rId41"/>
    <p:sldId id="808" r:id="rId42"/>
    <p:sldId id="836" r:id="rId43"/>
    <p:sldId id="857" r:id="rId44"/>
    <p:sldId id="809" r:id="rId45"/>
    <p:sldId id="869" r:id="rId46"/>
    <p:sldId id="868" r:id="rId47"/>
    <p:sldId id="855" r:id="rId48"/>
    <p:sldId id="811" r:id="rId49"/>
    <p:sldId id="838" r:id="rId50"/>
    <p:sldId id="882" r:id="rId51"/>
    <p:sldId id="839" r:id="rId52"/>
    <p:sldId id="812" r:id="rId53"/>
    <p:sldId id="840" r:id="rId54"/>
    <p:sldId id="850" r:id="rId55"/>
    <p:sldId id="841" r:id="rId56"/>
    <p:sldId id="873" r:id="rId57"/>
    <p:sldId id="858" r:id="rId58"/>
    <p:sldId id="813" r:id="rId59"/>
    <p:sldId id="859" r:id="rId60"/>
    <p:sldId id="815" r:id="rId61"/>
    <p:sldId id="874" r:id="rId62"/>
    <p:sldId id="860" r:id="rId63"/>
    <p:sldId id="852" r:id="rId64"/>
    <p:sldId id="661" r:id="rId65"/>
  </p:sldIdLst>
  <p:sldSz cx="9144000" cy="6858000" type="screen4x3"/>
  <p:notesSz cx="6797675" cy="9928225"/>
  <p:defaultTextStyle>
    <a:defPPr>
      <a:defRPr lang="en-US"/>
    </a:defPPr>
    <a:lvl1pPr algn="l" rtl="0" fontAlgn="base">
      <a:spcBef>
        <a:spcPct val="0"/>
      </a:spcBef>
      <a:spcAft>
        <a:spcPct val="0"/>
      </a:spcAft>
      <a:defRPr sz="2000" b="1" kern="1200">
        <a:solidFill>
          <a:schemeClr val="accent2"/>
        </a:solidFill>
        <a:latin typeface="Arial" pitchFamily="34" charset="0"/>
        <a:ea typeface="+mn-ea"/>
        <a:cs typeface="Arial" pitchFamily="34" charset="0"/>
      </a:defRPr>
    </a:lvl1pPr>
    <a:lvl2pPr marL="457200" algn="l" rtl="0" fontAlgn="base">
      <a:spcBef>
        <a:spcPct val="0"/>
      </a:spcBef>
      <a:spcAft>
        <a:spcPct val="0"/>
      </a:spcAft>
      <a:defRPr sz="2000" b="1" kern="1200">
        <a:solidFill>
          <a:schemeClr val="accent2"/>
        </a:solidFill>
        <a:latin typeface="Arial" pitchFamily="34" charset="0"/>
        <a:ea typeface="+mn-ea"/>
        <a:cs typeface="Arial" pitchFamily="34" charset="0"/>
      </a:defRPr>
    </a:lvl2pPr>
    <a:lvl3pPr marL="914400" algn="l" rtl="0" fontAlgn="base">
      <a:spcBef>
        <a:spcPct val="0"/>
      </a:spcBef>
      <a:spcAft>
        <a:spcPct val="0"/>
      </a:spcAft>
      <a:defRPr sz="2000" b="1" kern="1200">
        <a:solidFill>
          <a:schemeClr val="accent2"/>
        </a:solidFill>
        <a:latin typeface="Arial" pitchFamily="34" charset="0"/>
        <a:ea typeface="+mn-ea"/>
        <a:cs typeface="Arial" pitchFamily="34" charset="0"/>
      </a:defRPr>
    </a:lvl3pPr>
    <a:lvl4pPr marL="1371600" algn="l" rtl="0" fontAlgn="base">
      <a:spcBef>
        <a:spcPct val="0"/>
      </a:spcBef>
      <a:spcAft>
        <a:spcPct val="0"/>
      </a:spcAft>
      <a:defRPr sz="2000" b="1" kern="1200">
        <a:solidFill>
          <a:schemeClr val="accent2"/>
        </a:solidFill>
        <a:latin typeface="Arial" pitchFamily="34" charset="0"/>
        <a:ea typeface="+mn-ea"/>
        <a:cs typeface="Arial" pitchFamily="34" charset="0"/>
      </a:defRPr>
    </a:lvl4pPr>
    <a:lvl5pPr marL="1828800" algn="l" rtl="0" fontAlgn="base">
      <a:spcBef>
        <a:spcPct val="0"/>
      </a:spcBef>
      <a:spcAft>
        <a:spcPct val="0"/>
      </a:spcAft>
      <a:defRPr sz="2000" b="1" kern="1200">
        <a:solidFill>
          <a:schemeClr val="accent2"/>
        </a:solidFill>
        <a:latin typeface="Arial" pitchFamily="34" charset="0"/>
        <a:ea typeface="+mn-ea"/>
        <a:cs typeface="Arial" pitchFamily="34" charset="0"/>
      </a:defRPr>
    </a:lvl5pPr>
    <a:lvl6pPr marL="2286000" algn="r" defTabSz="914400" rtl="1" eaLnBrk="1" latinLnBrk="0" hangingPunct="1">
      <a:defRPr sz="2000" b="1" kern="1200">
        <a:solidFill>
          <a:schemeClr val="accent2"/>
        </a:solidFill>
        <a:latin typeface="Arial" pitchFamily="34" charset="0"/>
        <a:ea typeface="+mn-ea"/>
        <a:cs typeface="Arial" pitchFamily="34" charset="0"/>
      </a:defRPr>
    </a:lvl6pPr>
    <a:lvl7pPr marL="2743200" algn="r" defTabSz="914400" rtl="1" eaLnBrk="1" latinLnBrk="0" hangingPunct="1">
      <a:defRPr sz="2000" b="1" kern="1200">
        <a:solidFill>
          <a:schemeClr val="accent2"/>
        </a:solidFill>
        <a:latin typeface="Arial" pitchFamily="34" charset="0"/>
        <a:ea typeface="+mn-ea"/>
        <a:cs typeface="Arial" pitchFamily="34" charset="0"/>
      </a:defRPr>
    </a:lvl7pPr>
    <a:lvl8pPr marL="3200400" algn="r" defTabSz="914400" rtl="1" eaLnBrk="1" latinLnBrk="0" hangingPunct="1">
      <a:defRPr sz="2000" b="1" kern="1200">
        <a:solidFill>
          <a:schemeClr val="accent2"/>
        </a:solidFill>
        <a:latin typeface="Arial" pitchFamily="34" charset="0"/>
        <a:ea typeface="+mn-ea"/>
        <a:cs typeface="Arial" pitchFamily="34" charset="0"/>
      </a:defRPr>
    </a:lvl8pPr>
    <a:lvl9pPr marL="3657600" algn="r" defTabSz="914400" rtl="1" eaLnBrk="1" latinLnBrk="0" hangingPunct="1">
      <a:defRPr sz="2000" b="1" kern="1200">
        <a:solidFill>
          <a:schemeClr val="accent2"/>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7C80"/>
    <a:srgbClr val="660033"/>
    <a:srgbClr val="067392"/>
    <a:srgbClr val="669900"/>
    <a:srgbClr val="94FAFA"/>
    <a:srgbClr val="FFFF66"/>
    <a:srgbClr val="03ABDA"/>
    <a:srgbClr val="045A72"/>
    <a:srgbClr val="033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56" autoAdjust="0"/>
    <p:restoredTop sz="93899" autoAdjust="0"/>
  </p:normalViewPr>
  <p:slideViewPr>
    <p:cSldViewPr>
      <p:cViewPr varScale="1">
        <p:scale>
          <a:sx n="82" d="100"/>
          <a:sy n="82" d="100"/>
        </p:scale>
        <p:origin x="20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57" d="100"/>
          <a:sy n="57" d="100"/>
        </p:scale>
        <p:origin x="-1848" y="-8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74" Type="http://schemas.openxmlformats.org/officeDocument/2006/relationships/customXml" Target="../customXml/item3.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9890948541"/>
          <c:y val="0"/>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Sheet1!$B$2:$B$7</c:f>
              <c:numCache>
                <c:formatCode>0%</c:formatCode>
                <c:ptCount val="6"/>
                <c:pt idx="0">
                  <c:v>0.85</c:v>
                </c:pt>
                <c:pt idx="1">
                  <c:v>0.64</c:v>
                </c:pt>
                <c:pt idx="2">
                  <c:v>0.13</c:v>
                </c:pt>
                <c:pt idx="3">
                  <c:v>0.21</c:v>
                </c:pt>
                <c:pt idx="4">
                  <c:v>0.06</c:v>
                </c:pt>
                <c:pt idx="5">
                  <c:v>0.05</c:v>
                </c:pt>
              </c:numCache>
            </c:numRef>
          </c:val>
          <c:extLst xmlns:c16r2="http://schemas.microsoft.com/office/drawing/2015/06/chart">
            <c:ext xmlns:c16="http://schemas.microsoft.com/office/drawing/2014/chart" uri="{C3380CC4-5D6E-409C-BE32-E72D297353CC}">
              <c16:uniqueId val="{00000000-7DE0-4055-8E79-F96124223AA6}"/>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Sheet1!$C$2:$C$7</c:f>
              <c:numCache>
                <c:formatCode>0%</c:formatCode>
                <c:ptCount val="6"/>
                <c:pt idx="0">
                  <c:v>0.75</c:v>
                </c:pt>
                <c:pt idx="1">
                  <c:v>0.56000000000000005</c:v>
                </c:pt>
                <c:pt idx="2">
                  <c:v>0.22</c:v>
                </c:pt>
                <c:pt idx="3">
                  <c:v>0.16</c:v>
                </c:pt>
                <c:pt idx="4">
                  <c:v>0.04</c:v>
                </c:pt>
                <c:pt idx="5">
                  <c:v>0.03</c:v>
                </c:pt>
              </c:numCache>
            </c:numRef>
          </c:val>
          <c:extLst xmlns:c16r2="http://schemas.microsoft.com/office/drawing/2015/06/chart">
            <c:ext xmlns:c16="http://schemas.microsoft.com/office/drawing/2014/chart" uri="{C3380CC4-5D6E-409C-BE32-E72D297353CC}">
              <c16:uniqueId val="{00000001-7DE0-4055-8E79-F96124223AA6}"/>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Sheet1!$D$2:$D$7</c:f>
              <c:numCache>
                <c:formatCode>0%</c:formatCode>
                <c:ptCount val="6"/>
                <c:pt idx="0">
                  <c:v>0.71</c:v>
                </c:pt>
                <c:pt idx="1">
                  <c:v>0.51</c:v>
                </c:pt>
                <c:pt idx="2">
                  <c:v>0.2</c:v>
                </c:pt>
                <c:pt idx="3">
                  <c:v>0.15</c:v>
                </c:pt>
                <c:pt idx="4">
                  <c:v>0.04</c:v>
                </c:pt>
                <c:pt idx="5">
                  <c:v>0.04</c:v>
                </c:pt>
              </c:numCache>
            </c:numRef>
          </c:val>
          <c:extLst xmlns:c16r2="http://schemas.microsoft.com/office/drawing/2015/06/chart">
            <c:ext xmlns:c16="http://schemas.microsoft.com/office/drawing/2014/chart" uri="{C3380CC4-5D6E-409C-BE32-E72D297353CC}">
              <c16:uniqueId val="{00000002-7DE0-4055-8E79-F96124223AA6}"/>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Sheet1!$E$2:$E$7</c:f>
              <c:numCache>
                <c:formatCode>0%</c:formatCode>
                <c:ptCount val="6"/>
                <c:pt idx="0">
                  <c:v>0.7</c:v>
                </c:pt>
                <c:pt idx="1">
                  <c:v>0.6</c:v>
                </c:pt>
                <c:pt idx="2">
                  <c:v>0.2</c:v>
                </c:pt>
                <c:pt idx="3">
                  <c:v>0.2</c:v>
                </c:pt>
                <c:pt idx="4">
                  <c:v>0.05</c:v>
                </c:pt>
                <c:pt idx="5">
                  <c:v>0.04</c:v>
                </c:pt>
              </c:numCache>
            </c:numRef>
          </c:val>
          <c:extLst xmlns:c16r2="http://schemas.microsoft.com/office/drawing/2015/06/chart">
            <c:ext xmlns:c16="http://schemas.microsoft.com/office/drawing/2014/chart" uri="{C3380CC4-5D6E-409C-BE32-E72D297353CC}">
              <c16:uniqueId val="{00000003-7DE0-4055-8E79-F96124223AA6}"/>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Sheet1!$F$2:$F$7</c:f>
              <c:numCache>
                <c:formatCode>0%</c:formatCode>
                <c:ptCount val="6"/>
                <c:pt idx="0">
                  <c:v>0.73888888888888893</c:v>
                </c:pt>
                <c:pt idx="1">
                  <c:v>0.5537037037037037</c:v>
                </c:pt>
                <c:pt idx="2">
                  <c:v>0.2722222222222222</c:v>
                </c:pt>
                <c:pt idx="3">
                  <c:v>0.17037037037037037</c:v>
                </c:pt>
                <c:pt idx="4">
                  <c:v>7.5925925925925924E-2</c:v>
                </c:pt>
                <c:pt idx="5">
                  <c:v>4.0740740740740737E-2</c:v>
                </c:pt>
              </c:numCache>
            </c:numRef>
          </c:val>
          <c:extLst xmlns:c16r2="http://schemas.microsoft.com/office/drawing/2015/06/chart">
            <c:ext xmlns:c16="http://schemas.microsoft.com/office/drawing/2014/chart" uri="{C3380CC4-5D6E-409C-BE32-E72D297353CC}">
              <c16:uniqueId val="{00000004-7DE0-4055-8E79-F96124223AA6}"/>
            </c:ext>
          </c:extLst>
        </c:ser>
        <c:ser>
          <c:idx val="5"/>
          <c:order val="5"/>
          <c:tx>
            <c:strRef>
              <c:f>Sheet1!$G$1</c:f>
              <c:strCache>
                <c:ptCount val="1"/>
                <c:pt idx="0">
                  <c:v>מרץ 2017</c:v>
                </c:pt>
              </c:strCache>
            </c:strRef>
          </c:tx>
          <c:spPr>
            <a:solidFill>
              <a:schemeClr val="accent1">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Sheet1!$G$2:$G$7</c:f>
              <c:numCache>
                <c:formatCode>0%</c:formatCode>
                <c:ptCount val="6"/>
                <c:pt idx="0">
                  <c:v>0.74640287769784164</c:v>
                </c:pt>
                <c:pt idx="1">
                  <c:v>0.66187050359712218</c:v>
                </c:pt>
                <c:pt idx="2">
                  <c:v>0.24280575539568344</c:v>
                </c:pt>
                <c:pt idx="3">
                  <c:v>0.16007194244604314</c:v>
                </c:pt>
                <c:pt idx="4">
                  <c:v>8.2733812949640273E-2</c:v>
                </c:pt>
                <c:pt idx="5">
                  <c:v>8.9928057553956831E-2</c:v>
                </c:pt>
              </c:numCache>
            </c:numRef>
          </c:val>
          <c:extLst xmlns:c16r2="http://schemas.microsoft.com/office/drawing/2015/06/chart">
            <c:ext xmlns:c16="http://schemas.microsoft.com/office/drawing/2014/chart" uri="{C3380CC4-5D6E-409C-BE32-E72D297353CC}">
              <c16:uniqueId val="{00000000-5D48-43B8-950A-F7563CD57E1E}"/>
            </c:ext>
          </c:extLst>
        </c:ser>
        <c:dLbls>
          <c:showLegendKey val="0"/>
          <c:showVal val="1"/>
          <c:showCatName val="0"/>
          <c:showSerName val="0"/>
          <c:showPercent val="0"/>
          <c:showBubbleSize val="0"/>
        </c:dLbls>
        <c:gapWidth val="150"/>
        <c:axId val="174854064"/>
        <c:axId val="174854624"/>
      </c:barChart>
      <c:catAx>
        <c:axId val="17485406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4854624"/>
        <c:crosses val="autoZero"/>
        <c:auto val="1"/>
        <c:lblAlgn val="ctr"/>
        <c:lblOffset val="100"/>
        <c:tickLblSkip val="1"/>
        <c:tickMarkSkip val="1"/>
        <c:noMultiLvlLbl val="0"/>
      </c:catAx>
      <c:valAx>
        <c:axId val="174854624"/>
        <c:scaling>
          <c:orientation val="minMax"/>
          <c:max val="1"/>
          <c:min val="0"/>
        </c:scaling>
        <c:delete val="1"/>
        <c:axPos val="t"/>
        <c:numFmt formatCode="0%" sourceLinked="1"/>
        <c:majorTickMark val="out"/>
        <c:minorTickMark val="none"/>
        <c:tickLblPos val="nextTo"/>
        <c:crossAx val="174854064"/>
        <c:crosses val="autoZero"/>
        <c:crossBetween val="between"/>
      </c:valAx>
      <c:spPr>
        <a:noFill/>
        <a:ln w="25310">
          <a:noFill/>
        </a:ln>
      </c:spPr>
    </c:plotArea>
    <c:legend>
      <c:legendPos val="b"/>
      <c:layout>
        <c:manualLayout>
          <c:xMode val="edge"/>
          <c:yMode val="edge"/>
          <c:x val="9.7179870027622892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0.53</c:v>
                </c:pt>
                <c:pt idx="1">
                  <c:v>0.52</c:v>
                </c:pt>
                <c:pt idx="2">
                  <c:v>0.51</c:v>
                </c:pt>
                <c:pt idx="3">
                  <c:v>0.51</c:v>
                </c:pt>
                <c:pt idx="4">
                  <c:v>0.54</c:v>
                </c:pt>
                <c:pt idx="5">
                  <c:v>0.56000000000000005</c:v>
                </c:pt>
              </c:numCache>
            </c:numRef>
          </c:val>
          <c:extLst xmlns:c16r2="http://schemas.microsoft.com/office/drawing/2015/06/chart">
            <c:ext xmlns:c16="http://schemas.microsoft.com/office/drawing/2014/chart" uri="{C3380CC4-5D6E-409C-BE32-E72D297353CC}">
              <c16:uniqueId val="{00000000-27AC-4BC3-9000-B5D25D773954}"/>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0.46899999999999997</c:v>
                </c:pt>
                <c:pt idx="1">
                  <c:v>0.48299999999999998</c:v>
                </c:pt>
                <c:pt idx="2">
                  <c:v>0.48799999999999999</c:v>
                </c:pt>
                <c:pt idx="3">
                  <c:v>0.49299999999999999</c:v>
                </c:pt>
                <c:pt idx="4">
                  <c:v>0.46</c:v>
                </c:pt>
                <c:pt idx="5">
                  <c:v>0.44</c:v>
                </c:pt>
              </c:numCache>
            </c:numRef>
          </c:val>
          <c:extLst xmlns:c16r2="http://schemas.microsoft.com/office/drawing/2015/06/chart">
            <c:ext xmlns:c16="http://schemas.microsoft.com/office/drawing/2014/chart" uri="{C3380CC4-5D6E-409C-BE32-E72D297353CC}">
              <c16:uniqueId val="{00000001-27AC-4BC3-9000-B5D25D773954}"/>
            </c:ext>
          </c:extLst>
        </c:ser>
        <c:dLbls>
          <c:showLegendKey val="0"/>
          <c:showVal val="1"/>
          <c:showCatName val="0"/>
          <c:showSerName val="0"/>
          <c:showPercent val="0"/>
          <c:showBubbleSize val="0"/>
        </c:dLbls>
        <c:gapWidth val="110"/>
        <c:overlap val="100"/>
        <c:axId val="176671696"/>
        <c:axId val="176672256"/>
      </c:barChart>
      <c:catAx>
        <c:axId val="17667169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176672256"/>
        <c:crosses val="autoZero"/>
        <c:auto val="1"/>
        <c:lblAlgn val="ctr"/>
        <c:lblOffset val="100"/>
        <c:tickLblSkip val="1"/>
        <c:tickMarkSkip val="1"/>
        <c:noMultiLvlLbl val="0"/>
      </c:catAx>
      <c:valAx>
        <c:axId val="176672256"/>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176671696"/>
        <c:crosses val="autoZero"/>
        <c:crossBetween val="between"/>
      </c:valAx>
      <c:spPr>
        <a:noFill/>
        <a:ln w="25210">
          <a:noFill/>
        </a:ln>
      </c:spPr>
    </c:plotArea>
    <c:legend>
      <c:legendPos val="r"/>
      <c:layout>
        <c:manualLayout>
          <c:xMode val="edge"/>
          <c:yMode val="edge"/>
          <c:x val="0.812912771929865"/>
          <c:y val="5.5914578755322332E-2"/>
          <c:w val="0.1651647165827401"/>
          <c:h val="0.75588748280433982"/>
        </c:manualLayout>
      </c:layout>
      <c:overlay val="0"/>
      <c:spPr>
        <a:noFill/>
        <a:ln w="3151">
          <a:solidFill>
            <a:schemeClr val="bg2">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32"/>
          <c:y val="0"/>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Sheet1!$B$2:$B$5</c:f>
              <c:numCache>
                <c:formatCode>0</c:formatCode>
                <c:ptCount val="4"/>
                <c:pt idx="0">
                  <c:v>8</c:v>
                </c:pt>
                <c:pt idx="1">
                  <c:v>6</c:v>
                </c:pt>
                <c:pt idx="2">
                  <c:v>6</c:v>
                </c:pt>
                <c:pt idx="3">
                  <c:v>8</c:v>
                </c:pt>
              </c:numCache>
            </c:numRef>
          </c:val>
          <c:extLst xmlns:c16r2="http://schemas.microsoft.com/office/drawing/2015/06/chart">
            <c:ext xmlns:c16="http://schemas.microsoft.com/office/drawing/2014/chart" uri="{C3380CC4-5D6E-409C-BE32-E72D297353CC}">
              <c16:uniqueId val="{00000000-9AF1-473B-BDE1-77F080518B39}"/>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Sheet1!$C$2:$C$5</c:f>
              <c:numCache>
                <c:formatCode>0</c:formatCode>
                <c:ptCount val="4"/>
                <c:pt idx="0">
                  <c:v>17</c:v>
                </c:pt>
                <c:pt idx="1">
                  <c:v>6</c:v>
                </c:pt>
                <c:pt idx="2">
                  <c:v>4</c:v>
                </c:pt>
                <c:pt idx="3">
                  <c:v>9</c:v>
                </c:pt>
              </c:numCache>
            </c:numRef>
          </c:val>
          <c:extLst xmlns:c16r2="http://schemas.microsoft.com/office/drawing/2015/06/chart">
            <c:ext xmlns:c16="http://schemas.microsoft.com/office/drawing/2014/chart" uri="{C3380CC4-5D6E-409C-BE32-E72D297353CC}">
              <c16:uniqueId val="{00000001-9AF1-473B-BDE1-77F080518B39}"/>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Sheet1!$D$2:$D$5</c:f>
              <c:numCache>
                <c:formatCode>0</c:formatCode>
                <c:ptCount val="4"/>
                <c:pt idx="0">
                  <c:v>15</c:v>
                </c:pt>
                <c:pt idx="1">
                  <c:v>6</c:v>
                </c:pt>
                <c:pt idx="2">
                  <c:v>1</c:v>
                </c:pt>
                <c:pt idx="3">
                  <c:v>1</c:v>
                </c:pt>
              </c:numCache>
            </c:numRef>
          </c:val>
          <c:extLst xmlns:c16r2="http://schemas.microsoft.com/office/drawing/2015/06/chart">
            <c:ext xmlns:c16="http://schemas.microsoft.com/office/drawing/2014/chart" uri="{C3380CC4-5D6E-409C-BE32-E72D297353CC}">
              <c16:uniqueId val="{00000002-9AF1-473B-BDE1-77F080518B39}"/>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Sheet1!$E$2:$E$5</c:f>
              <c:numCache>
                <c:formatCode>0</c:formatCode>
                <c:ptCount val="4"/>
                <c:pt idx="0">
                  <c:v>12</c:v>
                </c:pt>
                <c:pt idx="1">
                  <c:v>8</c:v>
                </c:pt>
                <c:pt idx="2">
                  <c:v>8</c:v>
                </c:pt>
                <c:pt idx="3">
                  <c:v>9</c:v>
                </c:pt>
              </c:numCache>
            </c:numRef>
          </c:val>
          <c:extLst xmlns:c16r2="http://schemas.microsoft.com/office/drawing/2015/06/chart">
            <c:ext xmlns:c16="http://schemas.microsoft.com/office/drawing/2014/chart" uri="{C3380CC4-5D6E-409C-BE32-E72D297353CC}">
              <c16:uniqueId val="{00000003-9AF1-473B-BDE1-77F080518B39}"/>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Sheet1!$F$2:$F$5</c:f>
              <c:numCache>
                <c:formatCode>0</c:formatCode>
                <c:ptCount val="4"/>
                <c:pt idx="0">
                  <c:v>6.0149999999999997</c:v>
                </c:pt>
                <c:pt idx="1">
                  <c:v>6.8170000000000002</c:v>
                </c:pt>
                <c:pt idx="2">
                  <c:v>6.0149999999999997</c:v>
                </c:pt>
                <c:pt idx="3">
                  <c:v>10.426</c:v>
                </c:pt>
              </c:numCache>
            </c:numRef>
          </c:val>
          <c:extLst xmlns:c16r2="http://schemas.microsoft.com/office/drawing/2015/06/chart">
            <c:ext xmlns:c16="http://schemas.microsoft.com/office/drawing/2014/chart" uri="{C3380CC4-5D6E-409C-BE32-E72D297353CC}">
              <c16:uniqueId val="{00000004-9AF1-473B-BDE1-77F080518B39}"/>
            </c:ext>
          </c:extLst>
        </c:ser>
        <c:ser>
          <c:idx val="5"/>
          <c:order val="5"/>
          <c:tx>
            <c:strRef>
              <c:f>Sheet1!$G$1</c:f>
              <c:strCache>
                <c:ptCount val="1"/>
                <c:pt idx="0">
                  <c:v>מרץ 2017</c:v>
                </c:pt>
              </c:strCache>
            </c:strRef>
          </c:tx>
          <c:spPr>
            <a:solidFill>
              <a:schemeClr val="accent1">
                <a:lumMod val="10000"/>
              </a:schemeClr>
            </a:solidFill>
          </c:spPr>
          <c:invertIfNegative val="0"/>
          <c:dLbls>
            <c:spPr>
              <a:noFill/>
              <a:ln>
                <a:noFill/>
              </a:ln>
              <a:effectLst/>
            </c:spPr>
            <c:txPr>
              <a:bodyPr wrap="square" lIns="38100" tIns="19050" rIns="38100" bIns="19050" anchor="ctr" anchorCtr="0">
                <a:spAutoFit/>
              </a:bodyPr>
              <a:lstStyle/>
              <a:p>
                <a:pPr algn="ctr">
                  <a:defRPr lang="en-US" sz="10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Sheet1!$G$2:$G$5</c:f>
              <c:numCache>
                <c:formatCode>0</c:formatCode>
                <c:ptCount val="4"/>
                <c:pt idx="0">
                  <c:v>11</c:v>
                </c:pt>
                <c:pt idx="1">
                  <c:v>4</c:v>
                </c:pt>
                <c:pt idx="2">
                  <c:v>4</c:v>
                </c:pt>
                <c:pt idx="3">
                  <c:v>2</c:v>
                </c:pt>
              </c:numCache>
            </c:numRef>
          </c:val>
          <c:extLst xmlns:c16r2="http://schemas.microsoft.com/office/drawing/2015/06/chart">
            <c:ext xmlns:c16="http://schemas.microsoft.com/office/drawing/2014/chart" uri="{C3380CC4-5D6E-409C-BE32-E72D297353CC}">
              <c16:uniqueId val="{00000000-49F1-4243-8C1D-23876022598F}"/>
            </c:ext>
          </c:extLst>
        </c:ser>
        <c:dLbls>
          <c:showLegendKey val="0"/>
          <c:showVal val="1"/>
          <c:showCatName val="0"/>
          <c:showSerName val="0"/>
          <c:showPercent val="0"/>
          <c:showBubbleSize val="0"/>
        </c:dLbls>
        <c:gapWidth val="150"/>
        <c:axId val="176677296"/>
        <c:axId val="176677856"/>
      </c:barChart>
      <c:catAx>
        <c:axId val="176677296"/>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6677856"/>
        <c:crosses val="autoZero"/>
        <c:auto val="1"/>
        <c:lblAlgn val="ctr"/>
        <c:lblOffset val="100"/>
        <c:tickLblSkip val="1"/>
        <c:tickMarkSkip val="1"/>
        <c:noMultiLvlLbl val="0"/>
      </c:catAx>
      <c:valAx>
        <c:axId val="176677856"/>
        <c:scaling>
          <c:orientation val="minMax"/>
          <c:max val="32"/>
          <c:min val="0"/>
        </c:scaling>
        <c:delete val="1"/>
        <c:axPos val="t"/>
        <c:numFmt formatCode="0" sourceLinked="1"/>
        <c:majorTickMark val="out"/>
        <c:minorTickMark val="none"/>
        <c:tickLblPos val="nextTo"/>
        <c:crossAx val="176677296"/>
        <c:crosses val="autoZero"/>
        <c:crossBetween val="between"/>
      </c:valAx>
      <c:spPr>
        <a:noFill/>
        <a:ln w="25310">
          <a:noFill/>
        </a:ln>
      </c:spPr>
    </c:plotArea>
    <c:legend>
      <c:legendPos val="b"/>
      <c:layout>
        <c:manualLayout>
          <c:xMode val="edge"/>
          <c:yMode val="edge"/>
          <c:x val="4.7289915004525207E-3"/>
          <c:y val="0.93097845450122407"/>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7.0000000000000007E-2</c:v>
                </c:pt>
                <c:pt idx="1">
                  <c:v>7.0000000000000007E-2</c:v>
                </c:pt>
                <c:pt idx="2">
                  <c:v>0.06</c:v>
                </c:pt>
                <c:pt idx="3">
                  <c:v>0.08</c:v>
                </c:pt>
                <c:pt idx="4">
                  <c:v>0.08</c:v>
                </c:pt>
                <c:pt idx="5">
                  <c:v>0.05</c:v>
                </c:pt>
              </c:numCache>
            </c:numRef>
          </c:val>
          <c:extLst xmlns:c16r2="http://schemas.microsoft.com/office/drawing/2015/06/chart">
            <c:ext xmlns:c16="http://schemas.microsoft.com/office/drawing/2014/chart" uri="{C3380CC4-5D6E-409C-BE32-E72D297353CC}">
              <c16:uniqueId val="{00000000-E4AB-4513-B4DC-7F0EDB130476}"/>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0.92600000000000005</c:v>
                </c:pt>
                <c:pt idx="1">
                  <c:v>0.93300000000000005</c:v>
                </c:pt>
                <c:pt idx="2">
                  <c:v>0.94</c:v>
                </c:pt>
                <c:pt idx="3">
                  <c:v>0.91800000000000004</c:v>
                </c:pt>
                <c:pt idx="4">
                  <c:v>0.91800000000000004</c:v>
                </c:pt>
                <c:pt idx="5">
                  <c:v>0.95</c:v>
                </c:pt>
              </c:numCache>
            </c:numRef>
          </c:val>
          <c:extLst xmlns:c16r2="http://schemas.microsoft.com/office/drawing/2015/06/chart">
            <c:ext xmlns:c16="http://schemas.microsoft.com/office/drawing/2014/chart" uri="{C3380CC4-5D6E-409C-BE32-E72D297353CC}">
              <c16:uniqueId val="{00000001-E4AB-4513-B4DC-7F0EDB130476}"/>
            </c:ext>
          </c:extLst>
        </c:ser>
        <c:dLbls>
          <c:showLegendKey val="0"/>
          <c:showVal val="1"/>
          <c:showCatName val="0"/>
          <c:showSerName val="0"/>
          <c:showPercent val="0"/>
          <c:showBubbleSize val="0"/>
        </c:dLbls>
        <c:gapWidth val="110"/>
        <c:overlap val="100"/>
        <c:axId val="177007616"/>
        <c:axId val="177008176"/>
      </c:barChart>
      <c:catAx>
        <c:axId val="17700761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177008176"/>
        <c:crosses val="autoZero"/>
        <c:auto val="1"/>
        <c:lblAlgn val="ctr"/>
        <c:lblOffset val="100"/>
        <c:tickLblSkip val="1"/>
        <c:tickMarkSkip val="1"/>
        <c:noMultiLvlLbl val="0"/>
      </c:catAx>
      <c:valAx>
        <c:axId val="177008176"/>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177007616"/>
        <c:crosses val="autoZero"/>
        <c:crossBetween val="between"/>
      </c:valAx>
      <c:spPr>
        <a:noFill/>
        <a:ln w="25210">
          <a:noFill/>
        </a:ln>
      </c:spPr>
    </c:plotArea>
    <c:legend>
      <c:legendPos val="r"/>
      <c:layout>
        <c:manualLayout>
          <c:xMode val="edge"/>
          <c:yMode val="edge"/>
          <c:x val="0.76896451091410656"/>
          <c:y val="4.946941592614959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32"/>
          <c:y val="0"/>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Sheet1!$B$2:$B$7</c:f>
              <c:numCache>
                <c:formatCode>0</c:formatCode>
                <c:ptCount val="6"/>
                <c:pt idx="0">
                  <c:v>9</c:v>
                </c:pt>
                <c:pt idx="1">
                  <c:v>1</c:v>
                </c:pt>
                <c:pt idx="2">
                  <c:v>3</c:v>
                </c:pt>
                <c:pt idx="3">
                  <c:v>1</c:v>
                </c:pt>
                <c:pt idx="5">
                  <c:v>2</c:v>
                </c:pt>
              </c:numCache>
            </c:numRef>
          </c:val>
          <c:extLst xmlns:c16r2="http://schemas.microsoft.com/office/drawing/2015/06/chart">
            <c:ext xmlns:c16="http://schemas.microsoft.com/office/drawing/2014/chart" uri="{C3380CC4-5D6E-409C-BE32-E72D297353CC}">
              <c16:uniqueId val="{00000000-AAC3-420B-ABF1-E0537B7E1BEA}"/>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Sheet1!$C$2:$C$7</c:f>
              <c:numCache>
                <c:formatCode>General</c:formatCode>
                <c:ptCount val="6"/>
                <c:pt idx="0" formatCode="0">
                  <c:v>10</c:v>
                </c:pt>
                <c:pt idx="2" formatCode="0">
                  <c:v>4</c:v>
                </c:pt>
                <c:pt idx="3" formatCode="0">
                  <c:v>3</c:v>
                </c:pt>
                <c:pt idx="4" formatCode="0">
                  <c:v>3</c:v>
                </c:pt>
              </c:numCache>
            </c:numRef>
          </c:val>
          <c:extLst xmlns:c16r2="http://schemas.microsoft.com/office/drawing/2015/06/chart">
            <c:ext xmlns:c16="http://schemas.microsoft.com/office/drawing/2014/chart" uri="{C3380CC4-5D6E-409C-BE32-E72D297353CC}">
              <c16:uniqueId val="{00000001-AAC3-420B-ABF1-E0537B7E1BEA}"/>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Sheet1!$D$2:$D$7</c:f>
              <c:numCache>
                <c:formatCode>General</c:formatCode>
                <c:ptCount val="6"/>
                <c:pt idx="0" formatCode="0">
                  <c:v>9</c:v>
                </c:pt>
                <c:pt idx="3" formatCode="0">
                  <c:v>2</c:v>
                </c:pt>
                <c:pt idx="4" formatCode="0">
                  <c:v>3</c:v>
                </c:pt>
              </c:numCache>
            </c:numRef>
          </c:val>
          <c:extLst xmlns:c16r2="http://schemas.microsoft.com/office/drawing/2015/06/chart">
            <c:ext xmlns:c16="http://schemas.microsoft.com/office/drawing/2014/chart" uri="{C3380CC4-5D6E-409C-BE32-E72D297353CC}">
              <c16:uniqueId val="{00000002-AAC3-420B-ABF1-E0537B7E1BEA}"/>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Sheet1!$E$2:$E$7</c:f>
              <c:numCache>
                <c:formatCode>General</c:formatCode>
                <c:ptCount val="6"/>
                <c:pt idx="0" formatCode="0">
                  <c:v>11</c:v>
                </c:pt>
                <c:pt idx="2" formatCode="0">
                  <c:v>4</c:v>
                </c:pt>
                <c:pt idx="3" formatCode="0">
                  <c:v>5</c:v>
                </c:pt>
                <c:pt idx="4" formatCode="0">
                  <c:v>3</c:v>
                </c:pt>
              </c:numCache>
            </c:numRef>
          </c:val>
          <c:extLst xmlns:c16r2="http://schemas.microsoft.com/office/drawing/2015/06/chart">
            <c:ext xmlns:c16="http://schemas.microsoft.com/office/drawing/2014/chart" uri="{C3380CC4-5D6E-409C-BE32-E72D297353CC}">
              <c16:uniqueId val="{00000003-AAC3-420B-ABF1-E0537B7E1BEA}"/>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Sheet1!$F$2:$F$7</c:f>
              <c:numCache>
                <c:formatCode>0</c:formatCode>
                <c:ptCount val="6"/>
                <c:pt idx="0">
                  <c:v>10.827</c:v>
                </c:pt>
                <c:pt idx="1">
                  <c:v>4.01</c:v>
                </c:pt>
                <c:pt idx="2">
                  <c:v>2.8069999999999999</c:v>
                </c:pt>
              </c:numCache>
            </c:numRef>
          </c:val>
          <c:extLst xmlns:c16r2="http://schemas.microsoft.com/office/drawing/2015/06/chart">
            <c:ext xmlns:c16="http://schemas.microsoft.com/office/drawing/2014/chart" uri="{C3380CC4-5D6E-409C-BE32-E72D297353CC}">
              <c16:uniqueId val="{00000004-AAC3-420B-ABF1-E0537B7E1BEA}"/>
            </c:ext>
          </c:extLst>
        </c:ser>
        <c:dLbls>
          <c:showLegendKey val="0"/>
          <c:showVal val="1"/>
          <c:showCatName val="0"/>
          <c:showSerName val="0"/>
          <c:showPercent val="0"/>
          <c:showBubbleSize val="0"/>
        </c:dLbls>
        <c:gapWidth val="150"/>
        <c:axId val="177012656"/>
        <c:axId val="177013216"/>
      </c:barChart>
      <c:catAx>
        <c:axId val="177012656"/>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7013216"/>
        <c:crosses val="autoZero"/>
        <c:auto val="1"/>
        <c:lblAlgn val="ctr"/>
        <c:lblOffset val="100"/>
        <c:tickLblSkip val="1"/>
        <c:tickMarkSkip val="1"/>
        <c:noMultiLvlLbl val="0"/>
      </c:catAx>
      <c:valAx>
        <c:axId val="177013216"/>
        <c:scaling>
          <c:orientation val="minMax"/>
          <c:max val="32"/>
          <c:min val="0"/>
        </c:scaling>
        <c:delete val="1"/>
        <c:axPos val="t"/>
        <c:numFmt formatCode="0" sourceLinked="1"/>
        <c:majorTickMark val="out"/>
        <c:minorTickMark val="none"/>
        <c:tickLblPos val="nextTo"/>
        <c:crossAx val="177012656"/>
        <c:crosses val="autoZero"/>
        <c:crossBetween val="between"/>
      </c:valAx>
      <c:spPr>
        <a:noFill/>
        <a:ln w="25310">
          <a:noFill/>
        </a:ln>
      </c:spPr>
    </c:plotArea>
    <c:legend>
      <c:legendPos val="b"/>
      <c:layout>
        <c:manualLayout>
          <c:xMode val="edge"/>
          <c:yMode val="edge"/>
          <c:x val="4.8944656897769979E-2"/>
          <c:y val="0.93097843873083863"/>
          <c:w val="0.69828969138483965"/>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0.04</c:v>
                </c:pt>
                <c:pt idx="1">
                  <c:v>0.06</c:v>
                </c:pt>
                <c:pt idx="2">
                  <c:v>0.04</c:v>
                </c:pt>
                <c:pt idx="3">
                  <c:v>0.05</c:v>
                </c:pt>
                <c:pt idx="4">
                  <c:v>0.05</c:v>
                </c:pt>
                <c:pt idx="5">
                  <c:v>0.05</c:v>
                </c:pt>
              </c:numCache>
            </c:numRef>
          </c:val>
          <c:extLst xmlns:c16r2="http://schemas.microsoft.com/office/drawing/2015/06/chart">
            <c:ext xmlns:c16="http://schemas.microsoft.com/office/drawing/2014/chart" uri="{C3380CC4-5D6E-409C-BE32-E72D297353CC}">
              <c16:uniqueId val="{00000000-D74B-4941-B070-DDD81C589E13}"/>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0.96299999999999997</c:v>
                </c:pt>
                <c:pt idx="1">
                  <c:v>0.94299999999999995</c:v>
                </c:pt>
                <c:pt idx="2">
                  <c:v>0.95499999999999996</c:v>
                </c:pt>
                <c:pt idx="3">
                  <c:v>0.95299999999999996</c:v>
                </c:pt>
                <c:pt idx="4">
                  <c:v>0.95299999999999996</c:v>
                </c:pt>
                <c:pt idx="5">
                  <c:v>0.95</c:v>
                </c:pt>
              </c:numCache>
            </c:numRef>
          </c:val>
          <c:extLst xmlns:c16r2="http://schemas.microsoft.com/office/drawing/2015/06/chart">
            <c:ext xmlns:c16="http://schemas.microsoft.com/office/drawing/2014/chart" uri="{C3380CC4-5D6E-409C-BE32-E72D297353CC}">
              <c16:uniqueId val="{00000001-D74B-4941-B070-DDD81C589E13}"/>
            </c:ext>
          </c:extLst>
        </c:ser>
        <c:dLbls>
          <c:showLegendKey val="0"/>
          <c:showVal val="1"/>
          <c:showCatName val="0"/>
          <c:showSerName val="0"/>
          <c:showPercent val="0"/>
          <c:showBubbleSize val="0"/>
        </c:dLbls>
        <c:gapWidth val="110"/>
        <c:overlap val="100"/>
        <c:axId val="177277248"/>
        <c:axId val="177277808"/>
      </c:barChart>
      <c:catAx>
        <c:axId val="17727724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177277808"/>
        <c:crosses val="autoZero"/>
        <c:auto val="1"/>
        <c:lblAlgn val="ctr"/>
        <c:lblOffset val="100"/>
        <c:tickLblSkip val="1"/>
        <c:tickMarkSkip val="1"/>
        <c:noMultiLvlLbl val="0"/>
      </c:catAx>
      <c:valAx>
        <c:axId val="177277808"/>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177277248"/>
        <c:crosses val="autoZero"/>
        <c:crossBetween val="between"/>
      </c:valAx>
      <c:spPr>
        <a:noFill/>
        <a:ln w="25210">
          <a:noFill/>
        </a:ln>
      </c:spPr>
    </c:plotArea>
    <c:legend>
      <c:legendPos val="r"/>
      <c:layout>
        <c:manualLayout>
          <c:xMode val="edge"/>
          <c:yMode val="edge"/>
          <c:x val="0.76896451091410656"/>
          <c:y val="5.5914578755322332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646900199160159"/>
          <c:y val="1.1691314320064919E-2"/>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Sheet1!$B$2:$B$7</c:f>
              <c:numCache>
                <c:formatCode>0%</c:formatCode>
                <c:ptCount val="6"/>
                <c:pt idx="0">
                  <c:v>0.77745664739884401</c:v>
                </c:pt>
                <c:pt idx="1">
                  <c:v>0.319364161849711</c:v>
                </c:pt>
                <c:pt idx="2">
                  <c:v>0.15028901734104047</c:v>
                </c:pt>
                <c:pt idx="3">
                  <c:v>2.4566473988439311E-2</c:v>
                </c:pt>
                <c:pt idx="4">
                  <c:v>0.10404624277456648</c:v>
                </c:pt>
                <c:pt idx="5">
                  <c:v>6.5028901734104055E-2</c:v>
                </c:pt>
              </c:numCache>
            </c:numRef>
          </c:val>
          <c:extLst xmlns:c16r2="http://schemas.microsoft.com/office/drawing/2015/06/chart">
            <c:ext xmlns:c16="http://schemas.microsoft.com/office/drawing/2014/chart" uri="{C3380CC4-5D6E-409C-BE32-E72D297353CC}">
              <c16:uniqueId val="{00000000-C432-4E44-A304-2DA9381B3EED}"/>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Sheet1!$C$2:$C$7</c:f>
              <c:numCache>
                <c:formatCode>0%</c:formatCode>
                <c:ptCount val="6"/>
                <c:pt idx="0">
                  <c:v>0.87</c:v>
                </c:pt>
                <c:pt idx="1">
                  <c:v>0.31</c:v>
                </c:pt>
                <c:pt idx="2">
                  <c:v>0.2</c:v>
                </c:pt>
                <c:pt idx="3">
                  <c:v>0.05</c:v>
                </c:pt>
                <c:pt idx="4">
                  <c:v>0.17</c:v>
                </c:pt>
                <c:pt idx="5">
                  <c:v>7.0000000000000007E-2</c:v>
                </c:pt>
              </c:numCache>
            </c:numRef>
          </c:val>
          <c:extLst xmlns:c16r2="http://schemas.microsoft.com/office/drawing/2015/06/chart">
            <c:ext xmlns:c16="http://schemas.microsoft.com/office/drawing/2014/chart" uri="{C3380CC4-5D6E-409C-BE32-E72D297353CC}">
              <c16:uniqueId val="{00000001-C432-4E44-A304-2DA9381B3EED}"/>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Sheet1!$D$2:$D$7</c:f>
              <c:numCache>
                <c:formatCode>0%</c:formatCode>
                <c:ptCount val="6"/>
                <c:pt idx="0">
                  <c:v>0.75</c:v>
                </c:pt>
                <c:pt idx="1">
                  <c:v>0.28000000000000003</c:v>
                </c:pt>
                <c:pt idx="2">
                  <c:v>0.19</c:v>
                </c:pt>
                <c:pt idx="3">
                  <c:v>0.04</c:v>
                </c:pt>
                <c:pt idx="4">
                  <c:v>0.14000000000000001</c:v>
                </c:pt>
                <c:pt idx="5">
                  <c:v>0.1</c:v>
                </c:pt>
              </c:numCache>
            </c:numRef>
          </c:val>
          <c:extLst xmlns:c16r2="http://schemas.microsoft.com/office/drawing/2015/06/chart">
            <c:ext xmlns:c16="http://schemas.microsoft.com/office/drawing/2014/chart" uri="{C3380CC4-5D6E-409C-BE32-E72D297353CC}">
              <c16:uniqueId val="{00000002-C432-4E44-A304-2DA9381B3EED}"/>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Sheet1!$E$2:$E$7</c:f>
              <c:numCache>
                <c:formatCode>0%</c:formatCode>
                <c:ptCount val="6"/>
                <c:pt idx="0">
                  <c:v>0.8</c:v>
                </c:pt>
                <c:pt idx="1">
                  <c:v>0.3</c:v>
                </c:pt>
                <c:pt idx="2">
                  <c:v>0.23</c:v>
                </c:pt>
                <c:pt idx="3">
                  <c:v>0.03</c:v>
                </c:pt>
                <c:pt idx="4">
                  <c:v>0.12</c:v>
                </c:pt>
                <c:pt idx="5">
                  <c:v>0.08</c:v>
                </c:pt>
              </c:numCache>
            </c:numRef>
          </c:val>
          <c:extLst xmlns:c16r2="http://schemas.microsoft.com/office/drawing/2015/06/chart">
            <c:ext xmlns:c16="http://schemas.microsoft.com/office/drawing/2014/chart" uri="{C3380CC4-5D6E-409C-BE32-E72D297353CC}">
              <c16:uniqueId val="{00000003-C432-4E44-A304-2DA9381B3EED}"/>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Sheet1!$F$2:$F$7</c:f>
              <c:numCache>
                <c:formatCode>0%</c:formatCode>
                <c:ptCount val="6"/>
                <c:pt idx="0">
                  <c:v>0.84925373134328364</c:v>
                </c:pt>
                <c:pt idx="1">
                  <c:v>0.25373134328358216</c:v>
                </c:pt>
                <c:pt idx="2">
                  <c:v>0.19402985074626869</c:v>
                </c:pt>
                <c:pt idx="3">
                  <c:v>1.7910447761194031E-2</c:v>
                </c:pt>
                <c:pt idx="4">
                  <c:v>0.10000000000000002</c:v>
                </c:pt>
                <c:pt idx="5">
                  <c:v>7.0149253731343286E-2</c:v>
                </c:pt>
              </c:numCache>
            </c:numRef>
          </c:val>
          <c:extLst xmlns:c16r2="http://schemas.microsoft.com/office/drawing/2015/06/chart">
            <c:ext xmlns:c16="http://schemas.microsoft.com/office/drawing/2014/chart" uri="{C3380CC4-5D6E-409C-BE32-E72D297353CC}">
              <c16:uniqueId val="{00000004-C432-4E44-A304-2DA9381B3EED}"/>
            </c:ext>
          </c:extLst>
        </c:ser>
        <c:ser>
          <c:idx val="5"/>
          <c:order val="5"/>
          <c:tx>
            <c:strRef>
              <c:f>Sheet1!$G$1</c:f>
              <c:strCache>
                <c:ptCount val="1"/>
                <c:pt idx="0">
                  <c:v>מרץ 2017</c:v>
                </c:pt>
              </c:strCache>
            </c:strRef>
          </c:tx>
          <c:spPr>
            <a:solidFill>
              <a:schemeClr val="accent5">
                <a:lumMod val="10000"/>
              </a:schemeClr>
            </a:solidFill>
          </c:spPr>
          <c:invertIfNegative val="0"/>
          <c:dLbls>
            <c:dLbl>
              <c:idx val="0"/>
              <c:layout>
                <c:manualLayout>
                  <c:x val="0"/>
                  <c:y val="-1.1691314320064893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Sheet1!$G$2:$G$7</c:f>
              <c:numCache>
                <c:formatCode>0%</c:formatCode>
                <c:ptCount val="6"/>
                <c:pt idx="0">
                  <c:v>0.78405797101449282</c:v>
                </c:pt>
                <c:pt idx="1">
                  <c:v>0.2449275362318841</c:v>
                </c:pt>
                <c:pt idx="2">
                  <c:v>0.18695652173913047</c:v>
                </c:pt>
                <c:pt idx="3">
                  <c:v>0.11884057971014494</c:v>
                </c:pt>
                <c:pt idx="4">
                  <c:v>0.11449275362318842</c:v>
                </c:pt>
                <c:pt idx="5">
                  <c:v>8.6956521739130432E-2</c:v>
                </c:pt>
              </c:numCache>
            </c:numRef>
          </c:val>
          <c:extLst xmlns:c16r2="http://schemas.microsoft.com/office/drawing/2015/06/chart">
            <c:ext xmlns:c16="http://schemas.microsoft.com/office/drawing/2014/chart" uri="{C3380CC4-5D6E-409C-BE32-E72D297353CC}">
              <c16:uniqueId val="{00000005-C432-4E44-A304-2DA9381B3EED}"/>
            </c:ext>
          </c:extLst>
        </c:ser>
        <c:dLbls>
          <c:showLegendKey val="0"/>
          <c:showVal val="1"/>
          <c:showCatName val="0"/>
          <c:showSerName val="0"/>
          <c:showPercent val="0"/>
          <c:showBubbleSize val="0"/>
        </c:dLbls>
        <c:gapWidth val="150"/>
        <c:axId val="178465024"/>
        <c:axId val="178465584"/>
      </c:barChart>
      <c:catAx>
        <c:axId val="17846502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8465584"/>
        <c:crosses val="autoZero"/>
        <c:auto val="1"/>
        <c:lblAlgn val="ctr"/>
        <c:lblOffset val="100"/>
        <c:tickLblSkip val="1"/>
        <c:tickMarkSkip val="1"/>
        <c:noMultiLvlLbl val="0"/>
      </c:catAx>
      <c:valAx>
        <c:axId val="178465584"/>
        <c:scaling>
          <c:orientation val="minMax"/>
          <c:max val="1"/>
          <c:min val="0"/>
        </c:scaling>
        <c:delete val="1"/>
        <c:axPos val="t"/>
        <c:numFmt formatCode="0%" sourceLinked="1"/>
        <c:majorTickMark val="out"/>
        <c:minorTickMark val="none"/>
        <c:tickLblPos val="nextTo"/>
        <c:crossAx val="178465024"/>
        <c:crosses val="autoZero"/>
        <c:crossBetween val="between"/>
      </c:valAx>
      <c:spPr>
        <a:noFill/>
        <a:ln w="25310">
          <a:noFill/>
        </a:ln>
      </c:spPr>
    </c:plotArea>
    <c:legend>
      <c:legendPos val="b"/>
      <c:layout>
        <c:manualLayout>
          <c:xMode val="edge"/>
          <c:yMode val="edge"/>
          <c:x val="7.7081864556850843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0.69</c:v>
                </c:pt>
                <c:pt idx="1">
                  <c:v>0.63</c:v>
                </c:pt>
                <c:pt idx="2">
                  <c:v>0.65</c:v>
                </c:pt>
                <c:pt idx="3">
                  <c:v>0.65</c:v>
                </c:pt>
                <c:pt idx="4">
                  <c:v>0.67</c:v>
                </c:pt>
                <c:pt idx="5">
                  <c:v>0.68500000000000005</c:v>
                </c:pt>
              </c:numCache>
            </c:numRef>
          </c:val>
          <c:extLst xmlns:c16r2="http://schemas.microsoft.com/office/drawing/2015/06/chart">
            <c:ext xmlns:c16="http://schemas.microsoft.com/office/drawing/2014/chart" uri="{C3380CC4-5D6E-409C-BE32-E72D297353CC}">
              <c16:uniqueId val="{00000000-72A5-4822-85D1-38E4E5774868}"/>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0.308</c:v>
                </c:pt>
                <c:pt idx="1">
                  <c:v>0.36499999999999999</c:v>
                </c:pt>
                <c:pt idx="2">
                  <c:v>0.35</c:v>
                </c:pt>
                <c:pt idx="3">
                  <c:v>0.34799999999999998</c:v>
                </c:pt>
                <c:pt idx="4">
                  <c:v>0.33</c:v>
                </c:pt>
                <c:pt idx="5">
                  <c:v>0.315</c:v>
                </c:pt>
              </c:numCache>
            </c:numRef>
          </c:val>
          <c:extLst xmlns:c16r2="http://schemas.microsoft.com/office/drawing/2015/06/chart">
            <c:ext xmlns:c16="http://schemas.microsoft.com/office/drawing/2014/chart" uri="{C3380CC4-5D6E-409C-BE32-E72D297353CC}">
              <c16:uniqueId val="{00000001-72A5-4822-85D1-38E4E5774868}"/>
            </c:ext>
          </c:extLst>
        </c:ser>
        <c:dLbls>
          <c:showLegendKey val="0"/>
          <c:showVal val="1"/>
          <c:showCatName val="0"/>
          <c:showSerName val="0"/>
          <c:showPercent val="0"/>
          <c:showBubbleSize val="0"/>
        </c:dLbls>
        <c:gapWidth val="110"/>
        <c:overlap val="100"/>
        <c:axId val="178468384"/>
        <c:axId val="178468944"/>
      </c:barChart>
      <c:catAx>
        <c:axId val="17846838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178468944"/>
        <c:crosses val="autoZero"/>
        <c:auto val="1"/>
        <c:lblAlgn val="ctr"/>
        <c:lblOffset val="100"/>
        <c:tickLblSkip val="1"/>
        <c:tickMarkSkip val="1"/>
        <c:noMultiLvlLbl val="0"/>
      </c:catAx>
      <c:valAx>
        <c:axId val="178468944"/>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178468384"/>
        <c:crosses val="autoZero"/>
        <c:crossBetween val="between"/>
      </c:valAx>
      <c:spPr>
        <a:noFill/>
        <a:ln w="25210">
          <a:noFill/>
        </a:ln>
      </c:spPr>
    </c:plotArea>
    <c:legend>
      <c:legendPos val="r"/>
      <c:layout>
        <c:manualLayout>
          <c:xMode val="edge"/>
          <c:yMode val="edge"/>
          <c:x val="0.83488690243774433"/>
          <c:y val="5.5914578755322332E-2"/>
          <c:w val="0.14319058607486082"/>
          <c:h val="0.75588748280433982"/>
        </c:manualLayout>
      </c:layout>
      <c:overlay val="0"/>
      <c:spPr>
        <a:noFill/>
        <a:ln w="3151">
          <a:solidFill>
            <a:schemeClr val="tx2">
              <a:lumMod val="50000"/>
              <a:lumOff val="50000"/>
            </a:schemeClr>
          </a:solidFill>
          <a:prstDash val="solid"/>
        </a:ln>
      </c:spPr>
      <c:txPr>
        <a:bodyPr/>
        <a:lstStyle/>
        <a:p>
          <a:pPr>
            <a:defRPr sz="105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9890948541"/>
          <c:y val="1.1691314320064919E-2"/>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Sheet1!$B$2:$B$7</c:f>
              <c:numCache>
                <c:formatCode>0%</c:formatCode>
                <c:ptCount val="6"/>
                <c:pt idx="0">
                  <c:v>0.71269487750556804</c:v>
                </c:pt>
                <c:pt idx="1">
                  <c:v>0.43652561247216043</c:v>
                </c:pt>
                <c:pt idx="2">
                  <c:v>0.1158129175946548</c:v>
                </c:pt>
                <c:pt idx="3">
                  <c:v>0.11135857461024501</c:v>
                </c:pt>
                <c:pt idx="4">
                  <c:v>6.0133630289532301E-2</c:v>
                </c:pt>
                <c:pt idx="5">
                  <c:v>2.2271714922049001E-2</c:v>
                </c:pt>
              </c:numCache>
            </c:numRef>
          </c:val>
          <c:extLst xmlns:c16r2="http://schemas.microsoft.com/office/drawing/2015/06/chart">
            <c:ext xmlns:c16="http://schemas.microsoft.com/office/drawing/2014/chart" uri="{C3380CC4-5D6E-409C-BE32-E72D297353CC}">
              <c16:uniqueId val="{00000000-1A27-4B24-BE9D-249C5E1176B5}"/>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Sheet1!$C$2:$C$7</c:f>
              <c:numCache>
                <c:formatCode>0%</c:formatCode>
                <c:ptCount val="6"/>
                <c:pt idx="0">
                  <c:v>0.69</c:v>
                </c:pt>
                <c:pt idx="1">
                  <c:v>0.39</c:v>
                </c:pt>
                <c:pt idx="2">
                  <c:v>0.26</c:v>
                </c:pt>
                <c:pt idx="3">
                  <c:v>0.11</c:v>
                </c:pt>
                <c:pt idx="4">
                  <c:v>0.12</c:v>
                </c:pt>
                <c:pt idx="5">
                  <c:v>0.05</c:v>
                </c:pt>
              </c:numCache>
            </c:numRef>
          </c:val>
          <c:extLst xmlns:c16r2="http://schemas.microsoft.com/office/drawing/2015/06/chart">
            <c:ext xmlns:c16="http://schemas.microsoft.com/office/drawing/2014/chart" uri="{C3380CC4-5D6E-409C-BE32-E72D297353CC}">
              <c16:uniqueId val="{00000001-1A27-4B24-BE9D-249C5E1176B5}"/>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Sheet1!$D$2:$D$7</c:f>
              <c:numCache>
                <c:formatCode>0%</c:formatCode>
                <c:ptCount val="6"/>
                <c:pt idx="0">
                  <c:v>0.69</c:v>
                </c:pt>
                <c:pt idx="1">
                  <c:v>0.4</c:v>
                </c:pt>
                <c:pt idx="2">
                  <c:v>0.21</c:v>
                </c:pt>
                <c:pt idx="3">
                  <c:v>0.09</c:v>
                </c:pt>
                <c:pt idx="4">
                  <c:v>0.08</c:v>
                </c:pt>
                <c:pt idx="5">
                  <c:v>0.03</c:v>
                </c:pt>
              </c:numCache>
            </c:numRef>
          </c:val>
          <c:extLst xmlns:c16r2="http://schemas.microsoft.com/office/drawing/2015/06/chart">
            <c:ext xmlns:c16="http://schemas.microsoft.com/office/drawing/2014/chart" uri="{C3380CC4-5D6E-409C-BE32-E72D297353CC}">
              <c16:uniqueId val="{00000002-1A27-4B24-BE9D-249C5E1176B5}"/>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Sheet1!$E$2:$E$7</c:f>
              <c:numCache>
                <c:formatCode>0%</c:formatCode>
                <c:ptCount val="6"/>
                <c:pt idx="0">
                  <c:v>0.64</c:v>
                </c:pt>
                <c:pt idx="1">
                  <c:v>0.38205128205128203</c:v>
                </c:pt>
                <c:pt idx="2">
                  <c:v>0.13333333333333333</c:v>
                </c:pt>
                <c:pt idx="3">
                  <c:v>7.6923076923076913E-2</c:v>
                </c:pt>
                <c:pt idx="4">
                  <c:v>0.15384615384615383</c:v>
                </c:pt>
                <c:pt idx="5">
                  <c:v>5.6410256410256404E-2</c:v>
                </c:pt>
              </c:numCache>
            </c:numRef>
          </c:val>
          <c:extLst xmlns:c16r2="http://schemas.microsoft.com/office/drawing/2015/06/chart">
            <c:ext xmlns:c16="http://schemas.microsoft.com/office/drawing/2014/chart" uri="{C3380CC4-5D6E-409C-BE32-E72D297353CC}">
              <c16:uniqueId val="{00000003-1A27-4B24-BE9D-249C5E1176B5}"/>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Sheet1!$F$2:$F$7</c:f>
              <c:numCache>
                <c:formatCode>0%</c:formatCode>
                <c:ptCount val="6"/>
                <c:pt idx="0">
                  <c:v>0.72</c:v>
                </c:pt>
                <c:pt idx="1">
                  <c:v>0.372</c:v>
                </c:pt>
                <c:pt idx="2">
                  <c:v>0.216</c:v>
                </c:pt>
                <c:pt idx="3">
                  <c:v>0.112</c:v>
                </c:pt>
                <c:pt idx="4">
                  <c:v>9.6000000000000002E-2</c:v>
                </c:pt>
                <c:pt idx="5">
                  <c:v>4.8000000000000001E-2</c:v>
                </c:pt>
              </c:numCache>
            </c:numRef>
          </c:val>
          <c:extLst xmlns:c16r2="http://schemas.microsoft.com/office/drawing/2015/06/chart">
            <c:ext xmlns:c16="http://schemas.microsoft.com/office/drawing/2014/chart" uri="{C3380CC4-5D6E-409C-BE32-E72D297353CC}">
              <c16:uniqueId val="{00000004-1A27-4B24-BE9D-249C5E1176B5}"/>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Sheet1!$G$2:$G$7</c:f>
              <c:numCache>
                <c:formatCode>0%</c:formatCode>
                <c:ptCount val="6"/>
                <c:pt idx="0">
                  <c:v>0.58809523809523812</c:v>
                </c:pt>
                <c:pt idx="1">
                  <c:v>0.47380952380952385</c:v>
                </c:pt>
                <c:pt idx="2">
                  <c:v>0.17857142857142858</c:v>
                </c:pt>
                <c:pt idx="3">
                  <c:v>9.0476190476190474E-2</c:v>
                </c:pt>
                <c:pt idx="4">
                  <c:v>7.8571428571428584E-2</c:v>
                </c:pt>
                <c:pt idx="5">
                  <c:v>4.2857142857142858E-2</c:v>
                </c:pt>
              </c:numCache>
            </c:numRef>
          </c:val>
          <c:extLst xmlns:c16r2="http://schemas.microsoft.com/office/drawing/2015/06/chart">
            <c:ext xmlns:c16="http://schemas.microsoft.com/office/drawing/2014/chart" uri="{C3380CC4-5D6E-409C-BE32-E72D297353CC}">
              <c16:uniqueId val="{00000005-1A27-4B24-BE9D-249C5E1176B5}"/>
            </c:ext>
          </c:extLst>
        </c:ser>
        <c:dLbls>
          <c:showLegendKey val="0"/>
          <c:showVal val="1"/>
          <c:showCatName val="0"/>
          <c:showSerName val="0"/>
          <c:showPercent val="0"/>
          <c:showBubbleSize val="0"/>
        </c:dLbls>
        <c:gapWidth val="150"/>
        <c:axId val="179202544"/>
        <c:axId val="179203104"/>
      </c:barChart>
      <c:catAx>
        <c:axId val="17920254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9203104"/>
        <c:crosses val="autoZero"/>
        <c:auto val="1"/>
        <c:lblAlgn val="ctr"/>
        <c:lblOffset val="100"/>
        <c:tickLblSkip val="1"/>
        <c:tickMarkSkip val="1"/>
        <c:noMultiLvlLbl val="0"/>
      </c:catAx>
      <c:valAx>
        <c:axId val="179203104"/>
        <c:scaling>
          <c:orientation val="minMax"/>
          <c:max val="1"/>
          <c:min val="0"/>
        </c:scaling>
        <c:delete val="1"/>
        <c:axPos val="t"/>
        <c:numFmt formatCode="0%" sourceLinked="1"/>
        <c:majorTickMark val="out"/>
        <c:minorTickMark val="none"/>
        <c:tickLblPos val="nextTo"/>
        <c:crossAx val="179202544"/>
        <c:crosses val="autoZero"/>
        <c:crossBetween val="between"/>
      </c:valAx>
      <c:spPr>
        <a:noFill/>
        <a:ln w="25310">
          <a:noFill/>
        </a:ln>
      </c:spPr>
    </c:plotArea>
    <c:legend>
      <c:legendPos val="b"/>
      <c:layout>
        <c:manualLayout>
          <c:xMode val="edge"/>
          <c:yMode val="edge"/>
          <c:x val="6.3013260727310422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0.45</c:v>
                </c:pt>
                <c:pt idx="1">
                  <c:v>0.39</c:v>
                </c:pt>
                <c:pt idx="2">
                  <c:v>0.44</c:v>
                </c:pt>
                <c:pt idx="3">
                  <c:v>0.39</c:v>
                </c:pt>
                <c:pt idx="4">
                  <c:v>0.25</c:v>
                </c:pt>
                <c:pt idx="5">
                  <c:v>0.41500000000000004</c:v>
                </c:pt>
              </c:numCache>
            </c:numRef>
          </c:val>
          <c:extLst xmlns:c16r2="http://schemas.microsoft.com/office/drawing/2015/06/chart">
            <c:ext xmlns:c16="http://schemas.microsoft.com/office/drawing/2014/chart" uri="{C3380CC4-5D6E-409C-BE32-E72D297353CC}">
              <c16:uniqueId val="{00000000-657B-4C23-BE78-B7BCA0EE8CDB}"/>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0.55100000000000005</c:v>
                </c:pt>
                <c:pt idx="1">
                  <c:v>0.60799999999999998</c:v>
                </c:pt>
                <c:pt idx="2">
                  <c:v>0.56299999999999994</c:v>
                </c:pt>
                <c:pt idx="3">
                  <c:v>0.60699999999999998</c:v>
                </c:pt>
                <c:pt idx="4">
                  <c:v>0.75</c:v>
                </c:pt>
                <c:pt idx="5">
                  <c:v>0.58499999999999996</c:v>
                </c:pt>
              </c:numCache>
            </c:numRef>
          </c:val>
          <c:extLst xmlns:c16r2="http://schemas.microsoft.com/office/drawing/2015/06/chart">
            <c:ext xmlns:c16="http://schemas.microsoft.com/office/drawing/2014/chart" uri="{C3380CC4-5D6E-409C-BE32-E72D297353CC}">
              <c16:uniqueId val="{00000001-657B-4C23-BE78-B7BCA0EE8CDB}"/>
            </c:ext>
          </c:extLst>
        </c:ser>
        <c:dLbls>
          <c:showLegendKey val="0"/>
          <c:showVal val="1"/>
          <c:showCatName val="0"/>
          <c:showSerName val="0"/>
          <c:showPercent val="0"/>
          <c:showBubbleSize val="0"/>
        </c:dLbls>
        <c:gapWidth val="110"/>
        <c:overlap val="100"/>
        <c:axId val="179205904"/>
        <c:axId val="179206464"/>
      </c:barChart>
      <c:catAx>
        <c:axId val="17920590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179206464"/>
        <c:crosses val="autoZero"/>
        <c:auto val="1"/>
        <c:lblAlgn val="ctr"/>
        <c:lblOffset val="100"/>
        <c:tickLblSkip val="1"/>
        <c:tickMarkSkip val="1"/>
        <c:noMultiLvlLbl val="0"/>
      </c:catAx>
      <c:valAx>
        <c:axId val="179206464"/>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179205904"/>
        <c:crosses val="autoZero"/>
        <c:crossBetween val="between"/>
      </c:valAx>
      <c:spPr>
        <a:noFill/>
        <a:ln w="25210">
          <a:noFill/>
        </a:ln>
      </c:spPr>
    </c:plotArea>
    <c:legend>
      <c:legendPos val="r"/>
      <c:layout>
        <c:manualLayout>
          <c:xMode val="edge"/>
          <c:yMode val="edge"/>
          <c:x val="0.812912771929865"/>
          <c:y val="5.5914578755322332E-2"/>
          <c:w val="0.1651647165827401"/>
          <c:h val="0.75588748280433982"/>
        </c:manualLayout>
      </c:layout>
      <c:overlay val="0"/>
      <c:spPr>
        <a:noFill/>
        <a:ln w="3151">
          <a:solidFill>
            <a:schemeClr val="tx2">
              <a:lumMod val="50000"/>
              <a:lumOff val="50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960339672117652"/>
          <c:y val="5.8456571600324593E-3"/>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Sheet1!$B$2:$B$5</c:f>
              <c:numCache>
                <c:formatCode>0%</c:formatCode>
                <c:ptCount val="4"/>
                <c:pt idx="0">
                  <c:v>0.63</c:v>
                </c:pt>
                <c:pt idx="1">
                  <c:v>0.36</c:v>
                </c:pt>
                <c:pt idx="2">
                  <c:v>0.2</c:v>
                </c:pt>
                <c:pt idx="3">
                  <c:v>0.23</c:v>
                </c:pt>
              </c:numCache>
            </c:numRef>
          </c:val>
          <c:extLst xmlns:c16r2="http://schemas.microsoft.com/office/drawing/2015/06/chart">
            <c:ext xmlns:c16="http://schemas.microsoft.com/office/drawing/2014/chart" uri="{C3380CC4-5D6E-409C-BE32-E72D297353CC}">
              <c16:uniqueId val="{00000000-1E7C-41A6-90F8-59D604418C54}"/>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Sheet1!$C$2:$C$5</c:f>
              <c:numCache>
                <c:formatCode>0%</c:formatCode>
                <c:ptCount val="4"/>
                <c:pt idx="0">
                  <c:v>0.53</c:v>
                </c:pt>
                <c:pt idx="1">
                  <c:v>0.28000000000000003</c:v>
                </c:pt>
                <c:pt idx="2">
                  <c:v>0.19</c:v>
                </c:pt>
                <c:pt idx="3">
                  <c:v>0.22</c:v>
                </c:pt>
              </c:numCache>
            </c:numRef>
          </c:val>
          <c:extLst xmlns:c16r2="http://schemas.microsoft.com/office/drawing/2015/06/chart">
            <c:ext xmlns:c16="http://schemas.microsoft.com/office/drawing/2014/chart" uri="{C3380CC4-5D6E-409C-BE32-E72D297353CC}">
              <c16:uniqueId val="{00000001-1E7C-41A6-90F8-59D604418C54}"/>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Sheet1!$D$2:$D$5</c:f>
              <c:numCache>
                <c:formatCode>0%</c:formatCode>
                <c:ptCount val="4"/>
                <c:pt idx="0">
                  <c:v>0.66</c:v>
                </c:pt>
                <c:pt idx="1">
                  <c:v>0.26</c:v>
                </c:pt>
                <c:pt idx="2">
                  <c:v>0.12</c:v>
                </c:pt>
                <c:pt idx="3">
                  <c:v>0.19</c:v>
                </c:pt>
              </c:numCache>
            </c:numRef>
          </c:val>
          <c:extLst xmlns:c16r2="http://schemas.microsoft.com/office/drawing/2015/06/chart">
            <c:ext xmlns:c16="http://schemas.microsoft.com/office/drawing/2014/chart" uri="{C3380CC4-5D6E-409C-BE32-E72D297353CC}">
              <c16:uniqueId val="{00000002-1E7C-41A6-90F8-59D604418C54}"/>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Sheet1!$E$2:$E$5</c:f>
              <c:numCache>
                <c:formatCode>0%</c:formatCode>
                <c:ptCount val="4"/>
                <c:pt idx="0">
                  <c:v>0.57272727272727275</c:v>
                </c:pt>
                <c:pt idx="1">
                  <c:v>0.31515151515151513</c:v>
                </c:pt>
                <c:pt idx="2">
                  <c:v>0.25757575757575757</c:v>
                </c:pt>
                <c:pt idx="3">
                  <c:v>0.17272727272727273</c:v>
                </c:pt>
              </c:numCache>
            </c:numRef>
          </c:val>
          <c:extLst xmlns:c16r2="http://schemas.microsoft.com/office/drawing/2015/06/chart">
            <c:ext xmlns:c16="http://schemas.microsoft.com/office/drawing/2014/chart" uri="{C3380CC4-5D6E-409C-BE32-E72D297353CC}">
              <c16:uniqueId val="{00000003-1E7C-41A6-90F8-59D604418C54}"/>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Sheet1!$F$2:$F$5</c:f>
              <c:numCache>
                <c:formatCode>0%</c:formatCode>
                <c:ptCount val="4"/>
                <c:pt idx="0">
                  <c:v>0.54710144927536231</c:v>
                </c:pt>
                <c:pt idx="1">
                  <c:v>0.25</c:v>
                </c:pt>
                <c:pt idx="2">
                  <c:v>0.21014492753623187</c:v>
                </c:pt>
                <c:pt idx="3">
                  <c:v>0.16666666666666666</c:v>
                </c:pt>
              </c:numCache>
            </c:numRef>
          </c:val>
          <c:extLst xmlns:c16r2="http://schemas.microsoft.com/office/drawing/2015/06/chart">
            <c:ext xmlns:c16="http://schemas.microsoft.com/office/drawing/2014/chart" uri="{C3380CC4-5D6E-409C-BE32-E72D297353CC}">
              <c16:uniqueId val="{00000004-1E7C-41A6-90F8-59D604418C54}"/>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Sheet1!$G$2:$G$5</c:f>
              <c:numCache>
                <c:formatCode>0%</c:formatCode>
                <c:ptCount val="4"/>
                <c:pt idx="0">
                  <c:v>0.54074074074074063</c:v>
                </c:pt>
                <c:pt idx="1">
                  <c:v>0.29629629629629628</c:v>
                </c:pt>
                <c:pt idx="2">
                  <c:v>0.21111111111111111</c:v>
                </c:pt>
                <c:pt idx="3">
                  <c:v>0.14074074074074072</c:v>
                </c:pt>
              </c:numCache>
            </c:numRef>
          </c:val>
          <c:extLst xmlns:c16r2="http://schemas.microsoft.com/office/drawing/2015/06/chart">
            <c:ext xmlns:c16="http://schemas.microsoft.com/office/drawing/2014/chart" uri="{C3380CC4-5D6E-409C-BE32-E72D297353CC}">
              <c16:uniqueId val="{00000005-1E7C-41A6-90F8-59D604418C54}"/>
            </c:ext>
          </c:extLst>
        </c:ser>
        <c:dLbls>
          <c:showLegendKey val="0"/>
          <c:showVal val="1"/>
          <c:showCatName val="0"/>
          <c:showSerName val="0"/>
          <c:showPercent val="0"/>
          <c:showBubbleSize val="0"/>
        </c:dLbls>
        <c:gapWidth val="150"/>
        <c:axId val="179893120"/>
        <c:axId val="179893680"/>
      </c:barChart>
      <c:catAx>
        <c:axId val="179893120"/>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9893680"/>
        <c:crosses val="autoZero"/>
        <c:auto val="1"/>
        <c:lblAlgn val="ctr"/>
        <c:lblOffset val="100"/>
        <c:tickLblSkip val="1"/>
        <c:tickMarkSkip val="1"/>
        <c:noMultiLvlLbl val="0"/>
      </c:catAx>
      <c:valAx>
        <c:axId val="179893680"/>
        <c:scaling>
          <c:orientation val="minMax"/>
          <c:max val="1"/>
          <c:min val="0"/>
        </c:scaling>
        <c:delete val="1"/>
        <c:axPos val="t"/>
        <c:numFmt formatCode="0%" sourceLinked="1"/>
        <c:majorTickMark val="out"/>
        <c:minorTickMark val="none"/>
        <c:tickLblPos val="nextTo"/>
        <c:crossAx val="179893120"/>
        <c:crosses val="autoZero"/>
        <c:crossBetween val="between"/>
      </c:valAx>
      <c:spPr>
        <a:noFill/>
        <a:ln w="25310">
          <a:noFill/>
        </a:ln>
      </c:spPr>
    </c:plotArea>
    <c:legend>
      <c:legendPos val="b"/>
      <c:layout>
        <c:manualLayout>
          <c:xMode val="edge"/>
          <c:yMode val="edge"/>
          <c:x val="6.5023061274387617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0.31</c:v>
                </c:pt>
                <c:pt idx="1">
                  <c:v>0.34</c:v>
                </c:pt>
                <c:pt idx="2">
                  <c:v>0.32</c:v>
                </c:pt>
                <c:pt idx="3">
                  <c:v>0.33</c:v>
                </c:pt>
                <c:pt idx="4">
                  <c:v>0.28000000000000003</c:v>
                </c:pt>
                <c:pt idx="5">
                  <c:v>0.27</c:v>
                </c:pt>
              </c:numCache>
            </c:numRef>
          </c:val>
          <c:extLst xmlns:c16r2="http://schemas.microsoft.com/office/drawing/2015/06/chart">
            <c:ext xmlns:c16="http://schemas.microsoft.com/office/drawing/2014/chart" uri="{C3380CC4-5D6E-409C-BE32-E72D297353CC}">
              <c16:uniqueId val="{00000000-C09F-41A3-B6A7-23E0DE449062}"/>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0.68500000000000005</c:v>
                </c:pt>
                <c:pt idx="1">
                  <c:v>0.66300000000000003</c:v>
                </c:pt>
                <c:pt idx="2">
                  <c:v>0.67800000000000005</c:v>
                </c:pt>
                <c:pt idx="3">
                  <c:v>0.67400000000000004</c:v>
                </c:pt>
                <c:pt idx="4">
                  <c:v>0.72</c:v>
                </c:pt>
                <c:pt idx="5">
                  <c:v>0.73</c:v>
                </c:pt>
              </c:numCache>
            </c:numRef>
          </c:val>
          <c:extLst xmlns:c16r2="http://schemas.microsoft.com/office/drawing/2015/06/chart">
            <c:ext xmlns:c16="http://schemas.microsoft.com/office/drawing/2014/chart" uri="{C3380CC4-5D6E-409C-BE32-E72D297353CC}">
              <c16:uniqueId val="{00000001-C09F-41A3-B6A7-23E0DE449062}"/>
            </c:ext>
          </c:extLst>
        </c:ser>
        <c:dLbls>
          <c:showLegendKey val="0"/>
          <c:showVal val="1"/>
          <c:showCatName val="0"/>
          <c:showSerName val="0"/>
          <c:showPercent val="0"/>
          <c:showBubbleSize val="0"/>
        </c:dLbls>
        <c:gapWidth val="110"/>
        <c:overlap val="100"/>
        <c:axId val="179896480"/>
        <c:axId val="179897040"/>
      </c:barChart>
      <c:catAx>
        <c:axId val="17989648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179897040"/>
        <c:crosses val="autoZero"/>
        <c:auto val="1"/>
        <c:lblAlgn val="ctr"/>
        <c:lblOffset val="100"/>
        <c:tickLblSkip val="1"/>
        <c:tickMarkSkip val="1"/>
        <c:noMultiLvlLbl val="0"/>
      </c:catAx>
      <c:valAx>
        <c:axId val="179897040"/>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179896480"/>
        <c:crosses val="autoZero"/>
        <c:crossBetween val="between"/>
      </c:valAx>
      <c:spPr>
        <a:noFill/>
        <a:ln w="25210">
          <a:noFill/>
        </a:ln>
      </c:spPr>
    </c:plotArea>
    <c:legend>
      <c:legendPos val="r"/>
      <c:layout>
        <c:manualLayout>
          <c:xMode val="edge"/>
          <c:yMode val="edge"/>
          <c:x val="0.812912771929865"/>
          <c:y val="5.5914578755322332E-2"/>
          <c:w val="0.1651647165827401"/>
          <c:h val="0.75588748280433982"/>
        </c:manualLayout>
      </c:layout>
      <c:overlay val="0"/>
      <c:spPr>
        <a:noFill/>
        <a:ln w="3151">
          <a:solidFill>
            <a:schemeClr val="tx2">
              <a:lumMod val="50000"/>
              <a:lumOff val="50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362299781533097"/>
          <c:y val="2.9228285800162296E-3"/>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Sheet1!$B$2:$B$6</c:f>
              <c:numCache>
                <c:formatCode>0%</c:formatCode>
                <c:ptCount val="5"/>
                <c:pt idx="0">
                  <c:v>0.57999999999999996</c:v>
                </c:pt>
                <c:pt idx="1">
                  <c:v>0.12</c:v>
                </c:pt>
                <c:pt idx="2">
                  <c:v>0.1</c:v>
                </c:pt>
                <c:pt idx="3">
                  <c:v>0.19</c:v>
                </c:pt>
                <c:pt idx="4">
                  <c:v>0.03</c:v>
                </c:pt>
              </c:numCache>
            </c:numRef>
          </c:val>
          <c:extLst xmlns:c16r2="http://schemas.microsoft.com/office/drawing/2015/06/chart">
            <c:ext xmlns:c16="http://schemas.microsoft.com/office/drawing/2014/chart" uri="{C3380CC4-5D6E-409C-BE32-E72D297353CC}">
              <c16:uniqueId val="{00000000-C60B-4B39-A6AB-FF3DFB04A21B}"/>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Sheet1!$C$2:$C$6</c:f>
              <c:numCache>
                <c:formatCode>0%</c:formatCode>
                <c:ptCount val="5"/>
                <c:pt idx="0">
                  <c:v>0.56000000000000005</c:v>
                </c:pt>
                <c:pt idx="1">
                  <c:v>0.3</c:v>
                </c:pt>
                <c:pt idx="2">
                  <c:v>0.18</c:v>
                </c:pt>
                <c:pt idx="3">
                  <c:v>0.2</c:v>
                </c:pt>
                <c:pt idx="4">
                  <c:v>0.06</c:v>
                </c:pt>
              </c:numCache>
            </c:numRef>
          </c:val>
          <c:extLst xmlns:c16r2="http://schemas.microsoft.com/office/drawing/2015/06/chart">
            <c:ext xmlns:c16="http://schemas.microsoft.com/office/drawing/2014/chart" uri="{C3380CC4-5D6E-409C-BE32-E72D297353CC}">
              <c16:uniqueId val="{00000001-C60B-4B39-A6AB-FF3DFB04A21B}"/>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Sheet1!$D$2:$D$6</c:f>
              <c:numCache>
                <c:formatCode>0%</c:formatCode>
                <c:ptCount val="5"/>
                <c:pt idx="0">
                  <c:v>0.52</c:v>
                </c:pt>
                <c:pt idx="1">
                  <c:v>0.19</c:v>
                </c:pt>
                <c:pt idx="2">
                  <c:v>0.1</c:v>
                </c:pt>
                <c:pt idx="3">
                  <c:v>0.2</c:v>
                </c:pt>
                <c:pt idx="4">
                  <c:v>0.14000000000000001</c:v>
                </c:pt>
              </c:numCache>
            </c:numRef>
          </c:val>
          <c:extLst xmlns:c16r2="http://schemas.microsoft.com/office/drawing/2015/06/chart">
            <c:ext xmlns:c16="http://schemas.microsoft.com/office/drawing/2014/chart" uri="{C3380CC4-5D6E-409C-BE32-E72D297353CC}">
              <c16:uniqueId val="{00000002-C60B-4B39-A6AB-FF3DFB04A21B}"/>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Sheet1!$E$2:$E$6</c:f>
              <c:numCache>
                <c:formatCode>0%</c:formatCode>
                <c:ptCount val="5"/>
                <c:pt idx="0">
                  <c:v>0.53</c:v>
                </c:pt>
                <c:pt idx="1">
                  <c:v>0.28999999999999998</c:v>
                </c:pt>
                <c:pt idx="2">
                  <c:v>0.1</c:v>
                </c:pt>
                <c:pt idx="3">
                  <c:v>0.23</c:v>
                </c:pt>
                <c:pt idx="4">
                  <c:v>0.09</c:v>
                </c:pt>
              </c:numCache>
            </c:numRef>
          </c:val>
          <c:extLst xmlns:c16r2="http://schemas.microsoft.com/office/drawing/2015/06/chart">
            <c:ext xmlns:c16="http://schemas.microsoft.com/office/drawing/2014/chart" uri="{C3380CC4-5D6E-409C-BE32-E72D297353CC}">
              <c16:uniqueId val="{00000003-C60B-4B39-A6AB-FF3DFB04A21B}"/>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Sheet1!$F$2:$F$6</c:f>
              <c:numCache>
                <c:formatCode>0%</c:formatCode>
                <c:ptCount val="5"/>
                <c:pt idx="0">
                  <c:v>0.55238095238095253</c:v>
                </c:pt>
                <c:pt idx="1">
                  <c:v>0.15238095238095242</c:v>
                </c:pt>
                <c:pt idx="2">
                  <c:v>0.14285714285714288</c:v>
                </c:pt>
                <c:pt idx="3">
                  <c:v>0.13333333333333336</c:v>
                </c:pt>
                <c:pt idx="4">
                  <c:v>7.6190476190476211E-2</c:v>
                </c:pt>
              </c:numCache>
            </c:numRef>
          </c:val>
          <c:extLst xmlns:c16r2="http://schemas.microsoft.com/office/drawing/2015/06/chart">
            <c:ext xmlns:c16="http://schemas.microsoft.com/office/drawing/2014/chart" uri="{C3380CC4-5D6E-409C-BE32-E72D297353CC}">
              <c16:uniqueId val="{00000004-C60B-4B39-A6AB-FF3DFB04A21B}"/>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Sheet1!$G$2:$G$6</c:f>
              <c:numCache>
                <c:formatCode>0%</c:formatCode>
                <c:ptCount val="5"/>
                <c:pt idx="0">
                  <c:v>0.57999999999999996</c:v>
                </c:pt>
                <c:pt idx="1">
                  <c:v>0.32</c:v>
                </c:pt>
                <c:pt idx="2">
                  <c:v>0.16800000000000001</c:v>
                </c:pt>
                <c:pt idx="3">
                  <c:v>0.14399999999999999</c:v>
                </c:pt>
                <c:pt idx="4">
                  <c:v>5.1999999999999998E-2</c:v>
                </c:pt>
              </c:numCache>
            </c:numRef>
          </c:val>
          <c:extLst xmlns:c16r2="http://schemas.microsoft.com/office/drawing/2015/06/chart">
            <c:ext xmlns:c16="http://schemas.microsoft.com/office/drawing/2014/chart" uri="{C3380CC4-5D6E-409C-BE32-E72D297353CC}">
              <c16:uniqueId val="{00000005-C60B-4B39-A6AB-FF3DFB04A21B}"/>
            </c:ext>
          </c:extLst>
        </c:ser>
        <c:dLbls>
          <c:showLegendKey val="0"/>
          <c:showVal val="1"/>
          <c:showCatName val="0"/>
          <c:showSerName val="0"/>
          <c:showPercent val="0"/>
          <c:showBubbleSize val="0"/>
        </c:dLbls>
        <c:gapWidth val="150"/>
        <c:axId val="179829712"/>
        <c:axId val="179830272"/>
      </c:barChart>
      <c:catAx>
        <c:axId val="179829712"/>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9830272"/>
        <c:crosses val="autoZero"/>
        <c:auto val="1"/>
        <c:lblAlgn val="ctr"/>
        <c:lblOffset val="100"/>
        <c:tickLblSkip val="1"/>
        <c:tickMarkSkip val="1"/>
        <c:noMultiLvlLbl val="0"/>
      </c:catAx>
      <c:valAx>
        <c:axId val="179830272"/>
        <c:scaling>
          <c:orientation val="minMax"/>
          <c:max val="1"/>
          <c:min val="0"/>
        </c:scaling>
        <c:delete val="1"/>
        <c:axPos val="t"/>
        <c:numFmt formatCode="0%" sourceLinked="1"/>
        <c:majorTickMark val="out"/>
        <c:minorTickMark val="none"/>
        <c:tickLblPos val="nextTo"/>
        <c:crossAx val="179829712"/>
        <c:crosses val="autoZero"/>
        <c:crossBetween val="between"/>
      </c:valAx>
      <c:spPr>
        <a:noFill/>
        <a:ln w="25310">
          <a:noFill/>
        </a:ln>
      </c:spPr>
    </c:plotArea>
    <c:legend>
      <c:legendPos val="b"/>
      <c:layout>
        <c:manualLayout>
          <c:xMode val="edge"/>
          <c:yMode val="edge"/>
          <c:x val="4.7289915004525207E-3"/>
          <c:y val="0.93097845450122407"/>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0.23</c:v>
                </c:pt>
                <c:pt idx="1">
                  <c:v>0.25</c:v>
                </c:pt>
                <c:pt idx="2">
                  <c:v>0.21</c:v>
                </c:pt>
                <c:pt idx="3">
                  <c:v>0.24</c:v>
                </c:pt>
                <c:pt idx="4">
                  <c:v>0.21</c:v>
                </c:pt>
                <c:pt idx="5">
                  <c:v>0.25</c:v>
                </c:pt>
              </c:numCache>
            </c:numRef>
          </c:val>
          <c:extLst xmlns:c16r2="http://schemas.microsoft.com/office/drawing/2015/06/chart">
            <c:ext xmlns:c16="http://schemas.microsoft.com/office/drawing/2014/chart" uri="{C3380CC4-5D6E-409C-BE32-E72D297353CC}">
              <c16:uniqueId val="{00000000-DB8C-40BD-802D-0E0FDB0E2E15}"/>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0.77400000000000002</c:v>
                </c:pt>
                <c:pt idx="1">
                  <c:v>0.753</c:v>
                </c:pt>
                <c:pt idx="2">
                  <c:v>0.79</c:v>
                </c:pt>
                <c:pt idx="3">
                  <c:v>0.75600000000000001</c:v>
                </c:pt>
                <c:pt idx="4">
                  <c:v>0.79</c:v>
                </c:pt>
                <c:pt idx="5">
                  <c:v>0.75</c:v>
                </c:pt>
              </c:numCache>
            </c:numRef>
          </c:val>
          <c:extLst xmlns:c16r2="http://schemas.microsoft.com/office/drawing/2015/06/chart">
            <c:ext xmlns:c16="http://schemas.microsoft.com/office/drawing/2014/chart" uri="{C3380CC4-5D6E-409C-BE32-E72D297353CC}">
              <c16:uniqueId val="{00000001-DB8C-40BD-802D-0E0FDB0E2E15}"/>
            </c:ext>
          </c:extLst>
        </c:ser>
        <c:dLbls>
          <c:showLegendKey val="0"/>
          <c:showVal val="1"/>
          <c:showCatName val="0"/>
          <c:showSerName val="0"/>
          <c:showPercent val="0"/>
          <c:showBubbleSize val="0"/>
        </c:dLbls>
        <c:gapWidth val="110"/>
        <c:overlap val="100"/>
        <c:axId val="179833072"/>
        <c:axId val="179833632"/>
      </c:barChart>
      <c:catAx>
        <c:axId val="17983307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179833632"/>
        <c:crosses val="autoZero"/>
        <c:auto val="1"/>
        <c:lblAlgn val="ctr"/>
        <c:lblOffset val="100"/>
        <c:tickLblSkip val="1"/>
        <c:tickMarkSkip val="1"/>
        <c:noMultiLvlLbl val="0"/>
      </c:catAx>
      <c:valAx>
        <c:axId val="179833632"/>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179833072"/>
        <c:crosses val="autoZero"/>
        <c:crossBetween val="between"/>
      </c:valAx>
      <c:spPr>
        <a:noFill/>
        <a:ln w="25210">
          <a:noFill/>
        </a:ln>
      </c:spPr>
    </c:plotArea>
    <c:legend>
      <c:legendPos val="r"/>
      <c:layout>
        <c:manualLayout>
          <c:xMode val="edge"/>
          <c:yMode val="edge"/>
          <c:x val="0.79093864142198589"/>
          <c:y val="5.5914578755322332E-2"/>
          <c:w val="0.18713884709061934"/>
          <c:h val="0.75588748280433982"/>
        </c:manualLayout>
      </c:layout>
      <c:overlay val="0"/>
      <c:spPr>
        <a:noFill/>
        <a:ln w="3151">
          <a:solidFill>
            <a:schemeClr val="bg2">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988437907642329E-2"/>
          <c:y val="0.12748650687558011"/>
          <c:w val="0.70623240445350544"/>
          <c:h val="0.74656459389290908"/>
        </c:manualLayout>
      </c:layout>
      <c:barChart>
        <c:barDir val="col"/>
        <c:grouping val="percentStacked"/>
        <c:varyColors val="0"/>
        <c:ser>
          <c:idx val="3"/>
          <c:order val="0"/>
          <c:tx>
            <c:strRef>
              <c:f>Sheet1!$A$2</c:f>
              <c:strCache>
                <c:ptCount val="1"/>
                <c:pt idx="0">
                  <c:v>נחשף לסוג אחד של אלימות</c:v>
                </c:pt>
              </c:strCache>
            </c:strRef>
          </c:tx>
          <c:spPr>
            <a:solidFill>
              <a:srgbClr val="006600"/>
            </a:solidFill>
            <a:ln w="12608">
              <a:noFill/>
              <a:prstDash val="solid"/>
            </a:ln>
          </c:spPr>
          <c:invertIfNegative val="0"/>
          <c:dLbls>
            <c:spPr>
              <a:noFill/>
              <a:ln>
                <a:noFill/>
              </a:ln>
              <a:effectLst/>
            </c:spPr>
            <c:txPr>
              <a:bodyPr/>
              <a:lstStyle/>
              <a:p>
                <a:pPr>
                  <a:defRPr sz="11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Sheet1!$B$1:$H$1</c:f>
              <c:strCache>
                <c:ptCount val="6"/>
                <c:pt idx="0">
                  <c:v>2012</c:v>
                </c:pt>
                <c:pt idx="1">
                  <c:v>2013</c:v>
                </c:pt>
                <c:pt idx="2">
                  <c:v>2014</c:v>
                </c:pt>
                <c:pt idx="3">
                  <c:v>2015</c:v>
                </c:pt>
                <c:pt idx="4">
                  <c:v>2016</c:v>
                </c:pt>
                <c:pt idx="5">
                  <c:v>2017</c:v>
                </c:pt>
              </c:strCache>
            </c:strRef>
          </c:cat>
          <c:val>
            <c:numRef>
              <c:f>Sheet1!$B$2:$H$2</c:f>
              <c:numCache>
                <c:formatCode>0%</c:formatCode>
                <c:ptCount val="6"/>
                <c:pt idx="0">
                  <c:v>0.24299999999999999</c:v>
                </c:pt>
                <c:pt idx="1">
                  <c:v>0.22500000000000001</c:v>
                </c:pt>
                <c:pt idx="2">
                  <c:v>0.26</c:v>
                </c:pt>
                <c:pt idx="3">
                  <c:v>0.22</c:v>
                </c:pt>
                <c:pt idx="4">
                  <c:v>0.24</c:v>
                </c:pt>
                <c:pt idx="5">
                  <c:v>0.21299999999999999</c:v>
                </c:pt>
              </c:numCache>
            </c:numRef>
          </c:val>
          <c:extLst xmlns:c16r2="http://schemas.microsoft.com/office/drawing/2015/06/chart">
            <c:ext xmlns:c16="http://schemas.microsoft.com/office/drawing/2014/chart" uri="{C3380CC4-5D6E-409C-BE32-E72D297353CC}">
              <c16:uniqueId val="{00000000-C7B0-41BE-ADA9-36C8192BD970}"/>
            </c:ext>
          </c:extLst>
        </c:ser>
        <c:ser>
          <c:idx val="0"/>
          <c:order val="1"/>
          <c:tx>
            <c:strRef>
              <c:f>Sheet1!$A$3</c:f>
              <c:strCache>
                <c:ptCount val="1"/>
                <c:pt idx="0">
                  <c:v>נחשף לשני סוגי אלימות</c:v>
                </c:pt>
              </c:strCache>
            </c:strRef>
          </c:tx>
          <c:spPr>
            <a:solidFill>
              <a:srgbClr val="00B050"/>
            </a:solidFill>
            <a:ln w="12608">
              <a:noFill/>
              <a:prstDash val="solid"/>
            </a:ln>
          </c:spPr>
          <c:invertIfNegative val="0"/>
          <c:dLbls>
            <c:spPr>
              <a:noFill/>
              <a:ln>
                <a:noFill/>
              </a:ln>
              <a:effectLst/>
            </c:spPr>
            <c:txPr>
              <a:bodyPr/>
              <a:lstStyle/>
              <a:p>
                <a:pPr>
                  <a:defRPr sz="11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Sheet1!$B$1:$H$1</c:f>
              <c:strCache>
                <c:ptCount val="6"/>
                <c:pt idx="0">
                  <c:v>2012</c:v>
                </c:pt>
                <c:pt idx="1">
                  <c:v>2013</c:v>
                </c:pt>
                <c:pt idx="2">
                  <c:v>2014</c:v>
                </c:pt>
                <c:pt idx="3">
                  <c:v>2015</c:v>
                </c:pt>
                <c:pt idx="4">
                  <c:v>2016</c:v>
                </c:pt>
                <c:pt idx="5">
                  <c:v>2017</c:v>
                </c:pt>
              </c:strCache>
            </c:strRef>
          </c:cat>
          <c:val>
            <c:numRef>
              <c:f>Sheet1!$B$3:$H$3</c:f>
              <c:numCache>
                <c:formatCode>0%</c:formatCode>
                <c:ptCount val="6"/>
                <c:pt idx="0">
                  <c:v>0.26100000000000001</c:v>
                </c:pt>
                <c:pt idx="1">
                  <c:v>0.245</c:v>
                </c:pt>
                <c:pt idx="2">
                  <c:v>0.23</c:v>
                </c:pt>
                <c:pt idx="3">
                  <c:v>0.24</c:v>
                </c:pt>
                <c:pt idx="4">
                  <c:v>0.24</c:v>
                </c:pt>
                <c:pt idx="5">
                  <c:v>0.26</c:v>
                </c:pt>
              </c:numCache>
            </c:numRef>
          </c:val>
          <c:extLst xmlns:c16r2="http://schemas.microsoft.com/office/drawing/2015/06/chart">
            <c:ext xmlns:c16="http://schemas.microsoft.com/office/drawing/2014/chart" uri="{C3380CC4-5D6E-409C-BE32-E72D297353CC}">
              <c16:uniqueId val="{00000001-C7B0-41BE-ADA9-36C8192BD970}"/>
            </c:ext>
          </c:extLst>
        </c:ser>
        <c:ser>
          <c:idx val="1"/>
          <c:order val="2"/>
          <c:tx>
            <c:strRef>
              <c:f>Sheet1!$A$4</c:f>
              <c:strCache>
                <c:ptCount val="1"/>
                <c:pt idx="0">
                  <c:v>נחשף לשלושה סוגי אלימות</c:v>
                </c:pt>
              </c:strCache>
            </c:strRef>
          </c:tx>
          <c:spPr>
            <a:solidFill>
              <a:srgbClr val="FFFF99"/>
            </a:solidFill>
            <a:ln w="12608">
              <a:noFill/>
              <a:prstDash val="solid"/>
            </a:ln>
          </c:spPr>
          <c:invertIfNegative val="0"/>
          <c:dLbls>
            <c:spPr>
              <a:noFill/>
              <a:ln>
                <a:noFill/>
              </a:ln>
              <a:effectLst/>
            </c:spPr>
            <c:txPr>
              <a:bodyPr/>
              <a:lstStyle/>
              <a:p>
                <a:pPr>
                  <a:defRPr sz="11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Sheet1!$B$1:$H$1</c:f>
              <c:strCache>
                <c:ptCount val="6"/>
                <c:pt idx="0">
                  <c:v>2012</c:v>
                </c:pt>
                <c:pt idx="1">
                  <c:v>2013</c:v>
                </c:pt>
                <c:pt idx="2">
                  <c:v>2014</c:v>
                </c:pt>
                <c:pt idx="3">
                  <c:v>2015</c:v>
                </c:pt>
                <c:pt idx="4">
                  <c:v>2016</c:v>
                </c:pt>
                <c:pt idx="5">
                  <c:v>2017</c:v>
                </c:pt>
              </c:strCache>
            </c:strRef>
          </c:cat>
          <c:val>
            <c:numRef>
              <c:f>Sheet1!$B$4:$H$4</c:f>
              <c:numCache>
                <c:formatCode>0%</c:formatCode>
                <c:ptCount val="6"/>
                <c:pt idx="0">
                  <c:v>0.17899999999999999</c:v>
                </c:pt>
                <c:pt idx="1">
                  <c:v>0.20749999999999999</c:v>
                </c:pt>
                <c:pt idx="2">
                  <c:v>0.18</c:v>
                </c:pt>
                <c:pt idx="3">
                  <c:v>0.2</c:v>
                </c:pt>
                <c:pt idx="4">
                  <c:v>0.16</c:v>
                </c:pt>
                <c:pt idx="5">
                  <c:v>0.183</c:v>
                </c:pt>
              </c:numCache>
            </c:numRef>
          </c:val>
          <c:extLst xmlns:c16r2="http://schemas.microsoft.com/office/drawing/2015/06/chart">
            <c:ext xmlns:c16="http://schemas.microsoft.com/office/drawing/2014/chart" uri="{C3380CC4-5D6E-409C-BE32-E72D297353CC}">
              <c16:uniqueId val="{00000002-C7B0-41BE-ADA9-36C8192BD970}"/>
            </c:ext>
          </c:extLst>
        </c:ser>
        <c:ser>
          <c:idx val="4"/>
          <c:order val="3"/>
          <c:tx>
            <c:strRef>
              <c:f>Sheet1!$A$5</c:f>
              <c:strCache>
                <c:ptCount val="1"/>
                <c:pt idx="0">
                  <c:v>נחשף לארבעה סוגי אלימות</c:v>
                </c:pt>
              </c:strCache>
            </c:strRef>
          </c:tx>
          <c:spPr>
            <a:solidFill>
              <a:srgbClr val="FFFF00"/>
            </a:solidFill>
            <a:ln w="12608">
              <a:noFill/>
              <a:prstDash val="solid"/>
            </a:ln>
          </c:spPr>
          <c:invertIfNegative val="0"/>
          <c:dLbls>
            <c:spPr>
              <a:noFill/>
              <a:ln w="25215">
                <a:noFill/>
              </a:ln>
            </c:spPr>
            <c:txPr>
              <a:bodyPr/>
              <a:lstStyle/>
              <a:p>
                <a:pPr>
                  <a:defRPr sz="11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Sheet1!$B$1:$H$1</c:f>
              <c:strCache>
                <c:ptCount val="6"/>
                <c:pt idx="0">
                  <c:v>2012</c:v>
                </c:pt>
                <c:pt idx="1">
                  <c:v>2013</c:v>
                </c:pt>
                <c:pt idx="2">
                  <c:v>2014</c:v>
                </c:pt>
                <c:pt idx="3">
                  <c:v>2015</c:v>
                </c:pt>
                <c:pt idx="4">
                  <c:v>2016</c:v>
                </c:pt>
                <c:pt idx="5">
                  <c:v>2017</c:v>
                </c:pt>
              </c:strCache>
            </c:strRef>
          </c:cat>
          <c:val>
            <c:numRef>
              <c:f>Sheet1!$B$5:$H$5</c:f>
              <c:numCache>
                <c:formatCode>0%</c:formatCode>
                <c:ptCount val="6"/>
                <c:pt idx="0">
                  <c:v>0.115</c:v>
                </c:pt>
                <c:pt idx="1">
                  <c:v>0.10249999999999999</c:v>
                </c:pt>
                <c:pt idx="2">
                  <c:v>0.13</c:v>
                </c:pt>
                <c:pt idx="3">
                  <c:v>0.11</c:v>
                </c:pt>
                <c:pt idx="4">
                  <c:v>0.13</c:v>
                </c:pt>
                <c:pt idx="5">
                  <c:v>0.121</c:v>
                </c:pt>
              </c:numCache>
            </c:numRef>
          </c:val>
          <c:extLst xmlns:c16r2="http://schemas.microsoft.com/office/drawing/2015/06/chart">
            <c:ext xmlns:c16="http://schemas.microsoft.com/office/drawing/2014/chart" uri="{C3380CC4-5D6E-409C-BE32-E72D297353CC}">
              <c16:uniqueId val="{00000003-C7B0-41BE-ADA9-36C8192BD970}"/>
            </c:ext>
          </c:extLst>
        </c:ser>
        <c:ser>
          <c:idx val="2"/>
          <c:order val="4"/>
          <c:tx>
            <c:strRef>
              <c:f>Sheet1!$A$6</c:f>
              <c:strCache>
                <c:ptCount val="1"/>
                <c:pt idx="0">
                  <c:v>נחשף לחמישה סוגי אלימות</c:v>
                </c:pt>
              </c:strCache>
            </c:strRef>
          </c:tx>
          <c:spPr>
            <a:solidFill>
              <a:srgbClr val="FF9900"/>
            </a:solidFill>
            <a:ln w="12608">
              <a:noFill/>
              <a:prstDash val="solid"/>
            </a:ln>
          </c:spPr>
          <c:invertIfNegative val="0"/>
          <c:dLbls>
            <c:spPr>
              <a:noFill/>
              <a:ln>
                <a:noFill/>
              </a:ln>
              <a:effectLst/>
            </c:spPr>
            <c:txPr>
              <a:bodyPr/>
              <a:lstStyle/>
              <a:p>
                <a:pPr>
                  <a:defRPr sz="11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Sheet1!$B$1:$H$1</c:f>
              <c:strCache>
                <c:ptCount val="6"/>
                <c:pt idx="0">
                  <c:v>2012</c:v>
                </c:pt>
                <c:pt idx="1">
                  <c:v>2013</c:v>
                </c:pt>
                <c:pt idx="2">
                  <c:v>2014</c:v>
                </c:pt>
                <c:pt idx="3">
                  <c:v>2015</c:v>
                </c:pt>
                <c:pt idx="4">
                  <c:v>2016</c:v>
                </c:pt>
                <c:pt idx="5">
                  <c:v>2017</c:v>
                </c:pt>
              </c:strCache>
            </c:strRef>
          </c:cat>
          <c:val>
            <c:numRef>
              <c:f>Sheet1!$B$6:$H$6</c:f>
              <c:numCache>
                <c:formatCode>0%</c:formatCode>
                <c:ptCount val="6"/>
                <c:pt idx="0">
                  <c:v>7.3999999999999996E-2</c:v>
                </c:pt>
                <c:pt idx="1">
                  <c:v>5.7500000000000002E-2</c:v>
                </c:pt>
                <c:pt idx="2">
                  <c:v>7.0000000000000007E-2</c:v>
                </c:pt>
                <c:pt idx="3">
                  <c:v>7.0000000000000007E-2</c:v>
                </c:pt>
                <c:pt idx="4">
                  <c:v>0.04</c:v>
                </c:pt>
                <c:pt idx="5">
                  <c:v>7.0999999999999994E-2</c:v>
                </c:pt>
              </c:numCache>
            </c:numRef>
          </c:val>
          <c:extLst xmlns:c16r2="http://schemas.microsoft.com/office/drawing/2015/06/chart">
            <c:ext xmlns:c16="http://schemas.microsoft.com/office/drawing/2014/chart" uri="{C3380CC4-5D6E-409C-BE32-E72D297353CC}">
              <c16:uniqueId val="{00000004-C7B0-41BE-ADA9-36C8192BD970}"/>
            </c:ext>
          </c:extLst>
        </c:ser>
        <c:ser>
          <c:idx val="5"/>
          <c:order val="5"/>
          <c:tx>
            <c:strRef>
              <c:f>Sheet1!$A$7</c:f>
              <c:strCache>
                <c:ptCount val="1"/>
                <c:pt idx="0">
                  <c:v>נחשף לשישה סוגי אלימות</c:v>
                </c:pt>
              </c:strCache>
            </c:strRef>
          </c:tx>
          <c:spPr>
            <a:solidFill>
              <a:srgbClr val="FF0000"/>
            </a:solidFill>
            <a:ln w="12608">
              <a:noFill/>
              <a:prstDash val="solid"/>
            </a:ln>
          </c:spPr>
          <c:invertIfNegative val="0"/>
          <c:dLbls>
            <c:spPr>
              <a:noFill/>
              <a:ln>
                <a:noFill/>
              </a:ln>
              <a:effectLst/>
            </c:spPr>
            <c:txPr>
              <a:bodyPr/>
              <a:lstStyle/>
              <a:p>
                <a:pPr>
                  <a:defRPr sz="1100">
                    <a:solidFill>
                      <a:schemeClr val="bg1"/>
                    </a:solidFill>
                    <a:effectLst/>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Sheet1!$B$1:$H$1</c:f>
              <c:strCache>
                <c:ptCount val="6"/>
                <c:pt idx="0">
                  <c:v>2012</c:v>
                </c:pt>
                <c:pt idx="1">
                  <c:v>2013</c:v>
                </c:pt>
                <c:pt idx="2">
                  <c:v>2014</c:v>
                </c:pt>
                <c:pt idx="3">
                  <c:v>2015</c:v>
                </c:pt>
                <c:pt idx="4">
                  <c:v>2016</c:v>
                </c:pt>
                <c:pt idx="5">
                  <c:v>2017</c:v>
                </c:pt>
              </c:strCache>
            </c:strRef>
          </c:cat>
          <c:val>
            <c:numRef>
              <c:f>Sheet1!$B$7:$H$7</c:f>
              <c:numCache>
                <c:formatCode>0%</c:formatCode>
                <c:ptCount val="6"/>
                <c:pt idx="0">
                  <c:v>2.1999999999999999E-2</c:v>
                </c:pt>
                <c:pt idx="1">
                  <c:v>2.2499999999999999E-2</c:v>
                </c:pt>
                <c:pt idx="2">
                  <c:v>0.02</c:v>
                </c:pt>
                <c:pt idx="3">
                  <c:v>0.02</c:v>
                </c:pt>
                <c:pt idx="4">
                  <c:v>0.03</c:v>
                </c:pt>
                <c:pt idx="5">
                  <c:v>1.9E-2</c:v>
                </c:pt>
              </c:numCache>
            </c:numRef>
          </c:val>
          <c:extLst xmlns:c16r2="http://schemas.microsoft.com/office/drawing/2015/06/chart">
            <c:ext xmlns:c16="http://schemas.microsoft.com/office/drawing/2014/chart" uri="{C3380CC4-5D6E-409C-BE32-E72D297353CC}">
              <c16:uniqueId val="{00000005-C7B0-41BE-ADA9-36C8192BD970}"/>
            </c:ext>
          </c:extLst>
        </c:ser>
        <c:ser>
          <c:idx val="6"/>
          <c:order val="6"/>
          <c:tx>
            <c:strRef>
              <c:f>Sheet1!$A$8</c:f>
              <c:strCache>
                <c:ptCount val="1"/>
                <c:pt idx="0">
                  <c:v>נחשף לכל סוגי האלימות</c:v>
                </c:pt>
              </c:strCache>
            </c:strRef>
          </c:tx>
          <c:spPr>
            <a:solidFill>
              <a:srgbClr val="A50021"/>
            </a:solidFill>
            <a:ln w="12573">
              <a:noFill/>
            </a:ln>
          </c:spPr>
          <c:invertIfNegative val="0"/>
          <c:dLbls>
            <c:delete val="1"/>
          </c:dLbls>
          <c:cat>
            <c:strRef>
              <c:f>Sheet1!$B$1:$H$1</c:f>
              <c:strCache>
                <c:ptCount val="6"/>
                <c:pt idx="0">
                  <c:v>2012</c:v>
                </c:pt>
                <c:pt idx="1">
                  <c:v>2013</c:v>
                </c:pt>
                <c:pt idx="2">
                  <c:v>2014</c:v>
                </c:pt>
                <c:pt idx="3">
                  <c:v>2015</c:v>
                </c:pt>
                <c:pt idx="4">
                  <c:v>2016</c:v>
                </c:pt>
                <c:pt idx="5">
                  <c:v>2017</c:v>
                </c:pt>
              </c:strCache>
            </c:strRef>
          </c:cat>
          <c:val>
            <c:numRef>
              <c:f>Sheet1!$B$8:$H$8</c:f>
              <c:numCache>
                <c:formatCode>0%</c:formatCode>
                <c:ptCount val="6"/>
                <c:pt idx="0">
                  <c:v>0.01</c:v>
                </c:pt>
                <c:pt idx="1">
                  <c:v>1.2500000000000001E-2</c:v>
                </c:pt>
                <c:pt idx="2">
                  <c:v>0.01</c:v>
                </c:pt>
                <c:pt idx="3">
                  <c:v>0.01</c:v>
                </c:pt>
                <c:pt idx="5">
                  <c:v>7.0000000000000001E-3</c:v>
                </c:pt>
              </c:numCache>
            </c:numRef>
          </c:val>
          <c:extLst xmlns:c16r2="http://schemas.microsoft.com/office/drawing/2015/06/chart">
            <c:ext xmlns:c16="http://schemas.microsoft.com/office/drawing/2014/chart" uri="{C3380CC4-5D6E-409C-BE32-E72D297353CC}">
              <c16:uniqueId val="{00000006-C7B0-41BE-ADA9-36C8192BD970}"/>
            </c:ext>
          </c:extLst>
        </c:ser>
        <c:ser>
          <c:idx val="7"/>
          <c:order val="7"/>
          <c:tx>
            <c:strRef>
              <c:f>Sheet1!$A$9</c:f>
              <c:strCache>
                <c:ptCount val="1"/>
                <c:pt idx="0">
                  <c:v>לא נחשף לאף סוג אלימות</c:v>
                </c:pt>
              </c:strCache>
            </c:strRef>
          </c:tx>
          <c:spPr>
            <a:solidFill>
              <a:schemeClr val="bg1">
                <a:lumMod val="50000"/>
              </a:schemeClr>
            </a:solidFill>
            <a:ln w="12573">
              <a:noFill/>
            </a:ln>
          </c:spPr>
          <c:invertIfNegative val="0"/>
          <c:dLbls>
            <c:spPr>
              <a:noFill/>
              <a:ln>
                <a:noFill/>
              </a:ln>
              <a:effectLst/>
            </c:spPr>
            <c:txPr>
              <a:bodyPr/>
              <a:lstStyle/>
              <a:p>
                <a:pPr>
                  <a:defRPr sz="11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Sheet1!$B$1:$H$1</c:f>
              <c:strCache>
                <c:ptCount val="6"/>
                <c:pt idx="0">
                  <c:v>2012</c:v>
                </c:pt>
                <c:pt idx="1">
                  <c:v>2013</c:v>
                </c:pt>
                <c:pt idx="2">
                  <c:v>2014</c:v>
                </c:pt>
                <c:pt idx="3">
                  <c:v>2015</c:v>
                </c:pt>
                <c:pt idx="4">
                  <c:v>2016</c:v>
                </c:pt>
                <c:pt idx="5">
                  <c:v>2017</c:v>
                </c:pt>
              </c:strCache>
            </c:strRef>
          </c:cat>
          <c:val>
            <c:numRef>
              <c:f>Sheet1!$B$9:$H$9</c:f>
              <c:numCache>
                <c:formatCode>0%</c:formatCode>
                <c:ptCount val="6"/>
                <c:pt idx="0">
                  <c:v>9.7000000000000003E-2</c:v>
                </c:pt>
                <c:pt idx="1">
                  <c:v>0.1275</c:v>
                </c:pt>
                <c:pt idx="2">
                  <c:v>0.12</c:v>
                </c:pt>
                <c:pt idx="3">
                  <c:v>0.13</c:v>
                </c:pt>
                <c:pt idx="4">
                  <c:v>0.16</c:v>
                </c:pt>
                <c:pt idx="5">
                  <c:v>0.127</c:v>
                </c:pt>
              </c:numCache>
            </c:numRef>
          </c:val>
          <c:extLst xmlns:c16r2="http://schemas.microsoft.com/office/drawing/2015/06/chart">
            <c:ext xmlns:c16="http://schemas.microsoft.com/office/drawing/2014/chart" uri="{C3380CC4-5D6E-409C-BE32-E72D297353CC}">
              <c16:uniqueId val="{00000007-C7B0-41BE-ADA9-36C8192BD970}"/>
            </c:ext>
          </c:extLst>
        </c:ser>
        <c:dLbls>
          <c:showLegendKey val="0"/>
          <c:showVal val="1"/>
          <c:showCatName val="0"/>
          <c:showSerName val="0"/>
          <c:showPercent val="0"/>
          <c:showBubbleSize val="0"/>
        </c:dLbls>
        <c:gapWidth val="100"/>
        <c:overlap val="100"/>
        <c:axId val="180745376"/>
        <c:axId val="180745936"/>
      </c:barChart>
      <c:catAx>
        <c:axId val="180745376"/>
        <c:scaling>
          <c:orientation val="minMax"/>
        </c:scaling>
        <c:delete val="0"/>
        <c:axPos val="b"/>
        <c:numFmt formatCode="General" sourceLinked="1"/>
        <c:majorTickMark val="out"/>
        <c:minorTickMark val="none"/>
        <c:tickLblPos val="nextTo"/>
        <c:spPr>
          <a:ln w="3152">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180745936"/>
        <c:crosses val="autoZero"/>
        <c:auto val="1"/>
        <c:lblAlgn val="ctr"/>
        <c:lblOffset val="100"/>
        <c:tickLblSkip val="1"/>
        <c:tickMarkSkip val="1"/>
        <c:noMultiLvlLbl val="0"/>
      </c:catAx>
      <c:valAx>
        <c:axId val="180745936"/>
        <c:scaling>
          <c:orientation val="minMax"/>
        </c:scaling>
        <c:delete val="0"/>
        <c:axPos val="l"/>
        <c:numFmt formatCode="0%" sourceLinked="1"/>
        <c:majorTickMark val="out"/>
        <c:minorTickMark val="none"/>
        <c:tickLblPos val="nextTo"/>
        <c:spPr>
          <a:ln w="3152">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180745376"/>
        <c:crosses val="autoZero"/>
        <c:crossBetween val="between"/>
      </c:valAx>
      <c:spPr>
        <a:noFill/>
        <a:ln w="25400">
          <a:noFill/>
        </a:ln>
      </c:spPr>
    </c:plotArea>
    <c:legend>
      <c:legendPos val="r"/>
      <c:layout>
        <c:manualLayout>
          <c:xMode val="edge"/>
          <c:yMode val="edge"/>
          <c:x val="0.79718827269516124"/>
          <c:y val="0.12622576369026467"/>
          <c:w val="0.19734502985784494"/>
          <c:h val="0.75017687778599929"/>
        </c:manualLayout>
      </c:layout>
      <c:overlay val="0"/>
      <c:spPr>
        <a:solidFill>
          <a:schemeClr val="bg1"/>
        </a:solidFill>
        <a:ln w="3152">
          <a:solidFill>
            <a:schemeClr val="tx1"/>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3"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0.05</c:v>
                </c:pt>
                <c:pt idx="1">
                  <c:v>3.5000000000000003E-2</c:v>
                </c:pt>
                <c:pt idx="2">
                  <c:v>0.04</c:v>
                </c:pt>
                <c:pt idx="3">
                  <c:v>5.1999999999999998E-2</c:v>
                </c:pt>
                <c:pt idx="4">
                  <c:v>4.8000000000000001E-2</c:v>
                </c:pt>
                <c:pt idx="5">
                  <c:v>6.4000000000000001E-2</c:v>
                </c:pt>
              </c:numCache>
            </c:numRef>
          </c:val>
          <c:extLst xmlns:c16r2="http://schemas.microsoft.com/office/drawing/2015/06/chart">
            <c:ext xmlns:c16="http://schemas.microsoft.com/office/drawing/2014/chart" uri="{C3380CC4-5D6E-409C-BE32-E72D297353CC}">
              <c16:uniqueId val="{00000000-E553-415C-B56F-8D2484FE0976}"/>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0.11899999999999999</c:v>
                </c:pt>
                <c:pt idx="1">
                  <c:v>0.13</c:v>
                </c:pt>
                <c:pt idx="2">
                  <c:v>9.8000000000000004E-2</c:v>
                </c:pt>
                <c:pt idx="3">
                  <c:v>0.112</c:v>
                </c:pt>
                <c:pt idx="4">
                  <c:v>0.152</c:v>
                </c:pt>
                <c:pt idx="5">
                  <c:v>0.11700000000000001</c:v>
                </c:pt>
              </c:numCache>
            </c:numRef>
          </c:val>
          <c:extLst xmlns:c16r2="http://schemas.microsoft.com/office/drawing/2015/06/chart">
            <c:ext xmlns:c16="http://schemas.microsoft.com/office/drawing/2014/chart" uri="{C3380CC4-5D6E-409C-BE32-E72D297353CC}">
              <c16:uniqueId val="{00000001-E553-415C-B56F-8D2484FE0976}"/>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Sheet1!$B$4:$G$4</c:f>
              <c:numCache>
                <c:formatCode>0%</c:formatCode>
                <c:ptCount val="6"/>
                <c:pt idx="0">
                  <c:v>0.36199999999999999</c:v>
                </c:pt>
                <c:pt idx="1">
                  <c:v>0.373</c:v>
                </c:pt>
                <c:pt idx="2">
                  <c:v>0.318</c:v>
                </c:pt>
                <c:pt idx="3">
                  <c:v>0.29599999999999999</c:v>
                </c:pt>
                <c:pt idx="4">
                  <c:v>0.30199999999999999</c:v>
                </c:pt>
                <c:pt idx="5">
                  <c:v>0.35</c:v>
                </c:pt>
              </c:numCache>
            </c:numRef>
          </c:val>
          <c:extLst xmlns:c16r2="http://schemas.microsoft.com/office/drawing/2015/06/chart">
            <c:ext xmlns:c16="http://schemas.microsoft.com/office/drawing/2014/chart" uri="{C3380CC4-5D6E-409C-BE32-E72D297353CC}">
              <c16:uniqueId val="{00000002-E553-415C-B56F-8D2484FE0976}"/>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Sheet1!$B$5:$G$5</c:f>
              <c:numCache>
                <c:formatCode>0%</c:formatCode>
                <c:ptCount val="6"/>
                <c:pt idx="0">
                  <c:v>0.33500000000000002</c:v>
                </c:pt>
                <c:pt idx="1">
                  <c:v>0.32500000000000001</c:v>
                </c:pt>
                <c:pt idx="2">
                  <c:v>0.378</c:v>
                </c:pt>
                <c:pt idx="3">
                  <c:v>0.38100000000000001</c:v>
                </c:pt>
                <c:pt idx="4">
                  <c:v>0.35799999999999998</c:v>
                </c:pt>
                <c:pt idx="5">
                  <c:v>0.32300000000000001</c:v>
                </c:pt>
              </c:numCache>
            </c:numRef>
          </c:val>
          <c:extLst xmlns:c16r2="http://schemas.microsoft.com/office/drawing/2015/06/chart">
            <c:ext xmlns:c16="http://schemas.microsoft.com/office/drawing/2014/chart" uri="{C3380CC4-5D6E-409C-BE32-E72D297353CC}">
              <c16:uniqueId val="{00000003-E553-415C-B56F-8D2484FE0976}"/>
            </c:ext>
          </c:extLst>
        </c:ser>
        <c:ser>
          <c:idx val="4"/>
          <c:order val="4"/>
          <c:tx>
            <c:strRef>
              <c:f>Sheet1!$A$6</c:f>
              <c:strCache>
                <c:ptCount val="1"/>
                <c:pt idx="0">
                  <c:v>לא יודע / מסרב</c:v>
                </c:pt>
              </c:strCache>
            </c:strRef>
          </c:tx>
          <c:spPr>
            <a:solidFill>
              <a:schemeClr val="bg1">
                <a:lumMod val="7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Sheet1!$B$6:$G$6</c:f>
              <c:numCache>
                <c:formatCode>0%</c:formatCode>
                <c:ptCount val="6"/>
                <c:pt idx="0">
                  <c:v>5.0000000000000001E-3</c:v>
                </c:pt>
                <c:pt idx="1">
                  <c:v>8.0000000000000002E-3</c:v>
                </c:pt>
                <c:pt idx="3">
                  <c:v>1.2E-2</c:v>
                </c:pt>
                <c:pt idx="5" formatCode="0.0%">
                  <c:v>1E-3</c:v>
                </c:pt>
              </c:numCache>
            </c:numRef>
          </c:val>
          <c:extLst xmlns:c16r2="http://schemas.microsoft.com/office/drawing/2015/06/chart">
            <c:ext xmlns:c16="http://schemas.microsoft.com/office/drawing/2014/chart" uri="{C3380CC4-5D6E-409C-BE32-E72D297353CC}">
              <c16:uniqueId val="{00000004-E553-415C-B56F-8D2484FE0976}"/>
            </c:ext>
          </c:extLst>
        </c:ser>
        <c:ser>
          <c:idx val="5"/>
          <c:order val="5"/>
          <c:tx>
            <c:strRef>
              <c:f>Sheet1!$A$7</c:f>
              <c:strCache>
                <c:ptCount val="1"/>
                <c:pt idx="0">
                  <c:v>כלל לא נתקל בבעיות משמעת</c:v>
                </c:pt>
              </c:strCache>
            </c:strRef>
          </c:tx>
          <c:spPr>
            <a:solidFill>
              <a:schemeClr val="tx1">
                <a:lumMod val="95000"/>
                <a:lumOff val="5000"/>
              </a:schemeClr>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Sheet1!$B$7:$G$7</c:f>
              <c:numCache>
                <c:formatCode>0%</c:formatCode>
                <c:ptCount val="6"/>
                <c:pt idx="0">
                  <c:v>0.129</c:v>
                </c:pt>
                <c:pt idx="1">
                  <c:v>0.13</c:v>
                </c:pt>
                <c:pt idx="2">
                  <c:v>0.16500000000000001</c:v>
                </c:pt>
                <c:pt idx="3">
                  <c:v>0.14699999999999999</c:v>
                </c:pt>
                <c:pt idx="4">
                  <c:v>0.13900000000000001</c:v>
                </c:pt>
                <c:pt idx="5">
                  <c:v>0.14399999999999999</c:v>
                </c:pt>
              </c:numCache>
            </c:numRef>
          </c:val>
          <c:extLst xmlns:c16r2="http://schemas.microsoft.com/office/drawing/2015/06/chart">
            <c:ext xmlns:c16="http://schemas.microsoft.com/office/drawing/2014/chart" uri="{C3380CC4-5D6E-409C-BE32-E72D297353CC}">
              <c16:uniqueId val="{00000005-E553-415C-B56F-8D2484FE0976}"/>
            </c:ext>
          </c:extLst>
        </c:ser>
        <c:dLbls>
          <c:showLegendKey val="0"/>
          <c:showVal val="1"/>
          <c:showCatName val="0"/>
          <c:showSerName val="0"/>
          <c:showPercent val="0"/>
          <c:showBubbleSize val="0"/>
        </c:dLbls>
        <c:gapWidth val="150"/>
        <c:overlap val="100"/>
        <c:axId val="178800720"/>
        <c:axId val="178801280"/>
      </c:barChart>
      <c:catAx>
        <c:axId val="17880072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178801280"/>
        <c:crosses val="autoZero"/>
        <c:auto val="1"/>
        <c:lblAlgn val="ctr"/>
        <c:lblOffset val="100"/>
        <c:tickLblSkip val="1"/>
        <c:tickMarkSkip val="1"/>
        <c:noMultiLvlLbl val="0"/>
      </c:catAx>
      <c:valAx>
        <c:axId val="17880128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178800720"/>
        <c:crosses val="autoZero"/>
        <c:crossBetween val="between"/>
      </c:valAx>
      <c:spPr>
        <a:noFill/>
        <a:ln w="2521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7.9000000000000001E-2</c:v>
                </c:pt>
                <c:pt idx="1">
                  <c:v>1.2E-2</c:v>
                </c:pt>
                <c:pt idx="2">
                  <c:v>7.6999999999999999E-2</c:v>
                </c:pt>
                <c:pt idx="3">
                  <c:v>6.4000000000000001E-2</c:v>
                </c:pt>
              </c:numCache>
            </c:numRef>
          </c:val>
          <c:extLst xmlns:c16r2="http://schemas.microsoft.com/office/drawing/2015/06/chart">
            <c:ext xmlns:c16="http://schemas.microsoft.com/office/drawing/2014/chart" uri="{C3380CC4-5D6E-409C-BE32-E72D297353CC}">
              <c16:uniqueId val="{00000000-8231-4E3C-AF43-FAF984191ADD}"/>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0.13900000000000001</c:v>
                </c:pt>
                <c:pt idx="1">
                  <c:v>0.11899999999999999</c:v>
                </c:pt>
                <c:pt idx="2">
                  <c:v>5.7000000000000002E-2</c:v>
                </c:pt>
                <c:pt idx="3">
                  <c:v>0.11700000000000001</c:v>
                </c:pt>
              </c:numCache>
            </c:numRef>
          </c:val>
          <c:extLst xmlns:c16r2="http://schemas.microsoft.com/office/drawing/2015/06/chart">
            <c:ext xmlns:c16="http://schemas.microsoft.com/office/drawing/2014/chart" uri="{C3380CC4-5D6E-409C-BE32-E72D297353CC}">
              <c16:uniqueId val="{00000001-8231-4E3C-AF43-FAF984191ADD}"/>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0.36399999999999999</c:v>
                </c:pt>
                <c:pt idx="1">
                  <c:v>0.312</c:v>
                </c:pt>
                <c:pt idx="2">
                  <c:v>0.35299999999999998</c:v>
                </c:pt>
                <c:pt idx="3">
                  <c:v>0.35</c:v>
                </c:pt>
              </c:numCache>
            </c:numRef>
          </c:val>
          <c:extLst xmlns:c16r2="http://schemas.microsoft.com/office/drawing/2015/06/chart">
            <c:ext xmlns:c16="http://schemas.microsoft.com/office/drawing/2014/chart" uri="{C3380CC4-5D6E-409C-BE32-E72D297353CC}">
              <c16:uniqueId val="{00000002-8231-4E3C-AF43-FAF984191ADD}"/>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0.33</c:v>
                </c:pt>
                <c:pt idx="1">
                  <c:v>0.38400000000000001</c:v>
                </c:pt>
                <c:pt idx="2">
                  <c:v>0.24299999999999999</c:v>
                </c:pt>
                <c:pt idx="3">
                  <c:v>0.32300000000000001</c:v>
                </c:pt>
              </c:numCache>
            </c:numRef>
          </c:val>
          <c:extLst xmlns:c16r2="http://schemas.microsoft.com/office/drawing/2015/06/chart">
            <c:ext xmlns:c16="http://schemas.microsoft.com/office/drawing/2014/chart" uri="{C3380CC4-5D6E-409C-BE32-E72D297353CC}">
              <c16:uniqueId val="{00000003-8231-4E3C-AF43-FAF984191ADD}"/>
            </c:ext>
          </c:extLst>
        </c:ser>
        <c:ser>
          <c:idx val="4"/>
          <c:order val="4"/>
          <c:tx>
            <c:strRef>
              <c:f>Sheet1!$A$6</c:f>
              <c:strCache>
                <c:ptCount val="1"/>
                <c:pt idx="0">
                  <c:v>לא יודע / מסרב</c:v>
                </c:pt>
              </c:strCache>
            </c:strRef>
          </c:tx>
          <c:spPr>
            <a:solidFill>
              <a:srgbClr val="C0C0C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General</c:formatCode>
                <c:ptCount val="4"/>
                <c:pt idx="0" formatCode="0.0%">
                  <c:v>2E-3</c:v>
                </c:pt>
                <c:pt idx="3" formatCode="0.0%">
                  <c:v>1E-3</c:v>
                </c:pt>
              </c:numCache>
            </c:numRef>
          </c:val>
          <c:extLst xmlns:c16r2="http://schemas.microsoft.com/office/drawing/2015/06/chart">
            <c:ext xmlns:c16="http://schemas.microsoft.com/office/drawing/2014/chart" uri="{C3380CC4-5D6E-409C-BE32-E72D297353CC}">
              <c16:uniqueId val="{00000004-8231-4E3C-AF43-FAF984191ADD}"/>
            </c:ext>
          </c:extLst>
        </c:ser>
        <c:ser>
          <c:idx val="5"/>
          <c:order val="5"/>
          <c:tx>
            <c:strRef>
              <c:f>Sheet1!$A$7</c:f>
              <c:strCache>
                <c:ptCount val="1"/>
                <c:pt idx="0">
                  <c:v>כלל לא נתקל בבעיות משמעת</c:v>
                </c:pt>
              </c:strCache>
            </c:strRef>
          </c:tx>
          <c:spPr>
            <a:solidFill>
              <a:schemeClr val="tx1">
                <a:lumMod val="95000"/>
                <a:lumOff val="5000"/>
              </a:schemeClr>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8.5999999999999993E-2</c:v>
                </c:pt>
                <c:pt idx="1">
                  <c:v>0.17399999999999999</c:v>
                </c:pt>
                <c:pt idx="2">
                  <c:v>0.27100000000000002</c:v>
                </c:pt>
                <c:pt idx="3">
                  <c:v>0.14399999999999999</c:v>
                </c:pt>
              </c:numCache>
            </c:numRef>
          </c:val>
          <c:extLst xmlns:c16r2="http://schemas.microsoft.com/office/drawing/2015/06/chart">
            <c:ext xmlns:c16="http://schemas.microsoft.com/office/drawing/2014/chart" uri="{C3380CC4-5D6E-409C-BE32-E72D297353CC}">
              <c16:uniqueId val="{00000005-8231-4E3C-AF43-FAF984191ADD}"/>
            </c:ext>
          </c:extLst>
        </c:ser>
        <c:dLbls>
          <c:showLegendKey val="0"/>
          <c:showVal val="1"/>
          <c:showCatName val="0"/>
          <c:showSerName val="0"/>
          <c:showPercent val="0"/>
          <c:showBubbleSize val="0"/>
        </c:dLbls>
        <c:gapWidth val="150"/>
        <c:overlap val="100"/>
        <c:axId val="219030976"/>
        <c:axId val="219031536"/>
      </c:barChart>
      <c:catAx>
        <c:axId val="21903097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19031536"/>
        <c:crosses val="autoZero"/>
        <c:auto val="1"/>
        <c:lblAlgn val="ctr"/>
        <c:lblOffset val="100"/>
        <c:tickLblSkip val="1"/>
        <c:tickMarkSkip val="1"/>
        <c:noMultiLvlLbl val="0"/>
      </c:catAx>
      <c:valAx>
        <c:axId val="21903153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19030976"/>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4553667438588545"/>
          <c:h val="0.82782729981614167"/>
        </c:manualLayout>
      </c:layout>
      <c:barChart>
        <c:barDir val="col"/>
        <c:grouping val="percentStacked"/>
        <c:varyColors val="0"/>
        <c:ser>
          <c:idx val="3"/>
          <c:order val="0"/>
          <c:tx>
            <c:strRef>
              <c:f>Sheet1!$A$2</c:f>
              <c:strCache>
                <c:ptCount val="1"/>
                <c:pt idx="0">
                  <c:v>מקדיש לכך כמעט את כל השיעור</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1.7999999999999999E-2</c:v>
                </c:pt>
                <c:pt idx="1">
                  <c:v>1.4999999999999999E-2</c:v>
                </c:pt>
                <c:pt idx="2">
                  <c:v>7.0000000000000001E-3</c:v>
                </c:pt>
                <c:pt idx="3">
                  <c:v>0.01</c:v>
                </c:pt>
              </c:numCache>
            </c:numRef>
          </c:val>
          <c:extLst xmlns:c16r2="http://schemas.microsoft.com/office/drawing/2015/06/chart">
            <c:ext xmlns:c16="http://schemas.microsoft.com/office/drawing/2014/chart" uri="{C3380CC4-5D6E-409C-BE32-E72D297353CC}">
              <c16:uniqueId val="{00000000-79A5-44FB-8E8C-CF37F4A9531C}"/>
            </c:ext>
          </c:extLst>
        </c:ser>
        <c:ser>
          <c:idx val="0"/>
          <c:order val="1"/>
          <c:tx>
            <c:strRef>
              <c:f>Sheet1!$A$3</c:f>
              <c:strCache>
                <c:ptCount val="1"/>
                <c:pt idx="0">
                  <c:v>מקדיש לכך כשלושה רבעים מהשיעור</c:v>
                </c:pt>
              </c:strCache>
            </c:strRef>
          </c:tx>
          <c:spPr>
            <a:solidFill>
              <a:srgbClr val="FF00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1">
                  <c:v>5.0000000000000001E-3</c:v>
                </c:pt>
                <c:pt idx="2">
                  <c:v>7.0000000000000001E-3</c:v>
                </c:pt>
                <c:pt idx="3">
                  <c:v>8.9999999999999993E-3</c:v>
                </c:pt>
              </c:numCache>
            </c:numRef>
          </c:val>
          <c:extLst xmlns:c16r2="http://schemas.microsoft.com/office/drawing/2015/06/chart">
            <c:ext xmlns:c16="http://schemas.microsoft.com/office/drawing/2014/chart" uri="{C3380CC4-5D6E-409C-BE32-E72D297353CC}">
              <c16:uniqueId val="{00000001-79A5-44FB-8E8C-CF37F4A9531C}"/>
            </c:ext>
          </c:extLst>
        </c:ser>
        <c:ser>
          <c:idx val="2"/>
          <c:order val="2"/>
          <c:tx>
            <c:strRef>
              <c:f>Sheet1!$A$4</c:f>
              <c:strCache>
                <c:ptCount val="1"/>
                <c:pt idx="0">
                  <c:v>מקדיש לכך כמחצית מהשיעור</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2.3E-2</c:v>
                </c:pt>
                <c:pt idx="1">
                  <c:v>2.5000000000000001E-2</c:v>
                </c:pt>
                <c:pt idx="2">
                  <c:v>4.7E-2</c:v>
                </c:pt>
                <c:pt idx="3">
                  <c:v>5.3999999999999999E-2</c:v>
                </c:pt>
              </c:numCache>
            </c:numRef>
          </c:val>
          <c:extLst xmlns:c16r2="http://schemas.microsoft.com/office/drawing/2015/06/chart">
            <c:ext xmlns:c16="http://schemas.microsoft.com/office/drawing/2014/chart" uri="{C3380CC4-5D6E-409C-BE32-E72D297353CC}">
              <c16:uniqueId val="{00000002-79A5-44FB-8E8C-CF37F4A9531C}"/>
            </c:ext>
          </c:extLst>
        </c:ser>
        <c:ser>
          <c:idx val="1"/>
          <c:order val="3"/>
          <c:tx>
            <c:strRef>
              <c:f>Sheet1!$A$5</c:f>
              <c:strCache>
                <c:ptCount val="1"/>
                <c:pt idx="0">
                  <c:v>מקדיש לכך כשליש מהשיעור</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Sheet1!$B$5:$E$5</c:f>
              <c:numCache>
                <c:formatCode>0%</c:formatCode>
                <c:ptCount val="4"/>
                <c:pt idx="0">
                  <c:v>0.05</c:v>
                </c:pt>
                <c:pt idx="1">
                  <c:v>7.4999999999999997E-2</c:v>
                </c:pt>
                <c:pt idx="2">
                  <c:v>0.1</c:v>
                </c:pt>
                <c:pt idx="3">
                  <c:v>9.2999999999999999E-2</c:v>
                </c:pt>
              </c:numCache>
            </c:numRef>
          </c:val>
          <c:extLst xmlns:c16r2="http://schemas.microsoft.com/office/drawing/2015/06/chart">
            <c:ext xmlns:c16="http://schemas.microsoft.com/office/drawing/2014/chart" uri="{C3380CC4-5D6E-409C-BE32-E72D297353CC}">
              <c16:uniqueId val="{00000003-79A5-44FB-8E8C-CF37F4A9531C}"/>
            </c:ext>
          </c:extLst>
        </c:ser>
        <c:ser>
          <c:idx val="4"/>
          <c:order val="4"/>
          <c:tx>
            <c:strRef>
              <c:f>Sheet1!$A$6</c:f>
              <c:strCache>
                <c:ptCount val="1"/>
                <c:pt idx="0">
                  <c:v>מקדיש לכך כרבע מהשיעור</c:v>
                </c:pt>
              </c:strCache>
            </c:strRef>
          </c:tx>
          <c:spPr>
            <a:solidFill>
              <a:srgbClr val="00B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Sheet1!$B$6:$E$6</c:f>
              <c:numCache>
                <c:formatCode>0%</c:formatCode>
                <c:ptCount val="4"/>
                <c:pt idx="0">
                  <c:v>0.17</c:v>
                </c:pt>
                <c:pt idx="1">
                  <c:v>0.19700000000000001</c:v>
                </c:pt>
                <c:pt idx="2">
                  <c:v>0.22900000000000001</c:v>
                </c:pt>
                <c:pt idx="3">
                  <c:v>0.23400000000000001</c:v>
                </c:pt>
              </c:numCache>
            </c:numRef>
          </c:val>
          <c:extLst xmlns:c16r2="http://schemas.microsoft.com/office/drawing/2015/06/chart">
            <c:ext xmlns:c16="http://schemas.microsoft.com/office/drawing/2014/chart" uri="{C3380CC4-5D6E-409C-BE32-E72D297353CC}">
              <c16:uniqueId val="{00000004-79A5-44FB-8E8C-CF37F4A9531C}"/>
            </c:ext>
          </c:extLst>
        </c:ser>
        <c:ser>
          <c:idx val="5"/>
          <c:order val="5"/>
          <c:tx>
            <c:strRef>
              <c:f>Sheet1!$A$7</c:f>
              <c:strCache>
                <c:ptCount val="1"/>
                <c:pt idx="0">
                  <c:v>מקדיש לכך פחות מרבע מהשיעור</c:v>
                </c:pt>
              </c:strCache>
            </c:strRef>
          </c:tx>
          <c:spPr>
            <a:solidFill>
              <a:srgbClr val="006600"/>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Sheet1!$B$7:$E$7</c:f>
              <c:numCache>
                <c:formatCode>0%</c:formatCode>
                <c:ptCount val="4"/>
                <c:pt idx="0">
                  <c:v>0.56299999999999994</c:v>
                </c:pt>
                <c:pt idx="1">
                  <c:v>0.54500000000000004</c:v>
                </c:pt>
                <c:pt idx="2">
                  <c:v>0.502</c:v>
                </c:pt>
                <c:pt idx="3">
                  <c:v>0.45400000000000001</c:v>
                </c:pt>
              </c:numCache>
            </c:numRef>
          </c:val>
          <c:extLst xmlns:c16r2="http://schemas.microsoft.com/office/drawing/2015/06/chart">
            <c:ext xmlns:c16="http://schemas.microsoft.com/office/drawing/2014/chart" uri="{C3380CC4-5D6E-409C-BE32-E72D297353CC}">
              <c16:uniqueId val="{00000005-79A5-44FB-8E8C-CF37F4A9531C}"/>
            </c:ext>
          </c:extLst>
        </c:ser>
        <c:ser>
          <c:idx val="6"/>
          <c:order val="6"/>
          <c:tx>
            <c:strRef>
              <c:f>Sheet1!$A$8</c:f>
              <c:strCache>
                <c:ptCount val="1"/>
                <c:pt idx="0">
                  <c:v>לא יודע / מסרב</c:v>
                </c:pt>
              </c:strCache>
            </c:strRef>
          </c:tx>
          <c:spPr>
            <a:solidFill>
              <a:schemeClr val="bg1">
                <a:lumMod val="65000"/>
              </a:schemeClr>
            </a:solidFill>
          </c:spPr>
          <c:invertIfNegative val="0"/>
          <c:dLbls>
            <c:spPr>
              <a:noFill/>
              <a:ln>
                <a:noFill/>
              </a:ln>
              <a:effectLst/>
            </c:spPr>
            <c:txPr>
              <a:bodyPr/>
              <a:lstStyle/>
              <a:p>
                <a:pPr>
                  <a:defRPr sz="12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Sheet1!$B$8:$E$8</c:f>
              <c:numCache>
                <c:formatCode>0%</c:formatCode>
                <c:ptCount val="4"/>
                <c:pt idx="0">
                  <c:v>3.3000000000000002E-2</c:v>
                </c:pt>
                <c:pt idx="1">
                  <c:v>1.7000000000000001E-2</c:v>
                </c:pt>
                <c:pt idx="2">
                  <c:v>1.9E-2</c:v>
                </c:pt>
                <c:pt idx="3">
                  <c:v>2.4E-2</c:v>
                </c:pt>
              </c:numCache>
            </c:numRef>
          </c:val>
          <c:extLst xmlns:c16r2="http://schemas.microsoft.com/office/drawing/2015/06/chart">
            <c:ext xmlns:c16="http://schemas.microsoft.com/office/drawing/2014/chart" uri="{C3380CC4-5D6E-409C-BE32-E72D297353CC}">
              <c16:uniqueId val="{00000006-79A5-44FB-8E8C-CF37F4A9531C}"/>
            </c:ext>
          </c:extLst>
        </c:ser>
        <c:ser>
          <c:idx val="7"/>
          <c:order val="7"/>
          <c:tx>
            <c:strRef>
              <c:f>Sheet1!$A$9</c:f>
              <c:strCache>
                <c:ptCount val="1"/>
                <c:pt idx="0">
                  <c:v>כלל לא מקדיש לכך זמן</c:v>
                </c:pt>
              </c:strCache>
            </c:strRef>
          </c:tx>
          <c:spPr>
            <a:solidFill>
              <a:schemeClr val="tx1"/>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Sheet1!$B$9:$E$9</c:f>
              <c:numCache>
                <c:formatCode>0%</c:formatCode>
                <c:ptCount val="4"/>
                <c:pt idx="0">
                  <c:v>0.14299999999999999</c:v>
                </c:pt>
                <c:pt idx="1">
                  <c:v>0.122</c:v>
                </c:pt>
                <c:pt idx="2">
                  <c:v>8.8999999999999996E-2</c:v>
                </c:pt>
                <c:pt idx="3">
                  <c:v>0.121</c:v>
                </c:pt>
              </c:numCache>
            </c:numRef>
          </c:val>
          <c:extLst xmlns:c16r2="http://schemas.microsoft.com/office/drawing/2015/06/chart">
            <c:ext xmlns:c16="http://schemas.microsoft.com/office/drawing/2014/chart" uri="{C3380CC4-5D6E-409C-BE32-E72D297353CC}">
              <c16:uniqueId val="{00000007-79A5-44FB-8E8C-CF37F4A9531C}"/>
            </c:ext>
          </c:extLst>
        </c:ser>
        <c:dLbls>
          <c:showLegendKey val="0"/>
          <c:showVal val="1"/>
          <c:showCatName val="0"/>
          <c:showSerName val="0"/>
          <c:showPercent val="0"/>
          <c:showBubbleSize val="0"/>
        </c:dLbls>
        <c:gapWidth val="150"/>
        <c:overlap val="100"/>
        <c:axId val="219605776"/>
        <c:axId val="219606336"/>
      </c:barChart>
      <c:catAx>
        <c:axId val="21960577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19606336"/>
        <c:crosses val="autoZero"/>
        <c:auto val="1"/>
        <c:lblAlgn val="ctr"/>
        <c:lblOffset val="100"/>
        <c:tickLblSkip val="1"/>
        <c:tickMarkSkip val="1"/>
        <c:noMultiLvlLbl val="0"/>
      </c:catAx>
      <c:valAx>
        <c:axId val="21960633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19605776"/>
        <c:crosses val="autoZero"/>
        <c:crossBetween val="between"/>
      </c:valAx>
      <c:spPr>
        <a:noFill/>
        <a:ln w="25210">
          <a:noFill/>
        </a:ln>
      </c:spPr>
    </c:plotArea>
    <c:legend>
      <c:legendPos val="r"/>
      <c:layout>
        <c:manualLayout>
          <c:xMode val="edge"/>
          <c:yMode val="edge"/>
          <c:x val="0.81383749614726231"/>
          <c:y val="7.0620052811856987E-2"/>
          <c:w val="0.18333214844701518"/>
          <c:h val="0.81776591227348805"/>
        </c:manualLayout>
      </c:layout>
      <c:overlay val="0"/>
      <c:spPr>
        <a:noFill/>
        <a:ln w="3151">
          <a:solidFill>
            <a:schemeClr val="tx2">
              <a:lumMod val="50000"/>
              <a:lumOff val="50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מקדיש לכך כמעט את כל השיעור</c:v>
                </c:pt>
              </c:strCache>
            </c:strRef>
          </c:tx>
          <c:spPr>
            <a:solidFill>
              <a:srgbClr val="8E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General</c:formatCode>
                <c:ptCount val="4"/>
                <c:pt idx="0" formatCode="0%">
                  <c:v>2E-3</c:v>
                </c:pt>
                <c:pt idx="2" formatCode="0%">
                  <c:v>4.1000000000000002E-2</c:v>
                </c:pt>
                <c:pt idx="3" formatCode="0%">
                  <c:v>0.01</c:v>
                </c:pt>
              </c:numCache>
            </c:numRef>
          </c:val>
          <c:extLst xmlns:c16r2="http://schemas.microsoft.com/office/drawing/2015/06/chart">
            <c:ext xmlns:c16="http://schemas.microsoft.com/office/drawing/2014/chart" uri="{C3380CC4-5D6E-409C-BE32-E72D297353CC}">
              <c16:uniqueId val="{00000000-68F9-4561-82FB-497B3C308145}"/>
            </c:ext>
          </c:extLst>
        </c:ser>
        <c:ser>
          <c:idx val="0"/>
          <c:order val="1"/>
          <c:tx>
            <c:strRef>
              <c:f>Sheet1!$A$3</c:f>
              <c:strCache>
                <c:ptCount val="1"/>
                <c:pt idx="0">
                  <c:v>מקדיש לכך כשלושה רבעים מהשיעור</c:v>
                </c:pt>
              </c:strCache>
            </c:strRef>
          </c:tx>
          <c:spPr>
            <a:solidFill>
              <a:srgbClr val="EA00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General</c:formatCode>
                <c:ptCount val="4"/>
                <c:pt idx="0" formatCode="0%">
                  <c:v>1.6E-2</c:v>
                </c:pt>
                <c:pt idx="3" formatCode="0%">
                  <c:v>8.9999999999999993E-3</c:v>
                </c:pt>
              </c:numCache>
            </c:numRef>
          </c:val>
          <c:extLst xmlns:c16r2="http://schemas.microsoft.com/office/drawing/2015/06/chart">
            <c:ext xmlns:c16="http://schemas.microsoft.com/office/drawing/2014/chart" uri="{C3380CC4-5D6E-409C-BE32-E72D297353CC}">
              <c16:uniqueId val="{00000001-68F9-4561-82FB-497B3C308145}"/>
            </c:ext>
          </c:extLst>
        </c:ser>
        <c:ser>
          <c:idx val="2"/>
          <c:order val="2"/>
          <c:tx>
            <c:strRef>
              <c:f>Sheet1!$A$4</c:f>
              <c:strCache>
                <c:ptCount val="1"/>
                <c:pt idx="0">
                  <c:v>מקדיש לכך כמחצית מהשיעור</c:v>
                </c:pt>
              </c:strCache>
            </c:strRef>
          </c:tx>
          <c:spPr>
            <a:solidFill>
              <a:srgbClr val="FF4343"/>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6.4000000000000001E-2</c:v>
                </c:pt>
                <c:pt idx="1">
                  <c:v>4.4999999999999998E-2</c:v>
                </c:pt>
                <c:pt idx="2">
                  <c:v>3.5000000000000003E-2</c:v>
                </c:pt>
                <c:pt idx="3">
                  <c:v>5.3999999999999999E-2</c:v>
                </c:pt>
              </c:numCache>
            </c:numRef>
          </c:val>
          <c:extLst xmlns:c16r2="http://schemas.microsoft.com/office/drawing/2015/06/chart">
            <c:ext xmlns:c16="http://schemas.microsoft.com/office/drawing/2014/chart" uri="{C3380CC4-5D6E-409C-BE32-E72D297353CC}">
              <c16:uniqueId val="{00000002-68F9-4561-82FB-497B3C308145}"/>
            </c:ext>
          </c:extLst>
        </c:ser>
        <c:ser>
          <c:idx val="1"/>
          <c:order val="3"/>
          <c:tx>
            <c:strRef>
              <c:f>Sheet1!$A$5</c:f>
              <c:strCache>
                <c:ptCount val="1"/>
                <c:pt idx="0">
                  <c:v>מקדיש לכך כשליש מהשיעור</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0.12</c:v>
                </c:pt>
                <c:pt idx="1">
                  <c:v>7.5999999999999998E-2</c:v>
                </c:pt>
                <c:pt idx="2">
                  <c:v>3.5000000000000003E-2</c:v>
                </c:pt>
                <c:pt idx="3">
                  <c:v>9.2999999999999999E-2</c:v>
                </c:pt>
              </c:numCache>
            </c:numRef>
          </c:val>
          <c:extLst xmlns:c16r2="http://schemas.microsoft.com/office/drawing/2015/06/chart">
            <c:ext xmlns:c16="http://schemas.microsoft.com/office/drawing/2014/chart" uri="{C3380CC4-5D6E-409C-BE32-E72D297353CC}">
              <c16:uniqueId val="{00000003-68F9-4561-82FB-497B3C308145}"/>
            </c:ext>
          </c:extLst>
        </c:ser>
        <c:ser>
          <c:idx val="4"/>
          <c:order val="4"/>
          <c:tx>
            <c:strRef>
              <c:f>Sheet1!$A$6</c:f>
              <c:strCache>
                <c:ptCount val="1"/>
                <c:pt idx="0">
                  <c:v>מקדיש לכך כרבע מהשיעור</c:v>
                </c:pt>
              </c:strCache>
            </c:strRef>
          </c:tx>
          <c:spPr>
            <a:solidFill>
              <a:srgbClr val="00B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0.23300000000000001</c:v>
                </c:pt>
                <c:pt idx="1">
                  <c:v>0.16200000000000001</c:v>
                </c:pt>
                <c:pt idx="2">
                  <c:v>0.31</c:v>
                </c:pt>
                <c:pt idx="3">
                  <c:v>0.23400000000000001</c:v>
                </c:pt>
              </c:numCache>
            </c:numRef>
          </c:val>
          <c:extLst xmlns:c16r2="http://schemas.microsoft.com/office/drawing/2015/06/chart">
            <c:ext xmlns:c16="http://schemas.microsoft.com/office/drawing/2014/chart" uri="{C3380CC4-5D6E-409C-BE32-E72D297353CC}">
              <c16:uniqueId val="{00000004-68F9-4561-82FB-497B3C308145}"/>
            </c:ext>
          </c:extLst>
        </c:ser>
        <c:ser>
          <c:idx val="5"/>
          <c:order val="5"/>
          <c:tx>
            <c:strRef>
              <c:f>Sheet1!$A$7</c:f>
              <c:strCache>
                <c:ptCount val="1"/>
                <c:pt idx="0">
                  <c:v>מקדיש לכך פחות מרבע מהשיעור</c:v>
                </c:pt>
              </c:strCache>
            </c:strRef>
          </c:tx>
          <c:spPr>
            <a:solidFill>
              <a:srgbClr val="006600"/>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0.433</c:v>
                </c:pt>
                <c:pt idx="1">
                  <c:v>0.51500000000000001</c:v>
                </c:pt>
                <c:pt idx="2">
                  <c:v>0.45200000000000001</c:v>
                </c:pt>
                <c:pt idx="3">
                  <c:v>0.45400000000000001</c:v>
                </c:pt>
              </c:numCache>
            </c:numRef>
          </c:val>
          <c:extLst xmlns:c16r2="http://schemas.microsoft.com/office/drawing/2015/06/chart">
            <c:ext xmlns:c16="http://schemas.microsoft.com/office/drawing/2014/chart" uri="{C3380CC4-5D6E-409C-BE32-E72D297353CC}">
              <c16:uniqueId val="{00000005-68F9-4561-82FB-497B3C308145}"/>
            </c:ext>
          </c:extLst>
        </c:ser>
        <c:ser>
          <c:idx val="6"/>
          <c:order val="6"/>
          <c:tx>
            <c:strRef>
              <c:f>Sheet1!$A$8</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Sheet1!$B$8:$E$8</c:f>
              <c:numCache>
                <c:formatCode>General</c:formatCode>
                <c:ptCount val="4"/>
                <c:pt idx="0" formatCode="0%">
                  <c:v>2.9000000000000001E-2</c:v>
                </c:pt>
                <c:pt idx="2" formatCode="0%">
                  <c:v>3.5000000000000003E-2</c:v>
                </c:pt>
                <c:pt idx="3" formatCode="0%">
                  <c:v>2.4E-2</c:v>
                </c:pt>
              </c:numCache>
            </c:numRef>
          </c:val>
          <c:extLst xmlns:c16r2="http://schemas.microsoft.com/office/drawing/2015/06/chart">
            <c:ext xmlns:c16="http://schemas.microsoft.com/office/drawing/2014/chart" uri="{C3380CC4-5D6E-409C-BE32-E72D297353CC}">
              <c16:uniqueId val="{00000006-68F9-4561-82FB-497B3C308145}"/>
            </c:ext>
          </c:extLst>
        </c:ser>
        <c:ser>
          <c:idx val="7"/>
          <c:order val="7"/>
          <c:tx>
            <c:strRef>
              <c:f>Sheet1!$A$9</c:f>
              <c:strCache>
                <c:ptCount val="1"/>
                <c:pt idx="0">
                  <c:v>כלל לא מקדיש לכך זמן</c:v>
                </c:pt>
              </c:strCache>
            </c:strRef>
          </c:tx>
          <c:spPr>
            <a:solidFill>
              <a:schemeClr val="tx1">
                <a:lumMod val="95000"/>
                <a:lumOff val="5000"/>
              </a:schemeClr>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Sheet1!$B$9:$E$9</c:f>
              <c:numCache>
                <c:formatCode>0%</c:formatCode>
                <c:ptCount val="4"/>
                <c:pt idx="0">
                  <c:v>0.10199999999999999</c:v>
                </c:pt>
                <c:pt idx="1">
                  <c:v>0.20200000000000001</c:v>
                </c:pt>
                <c:pt idx="2">
                  <c:v>9.1999999999999998E-2</c:v>
                </c:pt>
                <c:pt idx="3">
                  <c:v>0.121</c:v>
                </c:pt>
              </c:numCache>
            </c:numRef>
          </c:val>
          <c:extLst xmlns:c16r2="http://schemas.microsoft.com/office/drawing/2015/06/chart">
            <c:ext xmlns:c16="http://schemas.microsoft.com/office/drawing/2014/chart" uri="{C3380CC4-5D6E-409C-BE32-E72D297353CC}">
              <c16:uniqueId val="{00000007-68F9-4561-82FB-497B3C308145}"/>
            </c:ext>
          </c:extLst>
        </c:ser>
        <c:dLbls>
          <c:showLegendKey val="0"/>
          <c:showVal val="1"/>
          <c:showCatName val="0"/>
          <c:showSerName val="0"/>
          <c:showPercent val="0"/>
          <c:showBubbleSize val="0"/>
        </c:dLbls>
        <c:gapWidth val="150"/>
        <c:overlap val="100"/>
        <c:axId val="219356256"/>
        <c:axId val="219356816"/>
      </c:barChart>
      <c:catAx>
        <c:axId val="21935625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19356816"/>
        <c:crosses val="autoZero"/>
        <c:auto val="1"/>
        <c:lblAlgn val="ctr"/>
        <c:lblOffset val="100"/>
        <c:tickLblSkip val="1"/>
        <c:tickMarkSkip val="1"/>
        <c:noMultiLvlLbl val="0"/>
      </c:catAx>
      <c:valAx>
        <c:axId val="21935681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19356256"/>
        <c:crosses val="autoZero"/>
        <c:crossBetween val="between"/>
      </c:valAx>
      <c:spPr>
        <a:noFill/>
        <a:ln w="25210">
          <a:noFill/>
        </a:ln>
      </c:spPr>
    </c:plotArea>
    <c:legend>
      <c:legendPos val="r"/>
      <c:layout>
        <c:manualLayout>
          <c:xMode val="edge"/>
          <c:yMode val="edge"/>
          <c:x val="0.75015449951850532"/>
          <c:y val="4.7841632584978526E-2"/>
          <c:w val="0.24843032277863344"/>
          <c:h val="0.84054433250036653"/>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5.9008439225336419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Sheet1!$B$2:$G$2</c:f>
              <c:numCache>
                <c:formatCode>0%</c:formatCode>
                <c:ptCount val="6"/>
                <c:pt idx="0">
                  <c:v>7.0000000000000001E-3</c:v>
                </c:pt>
                <c:pt idx="1">
                  <c:v>8.0000000000000002E-3</c:v>
                </c:pt>
                <c:pt idx="2">
                  <c:v>8.0000000000000002E-3</c:v>
                </c:pt>
                <c:pt idx="3">
                  <c:v>0.02</c:v>
                </c:pt>
                <c:pt idx="4">
                  <c:v>8.0000000000000002E-3</c:v>
                </c:pt>
                <c:pt idx="5">
                  <c:v>8.0000000000000002E-3</c:v>
                </c:pt>
              </c:numCache>
            </c:numRef>
          </c:val>
          <c:extLst xmlns:c16r2="http://schemas.microsoft.com/office/drawing/2015/06/chart">
            <c:ext xmlns:c16="http://schemas.microsoft.com/office/drawing/2014/chart" uri="{C3380CC4-5D6E-409C-BE32-E72D297353CC}">
              <c16:uniqueId val="{00000000-DB21-486B-8137-30A43E703499}"/>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Sheet1!$B$3:$G$3</c:f>
              <c:numCache>
                <c:formatCode>0%</c:formatCode>
                <c:ptCount val="6"/>
                <c:pt idx="0">
                  <c:v>3.5000000000000003E-2</c:v>
                </c:pt>
                <c:pt idx="1">
                  <c:v>2.3E-2</c:v>
                </c:pt>
                <c:pt idx="2">
                  <c:v>2.5000000000000001E-2</c:v>
                </c:pt>
                <c:pt idx="3">
                  <c:v>0.02</c:v>
                </c:pt>
                <c:pt idx="4">
                  <c:v>2.8000000000000001E-2</c:v>
                </c:pt>
                <c:pt idx="5">
                  <c:v>4.3999999999999997E-2</c:v>
                </c:pt>
              </c:numCache>
            </c:numRef>
          </c:val>
          <c:extLst xmlns:c16r2="http://schemas.microsoft.com/office/drawing/2015/06/chart">
            <c:ext xmlns:c16="http://schemas.microsoft.com/office/drawing/2014/chart" uri="{C3380CC4-5D6E-409C-BE32-E72D297353CC}">
              <c16:uniqueId val="{00000001-DB21-486B-8137-30A43E703499}"/>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Sheet1!$B$4:$G$4</c:f>
              <c:numCache>
                <c:formatCode>0%</c:formatCode>
                <c:ptCount val="6"/>
                <c:pt idx="0">
                  <c:v>0.112</c:v>
                </c:pt>
                <c:pt idx="1">
                  <c:v>0.08</c:v>
                </c:pt>
                <c:pt idx="2">
                  <c:v>9.2999999999999999E-2</c:v>
                </c:pt>
                <c:pt idx="3">
                  <c:v>0.08</c:v>
                </c:pt>
                <c:pt idx="4">
                  <c:v>0.09</c:v>
                </c:pt>
                <c:pt idx="5">
                  <c:v>0.122</c:v>
                </c:pt>
              </c:numCache>
            </c:numRef>
          </c:val>
          <c:extLst xmlns:c16r2="http://schemas.microsoft.com/office/drawing/2015/06/chart">
            <c:ext xmlns:c16="http://schemas.microsoft.com/office/drawing/2014/chart" uri="{C3380CC4-5D6E-409C-BE32-E72D297353CC}">
              <c16:uniqueId val="{00000002-DB21-486B-8137-30A43E703499}"/>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Sheet1!$B$5:$G$5</c:f>
              <c:numCache>
                <c:formatCode>0%</c:formatCode>
                <c:ptCount val="6"/>
                <c:pt idx="0">
                  <c:v>0.34699999999999998</c:v>
                </c:pt>
                <c:pt idx="1">
                  <c:v>0.313</c:v>
                </c:pt>
                <c:pt idx="2">
                  <c:v>0.35299999999999998</c:v>
                </c:pt>
                <c:pt idx="3">
                  <c:v>0.33</c:v>
                </c:pt>
                <c:pt idx="4">
                  <c:v>0.26700000000000002</c:v>
                </c:pt>
                <c:pt idx="5">
                  <c:v>0.35399999999999998</c:v>
                </c:pt>
              </c:numCache>
            </c:numRef>
          </c:val>
          <c:extLst xmlns:c16r2="http://schemas.microsoft.com/office/drawing/2015/06/chart">
            <c:ext xmlns:c16="http://schemas.microsoft.com/office/drawing/2014/chart" uri="{C3380CC4-5D6E-409C-BE32-E72D297353CC}">
              <c16:uniqueId val="{00000003-DB21-486B-8137-30A43E703499}"/>
            </c:ext>
          </c:extLst>
        </c:ser>
        <c:ser>
          <c:idx val="4"/>
          <c:order val="4"/>
          <c:tx>
            <c:strRef>
              <c:f>Sheet1!$A$6</c:f>
              <c:strCache>
                <c:ptCount val="1"/>
                <c:pt idx="0">
                  <c:v>לא יודע / מסרב</c:v>
                </c:pt>
              </c:strCache>
            </c:strRef>
          </c:tx>
          <c:spPr>
            <a:solidFill>
              <a:schemeClr val="bg1">
                <a:lumMod val="75000"/>
              </a:schemeClr>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Sheet1!$B$6:$G$6</c:f>
              <c:numCache>
                <c:formatCode>0%</c:formatCode>
                <c:ptCount val="6"/>
                <c:pt idx="0">
                  <c:v>1.4999999999999999E-2</c:v>
                </c:pt>
                <c:pt idx="1">
                  <c:v>1.2999999999999999E-2</c:v>
                </c:pt>
                <c:pt idx="2">
                  <c:v>0.02</c:v>
                </c:pt>
                <c:pt idx="3">
                  <c:v>0.01</c:v>
                </c:pt>
                <c:pt idx="4">
                  <c:v>2.4E-2</c:v>
                </c:pt>
                <c:pt idx="5">
                  <c:v>1.0999999999999999E-2</c:v>
                </c:pt>
              </c:numCache>
            </c:numRef>
          </c:val>
          <c:extLst xmlns:c16r2="http://schemas.microsoft.com/office/drawing/2015/06/chart">
            <c:ext xmlns:c16="http://schemas.microsoft.com/office/drawing/2014/chart" uri="{C3380CC4-5D6E-409C-BE32-E72D297353CC}">
              <c16:uniqueId val="{00000004-DB21-486B-8137-30A43E703499}"/>
            </c:ext>
          </c:extLst>
        </c:ser>
        <c:ser>
          <c:idx val="5"/>
          <c:order val="5"/>
          <c:tx>
            <c:strRef>
              <c:f>Sheet1!$A$7</c:f>
              <c:strCache>
                <c:ptCount val="1"/>
                <c:pt idx="0">
                  <c:v>כלל לא קיימת אלימות</c:v>
                </c:pt>
              </c:strCache>
            </c:strRef>
          </c:tx>
          <c:spPr>
            <a:solidFill>
              <a:schemeClr val="tx1"/>
            </a:solidFill>
          </c:spPr>
          <c:invertIfNegative val="0"/>
          <c:dLbls>
            <c:spPr>
              <a:noFill/>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Sheet1!$B$7:$G$7</c:f>
              <c:numCache>
                <c:formatCode>0%</c:formatCode>
                <c:ptCount val="6"/>
                <c:pt idx="0">
                  <c:v>0.48399999999999999</c:v>
                </c:pt>
                <c:pt idx="1">
                  <c:v>0.56499999999999995</c:v>
                </c:pt>
                <c:pt idx="2">
                  <c:v>0.503</c:v>
                </c:pt>
                <c:pt idx="3">
                  <c:v>0.55000000000000004</c:v>
                </c:pt>
                <c:pt idx="4">
                  <c:v>0.58399999999999996</c:v>
                </c:pt>
                <c:pt idx="5">
                  <c:v>0.46100000000000002</c:v>
                </c:pt>
              </c:numCache>
            </c:numRef>
          </c:val>
          <c:extLst xmlns:c16r2="http://schemas.microsoft.com/office/drawing/2015/06/chart">
            <c:ext xmlns:c16="http://schemas.microsoft.com/office/drawing/2014/chart" uri="{C3380CC4-5D6E-409C-BE32-E72D297353CC}">
              <c16:uniqueId val="{00000005-DB21-486B-8137-30A43E703499}"/>
            </c:ext>
          </c:extLst>
        </c:ser>
        <c:dLbls>
          <c:showLegendKey val="0"/>
          <c:showVal val="1"/>
          <c:showCatName val="0"/>
          <c:showSerName val="0"/>
          <c:showPercent val="0"/>
          <c:showBubbleSize val="0"/>
        </c:dLbls>
        <c:gapWidth val="150"/>
        <c:overlap val="100"/>
        <c:axId val="219361856"/>
        <c:axId val="219362416"/>
      </c:barChart>
      <c:catAx>
        <c:axId val="21936185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19362416"/>
        <c:crosses val="autoZero"/>
        <c:auto val="1"/>
        <c:lblAlgn val="ctr"/>
        <c:lblOffset val="100"/>
        <c:tickLblSkip val="1"/>
        <c:tickMarkSkip val="1"/>
        <c:noMultiLvlLbl val="0"/>
      </c:catAx>
      <c:valAx>
        <c:axId val="21936241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19361856"/>
        <c:crosses val="autoZero"/>
        <c:crossBetween val="between"/>
      </c:valAx>
      <c:spPr>
        <a:noFill/>
        <a:ln w="25210">
          <a:noFill/>
        </a:ln>
      </c:spPr>
    </c:plotArea>
    <c:legend>
      <c:legendPos val="r"/>
      <c:layout>
        <c:manualLayout>
          <c:xMode val="edge"/>
          <c:yMode val="edge"/>
          <c:x val="0.78836424957841489"/>
          <c:y val="4.7841632584978526E-2"/>
          <c:w val="0.19465357006990533"/>
          <c:h val="0.84054433250036653"/>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5.9008439225336419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General</c:formatCode>
                <c:ptCount val="4"/>
                <c:pt idx="0" formatCode="0%">
                  <c:v>4.0000000000000001E-3</c:v>
                </c:pt>
                <c:pt idx="2" formatCode="0%">
                  <c:v>2.5999999999999999E-2</c:v>
                </c:pt>
                <c:pt idx="3" formatCode="0%">
                  <c:v>8.0000000000000002E-3</c:v>
                </c:pt>
              </c:numCache>
            </c:numRef>
          </c:val>
          <c:extLst xmlns:c16r2="http://schemas.microsoft.com/office/drawing/2015/06/chart">
            <c:ext xmlns:c16="http://schemas.microsoft.com/office/drawing/2014/chart" uri="{C3380CC4-5D6E-409C-BE32-E72D297353CC}">
              <c16:uniqueId val="{00000000-261A-4BCC-AC34-E1521A2C631F}"/>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2.8000000000000001E-2</c:v>
                </c:pt>
                <c:pt idx="1">
                  <c:v>5.8999999999999997E-2</c:v>
                </c:pt>
                <c:pt idx="2">
                  <c:v>7.2999999999999995E-2</c:v>
                </c:pt>
                <c:pt idx="3">
                  <c:v>4.3999999999999997E-2</c:v>
                </c:pt>
              </c:numCache>
            </c:numRef>
          </c:val>
          <c:extLst xmlns:c16r2="http://schemas.microsoft.com/office/drawing/2015/06/chart">
            <c:ext xmlns:c16="http://schemas.microsoft.com/office/drawing/2014/chart" uri="{C3380CC4-5D6E-409C-BE32-E72D297353CC}">
              <c16:uniqueId val="{00000001-261A-4BCC-AC34-E1521A2C631F}"/>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0.115</c:v>
                </c:pt>
                <c:pt idx="1">
                  <c:v>8.1000000000000003E-2</c:v>
                </c:pt>
                <c:pt idx="2">
                  <c:v>0.184</c:v>
                </c:pt>
                <c:pt idx="3">
                  <c:v>0.122</c:v>
                </c:pt>
              </c:numCache>
            </c:numRef>
          </c:val>
          <c:extLst xmlns:c16r2="http://schemas.microsoft.com/office/drawing/2015/06/chart">
            <c:ext xmlns:c16="http://schemas.microsoft.com/office/drawing/2014/chart" uri="{C3380CC4-5D6E-409C-BE32-E72D297353CC}">
              <c16:uniqueId val="{00000002-261A-4BCC-AC34-E1521A2C631F}"/>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0.41099999999999998</c:v>
                </c:pt>
                <c:pt idx="1">
                  <c:v>0.13600000000000001</c:v>
                </c:pt>
                <c:pt idx="2">
                  <c:v>0.41199999999999998</c:v>
                </c:pt>
                <c:pt idx="3">
                  <c:v>0.35399999999999998</c:v>
                </c:pt>
              </c:numCache>
            </c:numRef>
          </c:val>
          <c:extLst xmlns:c16r2="http://schemas.microsoft.com/office/drawing/2015/06/chart">
            <c:ext xmlns:c16="http://schemas.microsoft.com/office/drawing/2014/chart" uri="{C3380CC4-5D6E-409C-BE32-E72D297353CC}">
              <c16:uniqueId val="{00000003-261A-4BCC-AC34-E1521A2C631F}"/>
            </c:ext>
          </c:extLst>
        </c:ser>
        <c:ser>
          <c:idx val="4"/>
          <c:order val="4"/>
          <c:tx>
            <c:strRef>
              <c:f>Sheet1!$A$6</c:f>
              <c:strCache>
                <c:ptCount val="1"/>
                <c:pt idx="0">
                  <c:v>לא יודע / מסרב</c:v>
                </c:pt>
              </c:strCache>
            </c:strRef>
          </c:tx>
          <c:invertIfNegative val="0"/>
          <c:dLbls>
            <c:spPr>
              <a:noFill/>
              <a:ln>
                <a:noFill/>
              </a:ln>
              <a:effectLst/>
            </c:spPr>
            <c:txPr>
              <a:bodyPr wrap="square" lIns="38100" tIns="19050" rIns="38100" bIns="19050" anchor="ctr">
                <a:spAutoFit/>
              </a:bodyPr>
              <a:lstStyle/>
              <a:p>
                <a:pPr>
                  <a:defRPr sz="12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General</c:formatCode>
                <c:ptCount val="4"/>
                <c:pt idx="0" formatCode="0%">
                  <c:v>1.7000000000000001E-2</c:v>
                </c:pt>
                <c:pt idx="2" formatCode="0%">
                  <c:v>4.0000000000000001E-3</c:v>
                </c:pt>
                <c:pt idx="3" formatCode="0%">
                  <c:v>1.0999999999999999E-2</c:v>
                </c:pt>
              </c:numCache>
            </c:numRef>
          </c:val>
          <c:extLst xmlns:c16r2="http://schemas.microsoft.com/office/drawing/2015/06/chart">
            <c:ext xmlns:c16="http://schemas.microsoft.com/office/drawing/2014/chart" uri="{C3380CC4-5D6E-409C-BE32-E72D297353CC}">
              <c16:uniqueId val="{00000004-261A-4BCC-AC34-E1521A2C631F}"/>
            </c:ext>
          </c:extLst>
        </c:ser>
        <c:ser>
          <c:idx val="5"/>
          <c:order val="5"/>
          <c:tx>
            <c:strRef>
              <c:f>Sheet1!$A$7</c:f>
              <c:strCache>
                <c:ptCount val="1"/>
                <c:pt idx="0">
                  <c:v>כלל לא קיימת אלימות</c:v>
                </c:pt>
              </c:strCache>
            </c:strRef>
          </c:tx>
          <c:spPr>
            <a:solidFill>
              <a:schemeClr val="tx1"/>
            </a:solidFill>
          </c:spPr>
          <c:invertIfNegative val="0"/>
          <c:dLbls>
            <c:spPr>
              <a:noFill/>
              <a:ln>
                <a:noFill/>
              </a:ln>
              <a:effectLst/>
            </c:spPr>
            <c:txPr>
              <a:bodyPr wrap="square" lIns="38100" tIns="19050" rIns="38100" bIns="19050" anchor="ctr">
                <a:spAutoFit/>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0.42399999999999999</c:v>
                </c:pt>
                <c:pt idx="1">
                  <c:v>0.72399999999999998</c:v>
                </c:pt>
                <c:pt idx="2">
                  <c:v>0.3</c:v>
                </c:pt>
                <c:pt idx="3">
                  <c:v>0.46100000000000002</c:v>
                </c:pt>
              </c:numCache>
            </c:numRef>
          </c:val>
          <c:extLst xmlns:c16r2="http://schemas.microsoft.com/office/drawing/2015/06/chart">
            <c:ext xmlns:c16="http://schemas.microsoft.com/office/drawing/2014/chart" uri="{C3380CC4-5D6E-409C-BE32-E72D297353CC}">
              <c16:uniqueId val="{00000005-261A-4BCC-AC34-E1521A2C631F}"/>
            </c:ext>
          </c:extLst>
        </c:ser>
        <c:dLbls>
          <c:showLegendKey val="0"/>
          <c:showVal val="1"/>
          <c:showCatName val="0"/>
          <c:showSerName val="0"/>
          <c:showPercent val="0"/>
          <c:showBubbleSize val="0"/>
        </c:dLbls>
        <c:gapWidth val="150"/>
        <c:overlap val="100"/>
        <c:axId val="219367456"/>
        <c:axId val="219368016"/>
      </c:barChart>
      <c:catAx>
        <c:axId val="21936745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19368016"/>
        <c:crosses val="autoZero"/>
        <c:auto val="1"/>
        <c:lblAlgn val="ctr"/>
        <c:lblOffset val="100"/>
        <c:tickLblSkip val="1"/>
        <c:tickMarkSkip val="1"/>
        <c:noMultiLvlLbl val="0"/>
      </c:catAx>
      <c:valAx>
        <c:axId val="21936801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19367456"/>
        <c:crosses val="autoZero"/>
        <c:crossBetween val="between"/>
      </c:valAx>
      <c:spPr>
        <a:noFill/>
        <a:ln w="25210">
          <a:noFill/>
        </a:ln>
      </c:spPr>
    </c:plotArea>
    <c:legend>
      <c:legendPos val="r"/>
      <c:layout>
        <c:manualLayout>
          <c:xMode val="edge"/>
          <c:yMode val="edge"/>
          <c:x val="0.79260983060434331"/>
          <c:y val="5.9230842698417753E-2"/>
          <c:w val="0.17409382383021077"/>
          <c:h val="0.8332785545209110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79365957292255651"/>
        </c:manualLayout>
      </c:layout>
      <c:barChart>
        <c:barDir val="col"/>
        <c:grouping val="percentStacked"/>
        <c:varyColors val="0"/>
        <c:ser>
          <c:idx val="3"/>
          <c:order val="0"/>
          <c:tx>
            <c:strRef>
              <c:f>Sheet1!$A$2</c:f>
              <c:strCache>
                <c:ptCount val="1"/>
                <c:pt idx="0">
                  <c:v>מאוד מסכים</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Sheet1!$B$2:$C$2</c:f>
              <c:numCache>
                <c:formatCode>0%</c:formatCode>
                <c:ptCount val="2"/>
                <c:pt idx="0">
                  <c:v>0.56499999999999995</c:v>
                </c:pt>
                <c:pt idx="1">
                  <c:v>0.41099999999999998</c:v>
                </c:pt>
              </c:numCache>
            </c:numRef>
          </c:val>
          <c:extLst xmlns:c16r2="http://schemas.microsoft.com/office/drawing/2015/06/chart">
            <c:ext xmlns:c16="http://schemas.microsoft.com/office/drawing/2014/chart" uri="{C3380CC4-5D6E-409C-BE32-E72D297353CC}">
              <c16:uniqueId val="{00000000-4B16-47FE-A980-A2F5DB87D325}"/>
            </c:ext>
          </c:extLst>
        </c:ser>
        <c:ser>
          <c:idx val="0"/>
          <c:order val="1"/>
          <c:tx>
            <c:strRef>
              <c:f>Sheet1!$A$3</c:f>
              <c:strCache>
                <c:ptCount val="1"/>
                <c:pt idx="0">
                  <c:v>מסכים</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Sheet1!$B$3:$C$3</c:f>
              <c:numCache>
                <c:formatCode>0%</c:formatCode>
                <c:ptCount val="2"/>
                <c:pt idx="0">
                  <c:v>0.23100000000000001</c:v>
                </c:pt>
                <c:pt idx="1">
                  <c:v>0.29399999999999998</c:v>
                </c:pt>
              </c:numCache>
            </c:numRef>
          </c:val>
          <c:extLst xmlns:c16r2="http://schemas.microsoft.com/office/drawing/2015/06/chart">
            <c:ext xmlns:c16="http://schemas.microsoft.com/office/drawing/2014/chart" uri="{C3380CC4-5D6E-409C-BE32-E72D297353CC}">
              <c16:uniqueId val="{00000001-4B16-47FE-A980-A2F5DB87D325}"/>
            </c:ext>
          </c:extLst>
        </c:ser>
        <c:ser>
          <c:idx val="1"/>
          <c:order val="2"/>
          <c:tx>
            <c:strRef>
              <c:f>Sheet1!$A$4</c:f>
              <c:strCache>
                <c:ptCount val="1"/>
                <c:pt idx="0">
                  <c:v>מסכים במידה בינונית</c:v>
                </c:pt>
              </c:strCache>
            </c:strRef>
          </c:tx>
          <c:spPr>
            <a:solidFill>
              <a:srgbClr val="FFFF66"/>
            </a:solidFill>
          </c:spPr>
          <c:invertIfNegative val="0"/>
          <c:dLbls>
            <c:spPr>
              <a:noFill/>
              <a:ln>
                <a:noFill/>
              </a:ln>
              <a:effectLst/>
            </c:spPr>
            <c:txPr>
              <a:bodyPr wrap="square" lIns="38100" tIns="19050" rIns="38100" bIns="19050" anchor="ctr" anchorCtr="0">
                <a:spAutoFit/>
              </a:bodyPr>
              <a:lstStyle/>
              <a:p>
                <a:pPr algn="ctr">
                  <a:defRPr lang="he-IL" sz="12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Sheet1!$B$4:$C$4</c:f>
              <c:numCache>
                <c:formatCode>0%</c:formatCode>
                <c:ptCount val="2"/>
                <c:pt idx="0">
                  <c:v>0.11600000000000001</c:v>
                </c:pt>
                <c:pt idx="1">
                  <c:v>0.21199999999999999</c:v>
                </c:pt>
              </c:numCache>
            </c:numRef>
          </c:val>
          <c:extLst xmlns:c16r2="http://schemas.microsoft.com/office/drawing/2015/06/chart">
            <c:ext xmlns:c16="http://schemas.microsoft.com/office/drawing/2014/chart" uri="{C3380CC4-5D6E-409C-BE32-E72D297353CC}">
              <c16:uniqueId val="{00000002-4B16-47FE-A980-A2F5DB87D325}"/>
            </c:ext>
          </c:extLst>
        </c:ser>
        <c:ser>
          <c:idx val="2"/>
          <c:order val="3"/>
          <c:tx>
            <c:strRef>
              <c:f>Sheet1!$A$5</c:f>
              <c:strCache>
                <c:ptCount val="1"/>
                <c:pt idx="0">
                  <c:v>לא מסכים</c:v>
                </c:pt>
              </c:strCache>
            </c:strRef>
          </c:tx>
          <c:spPr>
            <a:solidFill>
              <a:srgbClr val="FF7C80"/>
            </a:solidFill>
          </c:spPr>
          <c:invertIfNegative val="0"/>
          <c:dLbls>
            <c:spPr>
              <a:noFill/>
              <a:ln>
                <a:noFill/>
              </a:ln>
              <a:effectLst/>
            </c:spPr>
            <c:txPr>
              <a:bodyPr wrap="square" lIns="38100" tIns="19050" rIns="38100" bIns="19050" anchor="ctr" anchorCtr="0">
                <a:spAutoFit/>
              </a:bodyPr>
              <a:lstStyle/>
              <a:p>
                <a:pPr algn="ctr">
                  <a:defRPr lang="he-IL" sz="12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Sheet1!$B$5:$C$5</c:f>
              <c:numCache>
                <c:formatCode>0%</c:formatCode>
                <c:ptCount val="2"/>
                <c:pt idx="0">
                  <c:v>6.4000000000000001E-2</c:v>
                </c:pt>
                <c:pt idx="1">
                  <c:v>0.06</c:v>
                </c:pt>
              </c:numCache>
            </c:numRef>
          </c:val>
          <c:extLst xmlns:c16r2="http://schemas.microsoft.com/office/drawing/2015/06/chart">
            <c:ext xmlns:c16="http://schemas.microsoft.com/office/drawing/2014/chart" uri="{C3380CC4-5D6E-409C-BE32-E72D297353CC}">
              <c16:uniqueId val="{00000003-4B16-47FE-A980-A2F5DB87D325}"/>
            </c:ext>
          </c:extLst>
        </c:ser>
        <c:ser>
          <c:idx val="4"/>
          <c:order val="4"/>
          <c:tx>
            <c:strRef>
              <c:f>Sheet1!$A$6</c:f>
              <c:strCache>
                <c:ptCount val="1"/>
                <c:pt idx="0">
                  <c:v>כלל לא מסכים</c:v>
                </c:pt>
              </c:strCache>
            </c:strRef>
          </c:tx>
          <c:spPr>
            <a:solidFill>
              <a:srgbClr val="C00000"/>
            </a:solidFill>
          </c:spPr>
          <c:invertIfNegative val="0"/>
          <c:dLbls>
            <c:spPr>
              <a:noFill/>
              <a:ln>
                <a:noFill/>
              </a:ln>
              <a:effectLst/>
            </c:spPr>
            <c:txPr>
              <a:bodyPr wrap="square" lIns="38100" tIns="19050" rIns="38100" bIns="19050" anchor="ctr" anchorCtr="0">
                <a:spAutoFit/>
              </a:bodyPr>
              <a:lstStyle/>
              <a:p>
                <a:pPr algn="ctr">
                  <a:defRPr lang="he-IL" sz="1200" b="1" i="0" u="none" strike="noStrike" kern="1200"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Sheet1!$B$6:$C$6</c:f>
              <c:numCache>
                <c:formatCode>0%</c:formatCode>
                <c:ptCount val="2"/>
                <c:pt idx="0">
                  <c:v>2.4E-2</c:v>
                </c:pt>
                <c:pt idx="1">
                  <c:v>2.3E-2</c:v>
                </c:pt>
              </c:numCache>
            </c:numRef>
          </c:val>
          <c:extLst xmlns:c16r2="http://schemas.microsoft.com/office/drawing/2015/06/chart">
            <c:ext xmlns:c16="http://schemas.microsoft.com/office/drawing/2014/chart" uri="{C3380CC4-5D6E-409C-BE32-E72D297353CC}">
              <c16:uniqueId val="{00000004-4B16-47FE-A980-A2F5DB87D325}"/>
            </c:ext>
          </c:extLst>
        </c:ser>
        <c:ser>
          <c:idx val="5"/>
          <c:order val="5"/>
          <c:tx>
            <c:strRef>
              <c:f>Sheet1!$A$7</c:f>
              <c:strCache>
                <c:ptCount val="1"/>
                <c:pt idx="0">
                  <c:v>לא יודע/ מסרב</c:v>
                </c:pt>
              </c:strCache>
            </c:strRef>
          </c:tx>
          <c:spPr>
            <a:solidFill>
              <a:schemeClr val="bg1">
                <a:lumMod val="65000"/>
              </a:schemeClr>
            </a:solidFill>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Sheet1!$B$7:$C$7</c:f>
              <c:numCache>
                <c:formatCode>General</c:formatCode>
                <c:ptCount val="2"/>
              </c:numCache>
            </c:numRef>
          </c:val>
          <c:extLst xmlns:c16r2="http://schemas.microsoft.com/office/drawing/2015/06/chart">
            <c:ext xmlns:c16="http://schemas.microsoft.com/office/drawing/2014/chart" uri="{C3380CC4-5D6E-409C-BE32-E72D297353CC}">
              <c16:uniqueId val="{00000005-4B16-47FE-A980-A2F5DB87D325}"/>
            </c:ext>
          </c:extLst>
        </c:ser>
        <c:dLbls>
          <c:showLegendKey val="0"/>
          <c:showVal val="1"/>
          <c:showCatName val="0"/>
          <c:showSerName val="0"/>
          <c:showPercent val="0"/>
          <c:showBubbleSize val="0"/>
        </c:dLbls>
        <c:gapWidth val="150"/>
        <c:overlap val="100"/>
        <c:axId val="220151328"/>
        <c:axId val="220151888"/>
      </c:barChart>
      <c:catAx>
        <c:axId val="22015132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0151888"/>
        <c:crosses val="autoZero"/>
        <c:auto val="1"/>
        <c:lblAlgn val="ctr"/>
        <c:lblOffset val="100"/>
        <c:tickLblSkip val="1"/>
        <c:tickMarkSkip val="1"/>
        <c:noMultiLvlLbl val="0"/>
      </c:catAx>
      <c:valAx>
        <c:axId val="220151888"/>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0151328"/>
        <c:crosses val="autoZero"/>
        <c:crossBetween val="between"/>
      </c:valAx>
      <c:spPr>
        <a:noFill/>
        <a:ln w="25210">
          <a:noFill/>
        </a:ln>
      </c:spPr>
    </c:plotArea>
    <c:legend>
      <c:legendPos val="r"/>
      <c:layout>
        <c:manualLayout>
          <c:xMode val="edge"/>
          <c:yMode val="edge"/>
          <c:x val="0.78836424957841489"/>
          <c:y val="5.6383540170057943E-2"/>
          <c:w val="0.17257256351529249"/>
          <c:h val="0.79911092418059337"/>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79365957292255651"/>
        </c:manualLayout>
      </c:layout>
      <c:barChart>
        <c:barDir val="col"/>
        <c:grouping val="percentStacked"/>
        <c:varyColors val="0"/>
        <c:ser>
          <c:idx val="3"/>
          <c:order val="0"/>
          <c:tx>
            <c:strRef>
              <c:f>Sheet1!$A$2</c:f>
              <c:strCache>
                <c:ptCount val="1"/>
                <c:pt idx="0">
                  <c:v>מאוד מסכים</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Sheet1!$B$2:$D$2</c:f>
              <c:numCache>
                <c:formatCode>0%</c:formatCode>
                <c:ptCount val="3"/>
                <c:pt idx="0">
                  <c:v>0.04</c:v>
                </c:pt>
                <c:pt idx="1">
                  <c:v>4.2999999999999997E-2</c:v>
                </c:pt>
                <c:pt idx="2">
                  <c:v>5.2999999999999999E-2</c:v>
                </c:pt>
              </c:numCache>
            </c:numRef>
          </c:val>
          <c:extLst xmlns:c16r2="http://schemas.microsoft.com/office/drawing/2015/06/chart">
            <c:ext xmlns:c16="http://schemas.microsoft.com/office/drawing/2014/chart" uri="{C3380CC4-5D6E-409C-BE32-E72D297353CC}">
              <c16:uniqueId val="{00000000-8CFC-4E76-87B0-476B5A6DB16C}"/>
            </c:ext>
          </c:extLst>
        </c:ser>
        <c:ser>
          <c:idx val="0"/>
          <c:order val="1"/>
          <c:tx>
            <c:strRef>
              <c:f>Sheet1!$A$3</c:f>
              <c:strCache>
                <c:ptCount val="1"/>
                <c:pt idx="0">
                  <c:v>מסכים</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Sheet1!$B$3:$D$3</c:f>
              <c:numCache>
                <c:formatCode>0%</c:formatCode>
                <c:ptCount val="3"/>
                <c:pt idx="0">
                  <c:v>0.13800000000000001</c:v>
                </c:pt>
                <c:pt idx="1">
                  <c:v>0.10100000000000001</c:v>
                </c:pt>
                <c:pt idx="2">
                  <c:v>5.1999999999999998E-2</c:v>
                </c:pt>
              </c:numCache>
            </c:numRef>
          </c:val>
          <c:extLst xmlns:c16r2="http://schemas.microsoft.com/office/drawing/2015/06/chart">
            <c:ext xmlns:c16="http://schemas.microsoft.com/office/drawing/2014/chart" uri="{C3380CC4-5D6E-409C-BE32-E72D297353CC}">
              <c16:uniqueId val="{00000001-8CFC-4E76-87B0-476B5A6DB16C}"/>
            </c:ext>
          </c:extLst>
        </c:ser>
        <c:ser>
          <c:idx val="2"/>
          <c:order val="2"/>
          <c:tx>
            <c:strRef>
              <c:f>Sheet1!$A$4</c:f>
              <c:strCache>
                <c:ptCount val="1"/>
                <c:pt idx="0">
                  <c:v>מסכים במידה בינונית</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Sheet1!$B$4:$D$4</c:f>
              <c:numCache>
                <c:formatCode>0%</c:formatCode>
                <c:ptCount val="3"/>
                <c:pt idx="0">
                  <c:v>0.216</c:v>
                </c:pt>
                <c:pt idx="1">
                  <c:v>0.19700000000000001</c:v>
                </c:pt>
                <c:pt idx="2">
                  <c:v>6.8000000000000005E-2</c:v>
                </c:pt>
              </c:numCache>
            </c:numRef>
          </c:val>
          <c:extLst xmlns:c16r2="http://schemas.microsoft.com/office/drawing/2015/06/chart">
            <c:ext xmlns:c16="http://schemas.microsoft.com/office/drawing/2014/chart" uri="{C3380CC4-5D6E-409C-BE32-E72D297353CC}">
              <c16:uniqueId val="{00000002-8CFC-4E76-87B0-476B5A6DB16C}"/>
            </c:ext>
          </c:extLst>
        </c:ser>
        <c:ser>
          <c:idx val="1"/>
          <c:order val="3"/>
          <c:tx>
            <c:strRef>
              <c:f>Sheet1!$A$5</c:f>
              <c:strCache>
                <c:ptCount val="1"/>
                <c:pt idx="0">
                  <c:v>לא מסכים</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Sheet1!$B$5:$D$5</c:f>
              <c:numCache>
                <c:formatCode>0%</c:formatCode>
                <c:ptCount val="3"/>
                <c:pt idx="0">
                  <c:v>0.253</c:v>
                </c:pt>
                <c:pt idx="1">
                  <c:v>0.214</c:v>
                </c:pt>
                <c:pt idx="2">
                  <c:v>0.20899999999999999</c:v>
                </c:pt>
              </c:numCache>
            </c:numRef>
          </c:val>
          <c:extLst xmlns:c16r2="http://schemas.microsoft.com/office/drawing/2015/06/chart">
            <c:ext xmlns:c16="http://schemas.microsoft.com/office/drawing/2014/chart" uri="{C3380CC4-5D6E-409C-BE32-E72D297353CC}">
              <c16:uniqueId val="{00000003-8CFC-4E76-87B0-476B5A6DB16C}"/>
            </c:ext>
          </c:extLst>
        </c:ser>
        <c:ser>
          <c:idx val="4"/>
          <c:order val="4"/>
          <c:tx>
            <c:strRef>
              <c:f>Sheet1!$A$6</c:f>
              <c:strCache>
                <c:ptCount val="1"/>
                <c:pt idx="0">
                  <c:v>כלל לא מסכים</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Sheet1!$B$6:$D$6</c:f>
              <c:numCache>
                <c:formatCode>0%</c:formatCode>
                <c:ptCount val="3"/>
                <c:pt idx="0">
                  <c:v>0.35399999999999998</c:v>
                </c:pt>
                <c:pt idx="1">
                  <c:v>0.44500000000000001</c:v>
                </c:pt>
                <c:pt idx="2">
                  <c:v>0.60699999999999998</c:v>
                </c:pt>
              </c:numCache>
            </c:numRef>
          </c:val>
          <c:extLst xmlns:c16r2="http://schemas.microsoft.com/office/drawing/2015/06/chart">
            <c:ext xmlns:c16="http://schemas.microsoft.com/office/drawing/2014/chart" uri="{C3380CC4-5D6E-409C-BE32-E72D297353CC}">
              <c16:uniqueId val="{00000004-8CFC-4E76-87B0-476B5A6DB16C}"/>
            </c:ext>
          </c:extLst>
        </c:ser>
        <c:ser>
          <c:idx val="5"/>
          <c:order val="5"/>
          <c:tx>
            <c:strRef>
              <c:f>Sheet1!$A$7</c:f>
              <c:strCache>
                <c:ptCount val="1"/>
                <c:pt idx="0">
                  <c:v>לא יודע/ מסרב</c:v>
                </c:pt>
              </c:strCache>
            </c:strRef>
          </c:tx>
          <c:spPr>
            <a:solidFill>
              <a:schemeClr val="bg1">
                <a:lumMod val="75000"/>
              </a:schemeClr>
            </a:solidFill>
          </c:spPr>
          <c:invertIfNegative val="0"/>
          <c:dLbls>
            <c:spPr>
              <a:noFill/>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Sheet1!$B$7:$D$7</c:f>
              <c:numCache>
                <c:formatCode>General</c:formatCode>
                <c:ptCount val="3"/>
                <c:pt idx="2" formatCode="0%">
                  <c:v>0.01</c:v>
                </c:pt>
              </c:numCache>
            </c:numRef>
          </c:val>
          <c:extLst xmlns:c16r2="http://schemas.microsoft.com/office/drawing/2015/06/chart">
            <c:ext xmlns:c16="http://schemas.microsoft.com/office/drawing/2014/chart" uri="{C3380CC4-5D6E-409C-BE32-E72D297353CC}">
              <c16:uniqueId val="{00000005-8CFC-4E76-87B0-476B5A6DB16C}"/>
            </c:ext>
          </c:extLst>
        </c:ser>
        <c:dLbls>
          <c:showLegendKey val="0"/>
          <c:showVal val="1"/>
          <c:showCatName val="0"/>
          <c:showSerName val="0"/>
          <c:showPercent val="0"/>
          <c:showBubbleSize val="0"/>
        </c:dLbls>
        <c:gapWidth val="150"/>
        <c:overlap val="100"/>
        <c:axId val="220156928"/>
        <c:axId val="220157488"/>
      </c:barChart>
      <c:catAx>
        <c:axId val="22015692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220157488"/>
        <c:crosses val="autoZero"/>
        <c:auto val="1"/>
        <c:lblAlgn val="ctr"/>
        <c:lblOffset val="100"/>
        <c:tickLblSkip val="1"/>
        <c:tickMarkSkip val="1"/>
        <c:noMultiLvlLbl val="0"/>
      </c:catAx>
      <c:valAx>
        <c:axId val="220157488"/>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0156928"/>
        <c:crosses val="autoZero"/>
        <c:crossBetween val="between"/>
      </c:valAx>
      <c:spPr>
        <a:noFill/>
        <a:ln w="25210">
          <a:noFill/>
        </a:ln>
      </c:spPr>
    </c:plotArea>
    <c:legend>
      <c:legendPos val="r"/>
      <c:layout>
        <c:manualLayout>
          <c:xMode val="edge"/>
          <c:yMode val="edge"/>
          <c:x val="0.78836424957841489"/>
          <c:y val="4.7841632584978526E-2"/>
          <c:w val="0.19465357006990533"/>
          <c:h val="0.84054433250036653"/>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2144685943986065"/>
          <c:y val="3.9627683091901351E-2"/>
          <c:w val="0.50611563992889674"/>
          <c:h val="0.93865817630240689"/>
        </c:manualLayout>
      </c:layout>
      <c:barChart>
        <c:barDir val="bar"/>
        <c:grouping val="clustered"/>
        <c:varyColors val="0"/>
        <c:ser>
          <c:idx val="0"/>
          <c:order val="0"/>
          <c:tx>
            <c:strRef>
              <c:f>Sheet1!$A$2</c:f>
              <c:strCache>
                <c:ptCount val="1"/>
                <c:pt idx="0">
                  <c:v>יוני 2012</c:v>
                </c:pt>
              </c:strCache>
            </c:strRef>
          </c:tx>
          <c:spPr>
            <a:solidFill>
              <a:srgbClr val="0BE5E7"/>
            </a:solidFill>
            <a:ln w="12536">
              <a:noFill/>
              <a:prstDash val="solid"/>
            </a:ln>
            <a:scene3d>
              <a:camera prst="orthographicFront"/>
              <a:lightRig rig="threePt" dir="t"/>
            </a:scene3d>
            <a:sp3d>
              <a:bevelT w="0"/>
            </a:sp3d>
          </c:spPr>
          <c:invertIfNegative val="0"/>
          <c:dLbls>
            <c:spPr>
              <a:noFill/>
              <a:ln w="2507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Sheet1!$B$2:$C$2</c:f>
              <c:numCache>
                <c:formatCode>0%</c:formatCode>
                <c:ptCount val="2"/>
                <c:pt idx="0">
                  <c:v>0.92</c:v>
                </c:pt>
                <c:pt idx="1">
                  <c:v>0.97</c:v>
                </c:pt>
              </c:numCache>
            </c:numRef>
          </c:val>
          <c:extLst xmlns:c16r2="http://schemas.microsoft.com/office/drawing/2015/06/chart">
            <c:ext xmlns:c16="http://schemas.microsoft.com/office/drawing/2014/chart" uri="{C3380CC4-5D6E-409C-BE32-E72D297353CC}">
              <c16:uniqueId val="{00000000-14F1-4E8F-9657-EAA4DDB48CBF}"/>
            </c:ext>
          </c:extLst>
        </c:ser>
        <c:ser>
          <c:idx val="1"/>
          <c:order val="1"/>
          <c:tx>
            <c:strRef>
              <c:f>Sheet1!$A$3</c:f>
              <c:strCache>
                <c:ptCount val="1"/>
                <c:pt idx="0">
                  <c:v>יוני 2013</c:v>
                </c:pt>
              </c:strCache>
            </c:strRef>
          </c:tx>
          <c:spPr>
            <a:solidFill>
              <a:srgbClr val="03ABDA"/>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Sheet1!$B$3:$C$3</c:f>
              <c:numCache>
                <c:formatCode>0%</c:formatCode>
                <c:ptCount val="2"/>
                <c:pt idx="0">
                  <c:v>0.93100000000000005</c:v>
                </c:pt>
                <c:pt idx="1">
                  <c:v>0.95099999999999996</c:v>
                </c:pt>
              </c:numCache>
            </c:numRef>
          </c:val>
          <c:extLst xmlns:c16r2="http://schemas.microsoft.com/office/drawing/2015/06/chart">
            <c:ext xmlns:c16="http://schemas.microsoft.com/office/drawing/2014/chart" uri="{C3380CC4-5D6E-409C-BE32-E72D297353CC}">
              <c16:uniqueId val="{00000001-14F1-4E8F-9657-EAA4DDB48CBF}"/>
            </c:ext>
          </c:extLst>
        </c:ser>
        <c:ser>
          <c:idx val="2"/>
          <c:order val="2"/>
          <c:tx>
            <c:strRef>
              <c:f>Sheet1!$A$4</c:f>
              <c:strCache>
                <c:ptCount val="1"/>
                <c:pt idx="0">
                  <c:v>יוני 2014</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Sheet1!$B$4:$C$4</c:f>
              <c:numCache>
                <c:formatCode>0%</c:formatCode>
                <c:ptCount val="2"/>
                <c:pt idx="0">
                  <c:v>0.90599999999999992</c:v>
                </c:pt>
                <c:pt idx="1">
                  <c:v>0.94300000000000006</c:v>
                </c:pt>
              </c:numCache>
            </c:numRef>
          </c:val>
          <c:extLst xmlns:c16r2="http://schemas.microsoft.com/office/drawing/2015/06/chart">
            <c:ext xmlns:c16="http://schemas.microsoft.com/office/drawing/2014/chart" uri="{C3380CC4-5D6E-409C-BE32-E72D297353CC}">
              <c16:uniqueId val="{00000002-14F1-4E8F-9657-EAA4DDB48CBF}"/>
            </c:ext>
          </c:extLst>
        </c:ser>
        <c:ser>
          <c:idx val="3"/>
          <c:order val="3"/>
          <c:tx>
            <c:strRef>
              <c:f>Sheet1!$A$5</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Sheet1!$B$5:$C$5</c:f>
              <c:numCache>
                <c:formatCode>0%</c:formatCode>
                <c:ptCount val="2"/>
                <c:pt idx="0">
                  <c:v>0.92100000000000004</c:v>
                </c:pt>
                <c:pt idx="1">
                  <c:v>0.95300000000000007</c:v>
                </c:pt>
              </c:numCache>
            </c:numRef>
          </c:val>
          <c:extLst xmlns:c16r2="http://schemas.microsoft.com/office/drawing/2015/06/chart">
            <c:ext xmlns:c16="http://schemas.microsoft.com/office/drawing/2014/chart" uri="{C3380CC4-5D6E-409C-BE32-E72D297353CC}">
              <c16:uniqueId val="{00000003-14F1-4E8F-9657-EAA4DDB48CBF}"/>
            </c:ext>
          </c:extLst>
        </c:ser>
        <c:ser>
          <c:idx val="4"/>
          <c:order val="4"/>
          <c:tx>
            <c:strRef>
              <c:f>Sheet1!$A$6</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Sheet1!$B$6:$C$6</c:f>
              <c:numCache>
                <c:formatCode>0%</c:formatCode>
                <c:ptCount val="2"/>
                <c:pt idx="0">
                  <c:v>0.91</c:v>
                </c:pt>
                <c:pt idx="1">
                  <c:v>0.95300000000000007</c:v>
                </c:pt>
              </c:numCache>
            </c:numRef>
          </c:val>
          <c:extLst xmlns:c16r2="http://schemas.microsoft.com/office/drawing/2015/06/chart">
            <c:ext xmlns:c16="http://schemas.microsoft.com/office/drawing/2014/chart" uri="{C3380CC4-5D6E-409C-BE32-E72D297353CC}">
              <c16:uniqueId val="{00000004-14F1-4E8F-9657-EAA4DDB48CBF}"/>
            </c:ext>
          </c:extLst>
        </c:ser>
        <c:ser>
          <c:idx val="5"/>
          <c:order val="5"/>
          <c:tx>
            <c:strRef>
              <c:f>Sheet1!$A$7</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Sheet1!$B$7:$C$7</c:f>
              <c:numCache>
                <c:formatCode>0%</c:formatCode>
                <c:ptCount val="2"/>
                <c:pt idx="0">
                  <c:v>0.91700000000000004</c:v>
                </c:pt>
                <c:pt idx="1">
                  <c:v>0.91199999999999992</c:v>
                </c:pt>
              </c:numCache>
            </c:numRef>
          </c:val>
          <c:extLst xmlns:c16r2="http://schemas.microsoft.com/office/drawing/2015/06/chart">
            <c:ext xmlns:c16="http://schemas.microsoft.com/office/drawing/2014/chart" uri="{C3380CC4-5D6E-409C-BE32-E72D297353CC}">
              <c16:uniqueId val="{00000005-14F1-4E8F-9657-EAA4DDB48CBF}"/>
            </c:ext>
          </c:extLst>
        </c:ser>
        <c:dLbls>
          <c:showLegendKey val="0"/>
          <c:showVal val="1"/>
          <c:showCatName val="0"/>
          <c:showSerName val="0"/>
          <c:showPercent val="0"/>
          <c:showBubbleSize val="0"/>
        </c:dLbls>
        <c:gapWidth val="276"/>
        <c:axId val="220162528"/>
        <c:axId val="218484512"/>
      </c:barChart>
      <c:catAx>
        <c:axId val="220162528"/>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099" b="1" i="0" u="none" strike="noStrike" baseline="0">
                <a:solidFill>
                  <a:schemeClr val="tx1"/>
                </a:solidFill>
                <a:latin typeface="Arial (Hebrew)"/>
                <a:ea typeface="Arial (Hebrew)"/>
                <a:cs typeface="Arial (Hebrew)"/>
              </a:defRPr>
            </a:pPr>
            <a:endParaRPr lang="he-IL"/>
          </a:p>
        </c:txPr>
        <c:crossAx val="218484512"/>
        <c:crosses val="autoZero"/>
        <c:auto val="1"/>
        <c:lblAlgn val="ctr"/>
        <c:lblOffset val="100"/>
        <c:tickLblSkip val="1"/>
        <c:tickMarkSkip val="1"/>
        <c:noMultiLvlLbl val="0"/>
      </c:catAx>
      <c:valAx>
        <c:axId val="218484512"/>
        <c:scaling>
          <c:orientation val="minMax"/>
          <c:max val="1"/>
          <c:min val="0"/>
        </c:scaling>
        <c:delete val="1"/>
        <c:axPos val="t"/>
        <c:numFmt formatCode="0%" sourceLinked="1"/>
        <c:majorTickMark val="out"/>
        <c:minorTickMark val="none"/>
        <c:tickLblPos val="none"/>
        <c:crossAx val="220162528"/>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167457889294418"/>
          <c:y val="4.0920056501658544E-2"/>
          <c:w val="0.40337985950279032"/>
          <c:h val="0.89921754725665404"/>
        </c:manualLayout>
      </c:layout>
      <c:barChart>
        <c:barDir val="bar"/>
        <c:grouping val="clustered"/>
        <c:varyColors val="0"/>
        <c:ser>
          <c:idx val="0"/>
          <c:order val="0"/>
          <c:tx>
            <c:strRef>
              <c:f>Sheet1!$A$2</c:f>
              <c:strCache>
                <c:ptCount val="1"/>
                <c:pt idx="0">
                  <c:v>יוני 2012</c:v>
                </c:pt>
              </c:strCache>
            </c:strRef>
          </c:tx>
          <c:spPr>
            <a:solidFill>
              <a:srgbClr val="0BE5E7"/>
            </a:solidFill>
            <a:ln w="12536">
              <a:noFill/>
              <a:prstDash val="solid"/>
            </a:ln>
            <a:scene3d>
              <a:camera prst="orthographicFront"/>
              <a:lightRig rig="threePt" dir="t"/>
            </a:scene3d>
            <a:sp3d>
              <a:bevelT w="0" h="0"/>
            </a:sp3d>
          </c:spPr>
          <c:invertIfNegative val="0"/>
          <c:dLbls>
            <c:spPr>
              <a:noFill/>
              <a:ln w="2507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Sheet1!$B$2:$D$2</c:f>
              <c:numCache>
                <c:formatCode>0%</c:formatCode>
                <c:ptCount val="3"/>
                <c:pt idx="0">
                  <c:v>0.33</c:v>
                </c:pt>
                <c:pt idx="1">
                  <c:v>0.23</c:v>
                </c:pt>
                <c:pt idx="2">
                  <c:v>0.17</c:v>
                </c:pt>
              </c:numCache>
            </c:numRef>
          </c:val>
          <c:extLst xmlns:c16r2="http://schemas.microsoft.com/office/drawing/2015/06/chart">
            <c:ext xmlns:c16="http://schemas.microsoft.com/office/drawing/2014/chart" uri="{C3380CC4-5D6E-409C-BE32-E72D297353CC}">
              <c16:uniqueId val="{00000000-311E-47EB-AFA1-44F5B8B585FC}"/>
            </c:ext>
          </c:extLst>
        </c:ser>
        <c:ser>
          <c:idx val="1"/>
          <c:order val="1"/>
          <c:tx>
            <c:strRef>
              <c:f>Sheet1!$A$3</c:f>
              <c:strCache>
                <c:ptCount val="1"/>
                <c:pt idx="0">
                  <c:v>יוני 2013</c:v>
                </c:pt>
              </c:strCache>
            </c:strRef>
          </c:tx>
          <c:spPr>
            <a:solidFill>
              <a:srgbClr val="03ABDA"/>
            </a:solidFill>
            <a:ln>
              <a:noFill/>
            </a:ln>
            <a:scene3d>
              <a:camera prst="orthographicFront"/>
              <a:lightRig rig="threePt" dir="t"/>
            </a:scene3d>
            <a:sp3d>
              <a:bevelT w="0" h="0"/>
            </a:sp3d>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Sheet1!$B$3:$D$3</c:f>
              <c:numCache>
                <c:formatCode>0%</c:formatCode>
                <c:ptCount val="3"/>
                <c:pt idx="0">
                  <c:v>0.32800000000000001</c:v>
                </c:pt>
                <c:pt idx="1">
                  <c:v>0.25600000000000001</c:v>
                </c:pt>
                <c:pt idx="2">
                  <c:v>0.16600000000000001</c:v>
                </c:pt>
              </c:numCache>
            </c:numRef>
          </c:val>
          <c:extLst xmlns:c16r2="http://schemas.microsoft.com/office/drawing/2015/06/chart">
            <c:ext xmlns:c16="http://schemas.microsoft.com/office/drawing/2014/chart" uri="{C3380CC4-5D6E-409C-BE32-E72D297353CC}">
              <c16:uniqueId val="{00000001-311E-47EB-AFA1-44F5B8B585FC}"/>
            </c:ext>
          </c:extLst>
        </c:ser>
        <c:ser>
          <c:idx val="2"/>
          <c:order val="2"/>
          <c:tx>
            <c:strRef>
              <c:f>Sheet1!$A$4</c:f>
              <c:strCache>
                <c:ptCount val="1"/>
                <c:pt idx="0">
                  <c:v>יוני 2014</c:v>
                </c:pt>
              </c:strCache>
            </c:strRef>
          </c:tx>
          <c:spPr>
            <a:solidFill>
              <a:srgbClr val="067392"/>
            </a:solidFill>
            <a:ln>
              <a:noFill/>
            </a:ln>
            <a:scene3d>
              <a:camera prst="orthographicFront"/>
              <a:lightRig rig="threePt" dir="t"/>
            </a:scene3d>
            <a:sp3d>
              <a:bevelT w="0" h="0"/>
            </a:sp3d>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Sheet1!$B$4:$D$4</c:f>
              <c:numCache>
                <c:formatCode>0%</c:formatCode>
                <c:ptCount val="3"/>
                <c:pt idx="0">
                  <c:v>0.32800000000000001</c:v>
                </c:pt>
                <c:pt idx="1">
                  <c:v>0.23</c:v>
                </c:pt>
                <c:pt idx="2">
                  <c:v>0.17299999999999999</c:v>
                </c:pt>
              </c:numCache>
            </c:numRef>
          </c:val>
          <c:extLst xmlns:c16r2="http://schemas.microsoft.com/office/drawing/2015/06/chart">
            <c:ext xmlns:c16="http://schemas.microsoft.com/office/drawing/2014/chart" uri="{C3380CC4-5D6E-409C-BE32-E72D297353CC}">
              <c16:uniqueId val="{00000002-311E-47EB-AFA1-44F5B8B585FC}"/>
            </c:ext>
          </c:extLst>
        </c:ser>
        <c:ser>
          <c:idx val="3"/>
          <c:order val="3"/>
          <c:tx>
            <c:strRef>
              <c:f>Sheet1!$A$5</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Sheet1!$B$5:$D$5</c:f>
              <c:numCache>
                <c:formatCode>0%</c:formatCode>
                <c:ptCount val="3"/>
                <c:pt idx="0">
                  <c:v>0.32399999999999995</c:v>
                </c:pt>
                <c:pt idx="1">
                  <c:v>0.25600000000000001</c:v>
                </c:pt>
                <c:pt idx="2">
                  <c:v>0.187</c:v>
                </c:pt>
              </c:numCache>
            </c:numRef>
          </c:val>
          <c:extLst xmlns:c16r2="http://schemas.microsoft.com/office/drawing/2015/06/chart">
            <c:ext xmlns:c16="http://schemas.microsoft.com/office/drawing/2014/chart" uri="{C3380CC4-5D6E-409C-BE32-E72D297353CC}">
              <c16:uniqueId val="{00000003-311E-47EB-AFA1-44F5B8B585FC}"/>
            </c:ext>
          </c:extLst>
        </c:ser>
        <c:ser>
          <c:idx val="4"/>
          <c:order val="4"/>
          <c:tx>
            <c:strRef>
              <c:f>Sheet1!$A$6</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Sheet1!$B$6:$D$6</c:f>
              <c:numCache>
                <c:formatCode>0%</c:formatCode>
                <c:ptCount val="3"/>
                <c:pt idx="0">
                  <c:v>0.35399999999999998</c:v>
                </c:pt>
                <c:pt idx="1">
                  <c:v>0.27300000000000002</c:v>
                </c:pt>
                <c:pt idx="2">
                  <c:v>0.189</c:v>
                </c:pt>
              </c:numCache>
            </c:numRef>
          </c:val>
          <c:extLst xmlns:c16r2="http://schemas.microsoft.com/office/drawing/2015/06/chart">
            <c:ext xmlns:c16="http://schemas.microsoft.com/office/drawing/2014/chart" uri="{C3380CC4-5D6E-409C-BE32-E72D297353CC}">
              <c16:uniqueId val="{00000004-311E-47EB-AFA1-44F5B8B585FC}"/>
            </c:ext>
          </c:extLst>
        </c:ser>
        <c:ser>
          <c:idx val="5"/>
          <c:order val="5"/>
          <c:tx>
            <c:strRef>
              <c:f>Sheet1!$A$7</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Sheet1!$B$7:$D$7</c:f>
              <c:numCache>
                <c:formatCode>0%</c:formatCode>
                <c:ptCount val="3"/>
                <c:pt idx="0">
                  <c:v>0.39399999999999996</c:v>
                </c:pt>
                <c:pt idx="1">
                  <c:v>0.34100000000000003</c:v>
                </c:pt>
                <c:pt idx="2">
                  <c:v>0.17299999999999999</c:v>
                </c:pt>
              </c:numCache>
            </c:numRef>
          </c:val>
          <c:extLst xmlns:c16r2="http://schemas.microsoft.com/office/drawing/2015/06/chart">
            <c:ext xmlns:c16="http://schemas.microsoft.com/office/drawing/2014/chart" uri="{C3380CC4-5D6E-409C-BE32-E72D297353CC}">
              <c16:uniqueId val="{00000005-311E-47EB-AFA1-44F5B8B585FC}"/>
            </c:ext>
          </c:extLst>
        </c:ser>
        <c:dLbls>
          <c:showLegendKey val="0"/>
          <c:showVal val="1"/>
          <c:showCatName val="0"/>
          <c:showSerName val="0"/>
          <c:showPercent val="0"/>
          <c:showBubbleSize val="0"/>
        </c:dLbls>
        <c:gapWidth val="225"/>
        <c:axId val="218489552"/>
        <c:axId val="218490112"/>
      </c:barChart>
      <c:catAx>
        <c:axId val="218489552"/>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218490112"/>
        <c:crosses val="autoZero"/>
        <c:auto val="1"/>
        <c:lblAlgn val="ctr"/>
        <c:lblOffset val="100"/>
        <c:tickLblSkip val="1"/>
        <c:tickMarkSkip val="1"/>
        <c:noMultiLvlLbl val="0"/>
      </c:catAx>
      <c:valAx>
        <c:axId val="218490112"/>
        <c:scaling>
          <c:orientation val="minMax"/>
          <c:max val="1"/>
          <c:min val="0"/>
        </c:scaling>
        <c:delete val="1"/>
        <c:axPos val="t"/>
        <c:numFmt formatCode="0%" sourceLinked="1"/>
        <c:majorTickMark val="out"/>
        <c:minorTickMark val="none"/>
        <c:tickLblPos val="none"/>
        <c:crossAx val="218489552"/>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4551243986937846E-4"/>
          <c:y val="1.761832241609923E-2"/>
          <c:w val="0.45517045618829816"/>
          <c:h val="0.98238225376472876"/>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Sheet1!$B$2:$B$8</c:f>
            </c:numRef>
          </c:val>
          <c:extLst xmlns:c16r2="http://schemas.microsoft.com/office/drawing/2015/06/chart">
            <c:ext xmlns:c16="http://schemas.microsoft.com/office/drawing/2014/chart" uri="{C3380CC4-5D6E-409C-BE32-E72D297353CC}">
              <c16:uniqueId val="{00000000-CBF6-4B2D-96EC-CC0B64647444}"/>
            </c:ext>
          </c:extLst>
        </c:ser>
        <c:ser>
          <c:idx val="1"/>
          <c:order val="1"/>
          <c:tx>
            <c:strRef>
              <c:f>Sheet1!$C$1</c:f>
              <c:strCache>
                <c:ptCount val="1"/>
                <c:pt idx="0">
                  <c:v>יוני 2012</c:v>
                </c:pt>
              </c:strCache>
            </c:strRef>
          </c:tx>
          <c:spPr>
            <a:solidFill>
              <a:srgbClr val="0BE5E7"/>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Sheet1!$C$2:$C$8</c:f>
              <c:numCache>
                <c:formatCode>General</c:formatCode>
                <c:ptCount val="7"/>
              </c:numCache>
            </c:numRef>
          </c:val>
          <c:extLst xmlns:c16r2="http://schemas.microsoft.com/office/drawing/2015/06/chart">
            <c:ext xmlns:c16="http://schemas.microsoft.com/office/drawing/2014/chart" uri="{C3380CC4-5D6E-409C-BE32-E72D297353CC}">
              <c16:uniqueId val="{00000001-CBF6-4B2D-96EC-CC0B64647444}"/>
            </c:ext>
          </c:extLst>
        </c:ser>
        <c:ser>
          <c:idx val="2"/>
          <c:order val="2"/>
          <c:tx>
            <c:strRef>
              <c:f>Sheet1!$D$1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Sheet1!$D$2:$D$8</c:f>
              <c:numCache>
                <c:formatCode>General</c:formatCode>
                <c:ptCount val="7"/>
              </c:numCache>
            </c:numRef>
          </c:val>
          <c:extLst xmlns:c16r2="http://schemas.microsoft.com/office/drawing/2015/06/chart">
            <c:ext xmlns:c16="http://schemas.microsoft.com/office/drawing/2014/chart" uri="{C3380CC4-5D6E-409C-BE32-E72D297353CC}">
              <c16:uniqueId val="{00000002-CBF6-4B2D-96EC-CC0B64647444}"/>
            </c:ext>
          </c:extLst>
        </c:ser>
        <c:ser>
          <c:idx val="3"/>
          <c:order val="3"/>
          <c:tx>
            <c:strRef>
              <c:f>Sheet1!$E$1</c:f>
              <c:strCache>
                <c:ptCount val="1"/>
                <c:pt idx="0">
                  <c:v>יוני 2014</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Sheet1!$E$2:$E$8</c:f>
              <c:numCache>
                <c:formatCode>General</c:formatCode>
                <c:ptCount val="7"/>
              </c:numCache>
            </c:numRef>
          </c:val>
          <c:extLst xmlns:c16r2="http://schemas.microsoft.com/office/drawing/2015/06/chart">
            <c:ext xmlns:c16="http://schemas.microsoft.com/office/drawing/2014/chart" uri="{C3380CC4-5D6E-409C-BE32-E72D297353CC}">
              <c16:uniqueId val="{00000003-CBF6-4B2D-96EC-CC0B64647444}"/>
            </c:ext>
          </c:extLst>
        </c:ser>
        <c:ser>
          <c:idx val="4"/>
          <c:order val="4"/>
          <c:tx>
            <c:strRef>
              <c:f>Sheet1!$F$1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Sheet1!$F$2:$F$8</c:f>
              <c:numCache>
                <c:formatCode>General</c:formatCode>
                <c:ptCount val="7"/>
              </c:numCache>
            </c:numRef>
          </c:val>
          <c:extLst xmlns:c16r2="http://schemas.microsoft.com/office/drawing/2015/06/chart">
            <c:ext xmlns:c16="http://schemas.microsoft.com/office/drawing/2014/chart" uri="{C3380CC4-5D6E-409C-BE32-E72D297353CC}">
              <c16:uniqueId val="{00000004-CBF6-4B2D-96EC-CC0B64647444}"/>
            </c:ext>
          </c:extLst>
        </c:ser>
        <c:ser>
          <c:idx val="5"/>
          <c:order val="5"/>
          <c:tx>
            <c:strRef>
              <c:f>Sheet1!$G$1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numRef>
              <c:f>Sheet1!$A$2:$A$8</c:f>
              <c:numCache>
                <c:formatCode>General</c:formatCode>
                <c:ptCount val="7"/>
              </c:numCache>
            </c:numRef>
          </c:cat>
          <c:val>
            <c:numRef>
              <c:f>Sheet1!$G$2:$G$8</c:f>
              <c:numCache>
                <c:formatCode>General</c:formatCode>
                <c:ptCount val="7"/>
              </c:numCache>
            </c:numRef>
          </c:val>
          <c:extLst xmlns:c16r2="http://schemas.microsoft.com/office/drawing/2015/06/chart">
            <c:ext xmlns:c16="http://schemas.microsoft.com/office/drawing/2014/chart" uri="{C3380CC4-5D6E-409C-BE32-E72D297353CC}">
              <c16:uniqueId val="{00000005-CBF6-4B2D-96EC-CC0B64647444}"/>
            </c:ext>
          </c:extLst>
        </c:ser>
        <c:dLbls>
          <c:showLegendKey val="0"/>
          <c:showVal val="1"/>
          <c:showCatName val="0"/>
          <c:showSerName val="0"/>
          <c:showPercent val="0"/>
          <c:showBubbleSize val="0"/>
        </c:dLbls>
        <c:gapWidth val="90"/>
        <c:axId val="218495152"/>
        <c:axId val="218495712"/>
      </c:barChart>
      <c:catAx>
        <c:axId val="218495152"/>
        <c:scaling>
          <c:orientation val="maxMin"/>
        </c:scaling>
        <c:delete val="1"/>
        <c:axPos val="l"/>
        <c:numFmt formatCode="General" sourceLinked="1"/>
        <c:majorTickMark val="out"/>
        <c:minorTickMark val="none"/>
        <c:tickLblPos val="nextTo"/>
        <c:crossAx val="218495712"/>
        <c:crosses val="autoZero"/>
        <c:auto val="1"/>
        <c:lblAlgn val="ctr"/>
        <c:lblOffset val="100"/>
        <c:tickLblSkip val="1"/>
        <c:tickMarkSkip val="1"/>
        <c:noMultiLvlLbl val="0"/>
      </c:catAx>
      <c:valAx>
        <c:axId val="218495712"/>
        <c:scaling>
          <c:orientation val="minMax"/>
          <c:max val="1"/>
          <c:min val="0"/>
        </c:scaling>
        <c:delete val="1"/>
        <c:axPos val="t"/>
        <c:numFmt formatCode="General" sourceLinked="1"/>
        <c:majorTickMark val="out"/>
        <c:minorTickMark val="none"/>
        <c:tickLblPos val="nextTo"/>
        <c:crossAx val="218495152"/>
        <c:crosses val="autoZero"/>
        <c:crossBetween val="between"/>
      </c:valAx>
      <c:spPr>
        <a:noFill/>
        <a:ln w="25400">
          <a:noFill/>
        </a:ln>
      </c:spPr>
    </c:plotArea>
    <c:legend>
      <c:legendPos val="b"/>
      <c:layout>
        <c:manualLayout>
          <c:xMode val="edge"/>
          <c:yMode val="edge"/>
          <c:x val="6.5763989186386679E-2"/>
          <c:y val="0.43473550143902939"/>
          <c:w val="0.89871896949721641"/>
          <c:h val="0.55123855608059846"/>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182975205135937"/>
          <c:y val="3.2428936467376643E-2"/>
          <c:w val="0.50611563992889674"/>
          <c:h val="0.93865817630240689"/>
        </c:manualLayout>
      </c:layout>
      <c:barChart>
        <c:barDir val="bar"/>
        <c:grouping val="clustered"/>
        <c:varyColors val="0"/>
        <c:ser>
          <c:idx val="0"/>
          <c:order val="0"/>
          <c:tx>
            <c:strRef>
              <c:f>Sheet1!$A$2</c:f>
              <c:strCache>
                <c:ptCount val="1"/>
                <c:pt idx="0">
                  <c:v>יהודי</c:v>
                </c:pt>
              </c:strCache>
            </c:strRef>
          </c:tx>
          <c:spPr>
            <a:solidFill>
              <a:srgbClr val="669900"/>
            </a:solidFill>
            <a:ln w="12536">
              <a:noFill/>
              <a:prstDash val="solid"/>
            </a:ln>
            <a:scene3d>
              <a:camera prst="orthographicFront"/>
              <a:lightRig rig="threePt" dir="t"/>
            </a:scene3d>
            <a:sp3d>
              <a:bevelT w="0"/>
            </a:sp3d>
          </c:spPr>
          <c:invertIfNegative val="0"/>
          <c:dLbls>
            <c:spPr>
              <a:noFill/>
              <a:ln w="2507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Sheet1!$B$2:$C$2</c:f>
              <c:numCache>
                <c:formatCode>0%</c:formatCode>
                <c:ptCount val="2"/>
                <c:pt idx="0">
                  <c:v>0.94200000000000006</c:v>
                </c:pt>
                <c:pt idx="1">
                  <c:v>0.90700000000000003</c:v>
                </c:pt>
              </c:numCache>
            </c:numRef>
          </c:val>
          <c:extLst xmlns:c16r2="http://schemas.microsoft.com/office/drawing/2015/06/chart">
            <c:ext xmlns:c16="http://schemas.microsoft.com/office/drawing/2014/chart" uri="{C3380CC4-5D6E-409C-BE32-E72D297353CC}">
              <c16:uniqueId val="{00000000-4676-410C-8650-81B9640F4AA2}"/>
            </c:ext>
          </c:extLst>
        </c:ser>
        <c:ser>
          <c:idx val="1"/>
          <c:order val="1"/>
          <c:tx>
            <c:strRef>
              <c:f>Sheet1!$A$3</c:f>
              <c:strCache>
                <c:ptCount val="1"/>
                <c:pt idx="0">
                  <c:v>ממלכתי דתי</c:v>
                </c:pt>
              </c:strCache>
            </c:strRef>
          </c:tx>
          <c:spPr>
            <a:solidFill>
              <a:srgbClr val="067392"/>
            </a:solidFill>
            <a:ln>
              <a:noFill/>
            </a:ln>
            <a:scene3d>
              <a:camera prst="orthographicFront"/>
              <a:lightRig rig="threePt" dir="t"/>
            </a:scene3d>
            <a:sp3d>
              <a:bevelT w="0" h="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Sheet1!$B$3:$C$3</c:f>
              <c:numCache>
                <c:formatCode>0%</c:formatCode>
                <c:ptCount val="2"/>
                <c:pt idx="0">
                  <c:v>0.93</c:v>
                </c:pt>
                <c:pt idx="1">
                  <c:v>0.93300000000000005</c:v>
                </c:pt>
              </c:numCache>
            </c:numRef>
          </c:val>
          <c:extLst xmlns:c16r2="http://schemas.microsoft.com/office/drawing/2015/06/chart">
            <c:ext xmlns:c16="http://schemas.microsoft.com/office/drawing/2014/chart" uri="{C3380CC4-5D6E-409C-BE32-E72D297353CC}">
              <c16:uniqueId val="{00000001-4676-410C-8650-81B9640F4AA2}"/>
            </c:ext>
          </c:extLst>
        </c:ser>
        <c:ser>
          <c:idx val="2"/>
          <c:order val="2"/>
          <c:tx>
            <c:strRef>
              <c:f>Sheet1!$A$4</c:f>
              <c:strCache>
                <c:ptCount val="1"/>
                <c:pt idx="0">
                  <c:v>בית ספר המשתייך למגזר הערבי</c:v>
                </c:pt>
              </c:strCache>
            </c:strRef>
          </c:tx>
          <c:spPr>
            <a:solidFill>
              <a:srgbClr val="660033"/>
            </a:solidFill>
            <a:ln>
              <a:noFill/>
            </a:ln>
            <a:scene3d>
              <a:camera prst="orthographicFront"/>
              <a:lightRig rig="threePt" dir="t"/>
            </a:scene3d>
            <a:sp3d>
              <a:bevelT w="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Sheet1!$B$4:$C$4</c:f>
              <c:numCache>
                <c:formatCode>0%</c:formatCode>
                <c:ptCount val="2"/>
                <c:pt idx="0">
                  <c:v>0.81499999999999995</c:v>
                </c:pt>
                <c:pt idx="1">
                  <c:v>0.92600000000000005</c:v>
                </c:pt>
              </c:numCache>
            </c:numRef>
          </c:val>
          <c:extLst xmlns:c16r2="http://schemas.microsoft.com/office/drawing/2015/06/chart">
            <c:ext xmlns:c16="http://schemas.microsoft.com/office/drawing/2014/chart" uri="{C3380CC4-5D6E-409C-BE32-E72D297353CC}">
              <c16:uniqueId val="{00000002-4676-410C-8650-81B9640F4AA2}"/>
            </c:ext>
          </c:extLst>
        </c:ser>
        <c:dLbls>
          <c:showLegendKey val="0"/>
          <c:showVal val="1"/>
          <c:showCatName val="0"/>
          <c:showSerName val="0"/>
          <c:showPercent val="0"/>
          <c:showBubbleSize val="0"/>
        </c:dLbls>
        <c:gapWidth val="276"/>
        <c:axId val="218499072"/>
        <c:axId val="218499632"/>
      </c:barChart>
      <c:catAx>
        <c:axId val="218499072"/>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099" b="1" i="0" u="none" strike="noStrike" baseline="0">
                <a:solidFill>
                  <a:schemeClr val="tx1"/>
                </a:solidFill>
                <a:latin typeface="Arial (Hebrew)"/>
                <a:ea typeface="Arial (Hebrew)"/>
                <a:cs typeface="Arial (Hebrew)"/>
              </a:defRPr>
            </a:pPr>
            <a:endParaRPr lang="he-IL"/>
          </a:p>
        </c:txPr>
        <c:crossAx val="218499632"/>
        <c:crosses val="autoZero"/>
        <c:auto val="1"/>
        <c:lblAlgn val="ctr"/>
        <c:lblOffset val="100"/>
        <c:tickLblSkip val="1"/>
        <c:tickMarkSkip val="1"/>
        <c:noMultiLvlLbl val="0"/>
      </c:catAx>
      <c:valAx>
        <c:axId val="218499632"/>
        <c:scaling>
          <c:orientation val="minMax"/>
          <c:max val="1"/>
          <c:min val="0"/>
        </c:scaling>
        <c:delete val="1"/>
        <c:axPos val="t"/>
        <c:numFmt formatCode="0%" sourceLinked="1"/>
        <c:majorTickMark val="out"/>
        <c:minorTickMark val="none"/>
        <c:tickLblPos val="none"/>
        <c:crossAx val="218499072"/>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167457889294418"/>
          <c:y val="4.0920056501658544E-2"/>
          <c:w val="0.40337985950279032"/>
          <c:h val="0.89921754725665404"/>
        </c:manualLayout>
      </c:layout>
      <c:barChart>
        <c:barDir val="bar"/>
        <c:grouping val="clustered"/>
        <c:varyColors val="0"/>
        <c:ser>
          <c:idx val="0"/>
          <c:order val="0"/>
          <c:tx>
            <c:strRef>
              <c:f>Sheet1!$A$2</c:f>
              <c:strCache>
                <c:ptCount val="1"/>
                <c:pt idx="0">
                  <c:v>יהודי</c:v>
                </c:pt>
              </c:strCache>
            </c:strRef>
          </c:tx>
          <c:spPr>
            <a:solidFill>
              <a:srgbClr val="669900"/>
            </a:solidFill>
            <a:ln w="12536">
              <a:noFill/>
              <a:prstDash val="solid"/>
            </a:ln>
            <a:scene3d>
              <a:camera prst="orthographicFront"/>
              <a:lightRig rig="threePt" dir="t"/>
            </a:scene3d>
            <a:sp3d>
              <a:bevelT w="0" h="0"/>
            </a:sp3d>
          </c:spPr>
          <c:invertIfNegative val="0"/>
          <c:dLbls>
            <c:spPr>
              <a:noFill/>
              <a:ln w="2507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Sheet1!$B$2:$D$2</c:f>
              <c:numCache>
                <c:formatCode>0%</c:formatCode>
                <c:ptCount val="3"/>
                <c:pt idx="0">
                  <c:v>0.436</c:v>
                </c:pt>
                <c:pt idx="1">
                  <c:v>0.30100000000000005</c:v>
                </c:pt>
                <c:pt idx="2">
                  <c:v>0.14899999999999999</c:v>
                </c:pt>
              </c:numCache>
            </c:numRef>
          </c:val>
          <c:extLst xmlns:c16r2="http://schemas.microsoft.com/office/drawing/2015/06/chart">
            <c:ext xmlns:c16="http://schemas.microsoft.com/office/drawing/2014/chart" uri="{C3380CC4-5D6E-409C-BE32-E72D297353CC}">
              <c16:uniqueId val="{00000000-3C1F-4B3A-BCE8-F69ABD396D66}"/>
            </c:ext>
          </c:extLst>
        </c:ser>
        <c:ser>
          <c:idx val="1"/>
          <c:order val="1"/>
          <c:tx>
            <c:strRef>
              <c:f>Sheet1!$A$3</c:f>
              <c:strCache>
                <c:ptCount val="1"/>
                <c:pt idx="0">
                  <c:v>ממלכתי דתי</c:v>
                </c:pt>
              </c:strCache>
            </c:strRef>
          </c:tx>
          <c:spPr>
            <a:solidFill>
              <a:srgbClr val="067392"/>
            </a:solidFill>
            <a:ln>
              <a:noFill/>
            </a:ln>
            <a:scene3d>
              <a:camera prst="orthographicFront"/>
              <a:lightRig rig="threePt" dir="t"/>
            </a:scene3d>
            <a:sp3d>
              <a:bevelT w="0" h="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Sheet1!$B$3:$D$3</c:f>
              <c:numCache>
                <c:formatCode>0%</c:formatCode>
                <c:ptCount val="3"/>
                <c:pt idx="0">
                  <c:v>0.29300000000000004</c:v>
                </c:pt>
                <c:pt idx="1">
                  <c:v>0.28300000000000003</c:v>
                </c:pt>
                <c:pt idx="2">
                  <c:v>0.11799999999999999</c:v>
                </c:pt>
              </c:numCache>
            </c:numRef>
          </c:val>
          <c:extLst xmlns:c16r2="http://schemas.microsoft.com/office/drawing/2015/06/chart">
            <c:ext xmlns:c16="http://schemas.microsoft.com/office/drawing/2014/chart" uri="{C3380CC4-5D6E-409C-BE32-E72D297353CC}">
              <c16:uniqueId val="{00000001-3C1F-4B3A-BCE8-F69ABD396D66}"/>
            </c:ext>
          </c:extLst>
        </c:ser>
        <c:ser>
          <c:idx val="2"/>
          <c:order val="2"/>
          <c:tx>
            <c:strRef>
              <c:f>Sheet1!$A$4</c:f>
              <c:strCache>
                <c:ptCount val="1"/>
                <c:pt idx="0">
                  <c:v>בית ספר המשתייך למגזר הערבי</c:v>
                </c:pt>
              </c:strCache>
            </c:strRef>
          </c:tx>
          <c:spPr>
            <a:solidFill>
              <a:srgbClr val="660033"/>
            </a:solidFill>
            <a:ln>
              <a:noFill/>
            </a:ln>
            <a:scene3d>
              <a:camera prst="orthographicFront"/>
              <a:lightRig rig="threePt" dir="t"/>
            </a:scene3d>
            <a:sp3d>
              <a:bevelT w="0" h="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Sheet1!$B$4:$D$4</c:f>
              <c:numCache>
                <c:formatCode>0%</c:formatCode>
                <c:ptCount val="3"/>
                <c:pt idx="0">
                  <c:v>0.37699999999999995</c:v>
                </c:pt>
                <c:pt idx="1">
                  <c:v>0.50800000000000001</c:v>
                </c:pt>
                <c:pt idx="2">
                  <c:v>0.29499999999999998</c:v>
                </c:pt>
              </c:numCache>
            </c:numRef>
          </c:val>
          <c:extLst xmlns:c16r2="http://schemas.microsoft.com/office/drawing/2015/06/chart">
            <c:ext xmlns:c16="http://schemas.microsoft.com/office/drawing/2014/chart" uri="{C3380CC4-5D6E-409C-BE32-E72D297353CC}">
              <c16:uniqueId val="{00000002-3C1F-4B3A-BCE8-F69ABD396D66}"/>
            </c:ext>
          </c:extLst>
        </c:ser>
        <c:dLbls>
          <c:showLegendKey val="0"/>
          <c:showVal val="1"/>
          <c:showCatName val="0"/>
          <c:showSerName val="0"/>
          <c:showPercent val="0"/>
          <c:showBubbleSize val="0"/>
        </c:dLbls>
        <c:gapWidth val="225"/>
        <c:axId val="221390544"/>
        <c:axId val="221391104"/>
      </c:barChart>
      <c:catAx>
        <c:axId val="221390544"/>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221391104"/>
        <c:crosses val="autoZero"/>
        <c:auto val="1"/>
        <c:lblAlgn val="ctr"/>
        <c:lblOffset val="100"/>
        <c:tickLblSkip val="1"/>
        <c:tickMarkSkip val="1"/>
        <c:noMultiLvlLbl val="0"/>
      </c:catAx>
      <c:valAx>
        <c:axId val="221391104"/>
        <c:scaling>
          <c:orientation val="minMax"/>
          <c:max val="1"/>
          <c:min val="0"/>
        </c:scaling>
        <c:delete val="1"/>
        <c:axPos val="t"/>
        <c:numFmt formatCode="0%" sourceLinked="1"/>
        <c:majorTickMark val="out"/>
        <c:minorTickMark val="none"/>
        <c:tickLblPos val="none"/>
        <c:crossAx val="221390544"/>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32"/>
          <c:y val="3.1217249262026014E-2"/>
          <c:w val="0.70235743996144151"/>
          <c:h val="0.95116500450270269"/>
        </c:manualLayout>
      </c:layout>
      <c:barChart>
        <c:barDir val="bar"/>
        <c:grouping val="clustered"/>
        <c:varyColors val="0"/>
        <c:ser>
          <c:idx val="0"/>
          <c:order val="0"/>
          <c:tx>
            <c:strRef>
              <c:f>Sheet1!$B$1</c:f>
              <c:strCache>
                <c:ptCount val="1"/>
                <c:pt idx="0">
                  <c:v>יוני 2012</c:v>
                </c:pt>
              </c:strCache>
            </c:strRef>
          </c:tx>
          <c:spPr>
            <a:solidFill>
              <a:srgbClr val="94FAFA"/>
            </a:solidFill>
            <a:ln w="25310">
              <a:noFill/>
            </a:ln>
          </c:spPr>
          <c:invertIfNegative val="0"/>
          <c:dLbls>
            <c:dLbl>
              <c:idx val="0"/>
              <c:layout>
                <c:manualLayout>
                  <c:x val="-1.4288264957984665E-3"/>
                  <c:y val="1.1351727004373098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Sheet1!$B$2:$B$10</c:f>
              <c:numCache>
                <c:formatCode>0%</c:formatCode>
                <c:ptCount val="9"/>
                <c:pt idx="0">
                  <c:v>0.17899999999999999</c:v>
                </c:pt>
                <c:pt idx="1">
                  <c:v>8.2000000000000003E-2</c:v>
                </c:pt>
                <c:pt idx="4">
                  <c:v>0.03</c:v>
                </c:pt>
                <c:pt idx="5">
                  <c:v>0.13900000000000001</c:v>
                </c:pt>
              </c:numCache>
            </c:numRef>
          </c:val>
          <c:extLst xmlns:c16r2="http://schemas.microsoft.com/office/drawing/2015/06/chart">
            <c:ext xmlns:c16="http://schemas.microsoft.com/office/drawing/2014/chart" uri="{C3380CC4-5D6E-409C-BE32-E72D297353CC}">
              <c16:uniqueId val="{00000000-DBE2-488B-BDAD-5EEF644C8D47}"/>
            </c:ext>
          </c:extLst>
        </c:ser>
        <c:ser>
          <c:idx val="1"/>
          <c:order val="1"/>
          <c:tx>
            <c:strRef>
              <c:f>Sheet1!$C$1</c:f>
              <c:strCache>
                <c:ptCount val="1"/>
                <c:pt idx="0">
                  <c:v>יוני 2013</c:v>
                </c:pt>
              </c:strCache>
            </c:strRef>
          </c:tx>
          <c:spPr>
            <a:solidFill>
              <a:srgbClr val="0BE5E7"/>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Sheet1!$C$2:$C$10</c:f>
              <c:numCache>
                <c:formatCode>0%</c:formatCode>
                <c:ptCount val="9"/>
                <c:pt idx="0">
                  <c:v>0.19800000000000001</c:v>
                </c:pt>
                <c:pt idx="1">
                  <c:v>9.2999999999999999E-2</c:v>
                </c:pt>
                <c:pt idx="4">
                  <c:v>0.04</c:v>
                </c:pt>
                <c:pt idx="5">
                  <c:v>7.0000000000000007E-2</c:v>
                </c:pt>
                <c:pt idx="6">
                  <c:v>4.2999999999999997E-2</c:v>
                </c:pt>
              </c:numCache>
            </c:numRef>
          </c:val>
          <c:extLst xmlns:c16r2="http://schemas.microsoft.com/office/drawing/2015/06/chart">
            <c:ext xmlns:c16="http://schemas.microsoft.com/office/drawing/2014/chart" uri="{C3380CC4-5D6E-409C-BE32-E72D297353CC}">
              <c16:uniqueId val="{00000001-DBE2-488B-BDAD-5EEF644C8D47}"/>
            </c:ext>
          </c:extLst>
        </c:ser>
        <c:ser>
          <c:idx val="2"/>
          <c:order val="2"/>
          <c:tx>
            <c:strRef>
              <c:f>Sheet1!$D$1</c:f>
              <c:strCache>
                <c:ptCount val="1"/>
                <c:pt idx="0">
                  <c:v>יוני 2014</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Sheet1!$D$2:$D$10</c:f>
              <c:numCache>
                <c:formatCode>0%</c:formatCode>
                <c:ptCount val="9"/>
                <c:pt idx="0">
                  <c:v>0.14299999999999999</c:v>
                </c:pt>
                <c:pt idx="1">
                  <c:v>0.11799999999999999</c:v>
                </c:pt>
                <c:pt idx="4">
                  <c:v>7.8E-2</c:v>
                </c:pt>
                <c:pt idx="5">
                  <c:v>0.14499999999999999</c:v>
                </c:pt>
                <c:pt idx="6">
                  <c:v>5.2999999999999999E-2</c:v>
                </c:pt>
              </c:numCache>
            </c:numRef>
          </c:val>
          <c:extLst xmlns:c16r2="http://schemas.microsoft.com/office/drawing/2015/06/chart">
            <c:ext xmlns:c16="http://schemas.microsoft.com/office/drawing/2014/chart" uri="{C3380CC4-5D6E-409C-BE32-E72D297353CC}">
              <c16:uniqueId val="{00000002-DBE2-488B-BDAD-5EEF644C8D47}"/>
            </c:ext>
          </c:extLst>
        </c:ser>
        <c:ser>
          <c:idx val="3"/>
          <c:order val="3"/>
          <c:tx>
            <c:strRef>
              <c:f>Sheet1!$E$1</c:f>
              <c:strCache>
                <c:ptCount val="1"/>
                <c:pt idx="0">
                  <c:v>מאי 2015</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Sheet1!$E$2:$E$10</c:f>
              <c:numCache>
                <c:formatCode>0%</c:formatCode>
                <c:ptCount val="9"/>
                <c:pt idx="0">
                  <c:v>0.109</c:v>
                </c:pt>
                <c:pt idx="1">
                  <c:v>0.114</c:v>
                </c:pt>
                <c:pt idx="4">
                  <c:v>5.1999999999999998E-2</c:v>
                </c:pt>
                <c:pt idx="5">
                  <c:v>1.2E-2</c:v>
                </c:pt>
                <c:pt idx="6">
                  <c:v>0.11700000000000001</c:v>
                </c:pt>
              </c:numCache>
            </c:numRef>
          </c:val>
          <c:extLst xmlns:c16r2="http://schemas.microsoft.com/office/drawing/2015/06/chart">
            <c:ext xmlns:c16="http://schemas.microsoft.com/office/drawing/2014/chart" uri="{C3380CC4-5D6E-409C-BE32-E72D297353CC}">
              <c16:uniqueId val="{00000003-DBE2-488B-BDAD-5EEF644C8D47}"/>
            </c:ext>
          </c:extLst>
        </c:ser>
        <c:ser>
          <c:idx val="4"/>
          <c:order val="4"/>
          <c:tx>
            <c:strRef>
              <c:f>Sheet1!$F$1</c:f>
              <c:strCache>
                <c:ptCount val="1"/>
                <c:pt idx="0">
                  <c:v>מאי 2016</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Sheet1!$F$2:$F$10</c:f>
              <c:numCache>
                <c:formatCode>0%</c:formatCode>
                <c:ptCount val="9"/>
                <c:pt idx="0">
                  <c:v>6.5000000000000002E-2</c:v>
                </c:pt>
                <c:pt idx="1">
                  <c:v>9.1999999999999998E-2</c:v>
                </c:pt>
                <c:pt idx="4">
                  <c:v>0.05</c:v>
                </c:pt>
                <c:pt idx="5">
                  <c:v>7.9000000000000001E-2</c:v>
                </c:pt>
                <c:pt idx="6">
                  <c:v>0.06</c:v>
                </c:pt>
                <c:pt idx="7">
                  <c:v>5.0999999999999997E-2</c:v>
                </c:pt>
                <c:pt idx="8">
                  <c:v>5.0999999999999997E-2</c:v>
                </c:pt>
              </c:numCache>
            </c:numRef>
          </c:val>
          <c:extLst xmlns:c16r2="http://schemas.microsoft.com/office/drawing/2015/06/chart">
            <c:ext xmlns:c16="http://schemas.microsoft.com/office/drawing/2014/chart" uri="{C3380CC4-5D6E-409C-BE32-E72D297353CC}">
              <c16:uniqueId val="{00000004-DBE2-488B-BDAD-5EEF644C8D47}"/>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105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Sheet1!$G$2:$G$10</c:f>
              <c:numCache>
                <c:formatCode>0%</c:formatCode>
                <c:ptCount val="9"/>
                <c:pt idx="0">
                  <c:v>0.13700000000000001</c:v>
                </c:pt>
                <c:pt idx="1">
                  <c:v>0.13300000000000001</c:v>
                </c:pt>
                <c:pt idx="2">
                  <c:v>0.125</c:v>
                </c:pt>
                <c:pt idx="3">
                  <c:v>0.10100000000000001</c:v>
                </c:pt>
                <c:pt idx="4">
                  <c:v>5.6000000000000001E-2</c:v>
                </c:pt>
                <c:pt idx="5">
                  <c:v>5.3999999999999999E-2</c:v>
                </c:pt>
                <c:pt idx="6">
                  <c:v>0.05</c:v>
                </c:pt>
                <c:pt idx="7">
                  <c:v>4.1000000000000002E-2</c:v>
                </c:pt>
              </c:numCache>
            </c:numRef>
          </c:val>
          <c:extLst xmlns:c16r2="http://schemas.microsoft.com/office/drawing/2015/06/chart">
            <c:ext xmlns:c16="http://schemas.microsoft.com/office/drawing/2014/chart" uri="{C3380CC4-5D6E-409C-BE32-E72D297353CC}">
              <c16:uniqueId val="{00000005-DBE2-488B-BDAD-5EEF644C8D47}"/>
            </c:ext>
          </c:extLst>
        </c:ser>
        <c:dLbls>
          <c:showLegendKey val="0"/>
          <c:showVal val="1"/>
          <c:showCatName val="0"/>
          <c:showSerName val="0"/>
          <c:showPercent val="0"/>
          <c:showBubbleSize val="0"/>
        </c:dLbls>
        <c:gapWidth val="90"/>
        <c:axId val="221396144"/>
        <c:axId val="221396704"/>
      </c:barChart>
      <c:catAx>
        <c:axId val="22139614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1396704"/>
        <c:crosses val="autoZero"/>
        <c:auto val="1"/>
        <c:lblAlgn val="ctr"/>
        <c:lblOffset val="100"/>
        <c:tickLblSkip val="1"/>
        <c:tickMarkSkip val="1"/>
        <c:noMultiLvlLbl val="0"/>
      </c:catAx>
      <c:valAx>
        <c:axId val="221396704"/>
        <c:scaling>
          <c:orientation val="minMax"/>
          <c:max val="1"/>
          <c:min val="0"/>
        </c:scaling>
        <c:delete val="1"/>
        <c:axPos val="t"/>
        <c:numFmt formatCode="0%" sourceLinked="1"/>
        <c:majorTickMark val="out"/>
        <c:minorTickMark val="none"/>
        <c:tickLblPos val="nextTo"/>
        <c:crossAx val="221396144"/>
        <c:crosses val="autoZero"/>
        <c:crossBetween val="between"/>
      </c:valAx>
      <c:spPr>
        <a:noFill/>
        <a:ln w="25310">
          <a:noFill/>
        </a:ln>
      </c:spPr>
    </c:plotArea>
    <c:legend>
      <c:legendPos val="b"/>
      <c:layout>
        <c:manualLayout>
          <c:xMode val="edge"/>
          <c:yMode val="edge"/>
          <c:x val="0.88569388033611862"/>
          <c:y val="0.11916341347324859"/>
          <c:w val="8.5729589747911131E-2"/>
          <c:h val="0.49174519395140648"/>
        </c:manualLayout>
      </c:layout>
      <c:overlay val="0"/>
      <c:spPr>
        <a:ln>
          <a:solidFill>
            <a:schemeClr val="tx1"/>
          </a:solidFill>
        </a:ln>
      </c:spPr>
      <c:txPr>
        <a:bodyPr/>
        <a:lstStyle/>
        <a:p>
          <a:pPr>
            <a:defRPr sz="11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מקבל תמיכה רבה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0.44</c:v>
                </c:pt>
                <c:pt idx="1">
                  <c:v>0.46500000000000002</c:v>
                </c:pt>
                <c:pt idx="2">
                  <c:v>0.4</c:v>
                </c:pt>
                <c:pt idx="3">
                  <c:v>0.48099999999999998</c:v>
                </c:pt>
              </c:numCache>
            </c:numRef>
          </c:val>
          <c:extLst xmlns:c16r2="http://schemas.microsoft.com/office/drawing/2015/06/chart">
            <c:ext xmlns:c16="http://schemas.microsoft.com/office/drawing/2014/chart" uri="{C3380CC4-5D6E-409C-BE32-E72D297353CC}">
              <c16:uniqueId val="{00000000-195D-4DD1-9FF9-389A65EC7BA1}"/>
            </c:ext>
          </c:extLst>
        </c:ser>
        <c:ser>
          <c:idx val="0"/>
          <c:order val="1"/>
          <c:tx>
            <c:strRef>
              <c:f>Sheet1!$A$3</c:f>
              <c:strCache>
                <c:ptCount val="1"/>
                <c:pt idx="0">
                  <c:v>מקבל תמיכה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0.26500000000000001</c:v>
                </c:pt>
                <c:pt idx="1">
                  <c:v>0.20899999999999999</c:v>
                </c:pt>
                <c:pt idx="2">
                  <c:v>0.23899999999999999</c:v>
                </c:pt>
                <c:pt idx="3">
                  <c:v>0.20100000000000001</c:v>
                </c:pt>
              </c:numCache>
            </c:numRef>
          </c:val>
          <c:extLst xmlns:c16r2="http://schemas.microsoft.com/office/drawing/2015/06/chart">
            <c:ext xmlns:c16="http://schemas.microsoft.com/office/drawing/2014/chart" uri="{C3380CC4-5D6E-409C-BE32-E72D297353CC}">
              <c16:uniqueId val="{00000001-195D-4DD1-9FF9-389A65EC7BA1}"/>
            </c:ext>
          </c:extLst>
        </c:ser>
        <c:ser>
          <c:idx val="2"/>
          <c:order val="2"/>
          <c:tx>
            <c:strRef>
              <c:f>Sheet1!$A$4</c:f>
              <c:strCache>
                <c:ptCount val="1"/>
                <c:pt idx="0">
                  <c:v>ככה 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0.1</c:v>
                </c:pt>
                <c:pt idx="1">
                  <c:v>0.159</c:v>
                </c:pt>
                <c:pt idx="2">
                  <c:v>0.13300000000000001</c:v>
                </c:pt>
                <c:pt idx="3">
                  <c:v>0.14299999999999999</c:v>
                </c:pt>
              </c:numCache>
            </c:numRef>
          </c:val>
          <c:extLst xmlns:c16r2="http://schemas.microsoft.com/office/drawing/2015/06/chart">
            <c:ext xmlns:c16="http://schemas.microsoft.com/office/drawing/2014/chart" uri="{C3380CC4-5D6E-409C-BE32-E72D297353CC}">
              <c16:uniqueId val="{00000002-195D-4DD1-9FF9-389A65EC7BA1}"/>
            </c:ext>
          </c:extLst>
        </c:ser>
        <c:ser>
          <c:idx val="1"/>
          <c:order val="3"/>
          <c:tx>
            <c:strRef>
              <c:f>Sheet1!$A$5</c:f>
              <c:strCache>
                <c:ptCount val="1"/>
                <c:pt idx="0">
                  <c:v>לא כל כך מקבל תמיכה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Sheet1!$B$5:$E$5</c:f>
              <c:numCache>
                <c:formatCode>0%</c:formatCode>
                <c:ptCount val="4"/>
                <c:pt idx="0">
                  <c:v>5.2999999999999999E-2</c:v>
                </c:pt>
                <c:pt idx="1">
                  <c:v>4.2000000000000003E-2</c:v>
                </c:pt>
                <c:pt idx="2">
                  <c:v>4.9000000000000002E-2</c:v>
                </c:pt>
                <c:pt idx="3">
                  <c:v>0.05</c:v>
                </c:pt>
              </c:numCache>
            </c:numRef>
          </c:val>
          <c:extLst xmlns:c16r2="http://schemas.microsoft.com/office/drawing/2015/06/chart">
            <c:ext xmlns:c16="http://schemas.microsoft.com/office/drawing/2014/chart" uri="{C3380CC4-5D6E-409C-BE32-E72D297353CC}">
              <c16:uniqueId val="{00000003-195D-4DD1-9FF9-389A65EC7BA1}"/>
            </c:ext>
          </c:extLst>
        </c:ser>
        <c:ser>
          <c:idx val="4"/>
          <c:order val="4"/>
          <c:tx>
            <c:strRef>
              <c:f>Sheet1!$A$6</c:f>
              <c:strCache>
                <c:ptCount val="1"/>
                <c:pt idx="0">
                  <c:v>כלל לא מקבל תמיכה</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Sheet1!$B$6:$E$6</c:f>
              <c:numCache>
                <c:formatCode>0%</c:formatCode>
                <c:ptCount val="4"/>
                <c:pt idx="0">
                  <c:v>4.4999999999999998E-2</c:v>
                </c:pt>
                <c:pt idx="1">
                  <c:v>0.04</c:v>
                </c:pt>
                <c:pt idx="2">
                  <c:v>4.3999999999999997E-2</c:v>
                </c:pt>
                <c:pt idx="3">
                  <c:v>4.2999999999999997E-2</c:v>
                </c:pt>
              </c:numCache>
            </c:numRef>
          </c:val>
          <c:extLst xmlns:c16r2="http://schemas.microsoft.com/office/drawing/2015/06/chart">
            <c:ext xmlns:c16="http://schemas.microsoft.com/office/drawing/2014/chart" uri="{C3380CC4-5D6E-409C-BE32-E72D297353CC}">
              <c16:uniqueId val="{00000004-195D-4DD1-9FF9-389A65EC7BA1}"/>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Sheet1!$B$7:$E$7</c:f>
              <c:numCache>
                <c:formatCode>0%</c:formatCode>
                <c:ptCount val="4"/>
                <c:pt idx="0">
                  <c:v>9.8000000000000004E-2</c:v>
                </c:pt>
                <c:pt idx="1">
                  <c:v>8.5000000000000006E-2</c:v>
                </c:pt>
                <c:pt idx="2">
                  <c:v>0.13500000000000001</c:v>
                </c:pt>
                <c:pt idx="3">
                  <c:v>8.3000000000000004E-2</c:v>
                </c:pt>
              </c:numCache>
            </c:numRef>
          </c:val>
          <c:extLst xmlns:c16r2="http://schemas.microsoft.com/office/drawing/2015/06/chart">
            <c:ext xmlns:c16="http://schemas.microsoft.com/office/drawing/2014/chart" uri="{C3380CC4-5D6E-409C-BE32-E72D297353CC}">
              <c16:uniqueId val="{00000005-195D-4DD1-9FF9-389A65EC7BA1}"/>
            </c:ext>
          </c:extLst>
        </c:ser>
        <c:dLbls>
          <c:showLegendKey val="0"/>
          <c:showVal val="1"/>
          <c:showCatName val="0"/>
          <c:showSerName val="0"/>
          <c:showPercent val="0"/>
          <c:showBubbleSize val="0"/>
        </c:dLbls>
        <c:gapWidth val="150"/>
        <c:overlap val="100"/>
        <c:axId val="221401744"/>
        <c:axId val="221402304"/>
      </c:barChart>
      <c:catAx>
        <c:axId val="22140174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1402304"/>
        <c:crosses val="autoZero"/>
        <c:auto val="1"/>
        <c:lblAlgn val="ctr"/>
        <c:lblOffset val="100"/>
        <c:tickLblSkip val="1"/>
        <c:tickMarkSkip val="1"/>
        <c:noMultiLvlLbl val="0"/>
      </c:catAx>
      <c:valAx>
        <c:axId val="221402304"/>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1401744"/>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מקבל תמיכה רבה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0.49099999999999999</c:v>
                </c:pt>
                <c:pt idx="1">
                  <c:v>0.435</c:v>
                </c:pt>
                <c:pt idx="2">
                  <c:v>0.501</c:v>
                </c:pt>
                <c:pt idx="3">
                  <c:v>0.48099999999999998</c:v>
                </c:pt>
              </c:numCache>
            </c:numRef>
          </c:val>
          <c:extLst xmlns:c16r2="http://schemas.microsoft.com/office/drawing/2015/06/chart">
            <c:ext xmlns:c16="http://schemas.microsoft.com/office/drawing/2014/chart" uri="{C3380CC4-5D6E-409C-BE32-E72D297353CC}">
              <c16:uniqueId val="{00000000-51B5-4F38-A471-C4DF5769E58E}"/>
            </c:ext>
          </c:extLst>
        </c:ser>
        <c:ser>
          <c:idx val="0"/>
          <c:order val="1"/>
          <c:tx>
            <c:strRef>
              <c:f>Sheet1!$A$3</c:f>
              <c:strCache>
                <c:ptCount val="1"/>
                <c:pt idx="0">
                  <c:v>מקבל תמיכה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0.20899999999999999</c:v>
                </c:pt>
                <c:pt idx="1">
                  <c:v>0.216</c:v>
                </c:pt>
                <c:pt idx="2">
                  <c:v>0.16500000000000001</c:v>
                </c:pt>
                <c:pt idx="3">
                  <c:v>0.20100000000000001</c:v>
                </c:pt>
              </c:numCache>
            </c:numRef>
          </c:val>
          <c:extLst xmlns:c16r2="http://schemas.microsoft.com/office/drawing/2015/06/chart">
            <c:ext xmlns:c16="http://schemas.microsoft.com/office/drawing/2014/chart" uri="{C3380CC4-5D6E-409C-BE32-E72D297353CC}">
              <c16:uniqueId val="{00000001-51B5-4F38-A471-C4DF5769E58E}"/>
            </c:ext>
          </c:extLst>
        </c:ser>
        <c:ser>
          <c:idx val="2"/>
          <c:order val="2"/>
          <c:tx>
            <c:strRef>
              <c:f>Sheet1!$A$4</c:f>
              <c:strCache>
                <c:ptCount val="1"/>
                <c:pt idx="0">
                  <c:v>ככה 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0.129</c:v>
                </c:pt>
                <c:pt idx="1">
                  <c:v>0.19700000000000001</c:v>
                </c:pt>
                <c:pt idx="2">
                  <c:v>0.125</c:v>
                </c:pt>
                <c:pt idx="3">
                  <c:v>0.14299999999999999</c:v>
                </c:pt>
              </c:numCache>
            </c:numRef>
          </c:val>
          <c:extLst xmlns:c16r2="http://schemas.microsoft.com/office/drawing/2015/06/chart">
            <c:ext xmlns:c16="http://schemas.microsoft.com/office/drawing/2014/chart" uri="{C3380CC4-5D6E-409C-BE32-E72D297353CC}">
              <c16:uniqueId val="{00000002-51B5-4F38-A471-C4DF5769E58E}"/>
            </c:ext>
          </c:extLst>
        </c:ser>
        <c:ser>
          <c:idx val="1"/>
          <c:order val="3"/>
          <c:tx>
            <c:strRef>
              <c:f>Sheet1!$A$5</c:f>
              <c:strCache>
                <c:ptCount val="1"/>
                <c:pt idx="0">
                  <c:v>לא כל כך מקבל תמיכה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3.5000000000000003E-2</c:v>
                </c:pt>
                <c:pt idx="1">
                  <c:v>1.9E-2</c:v>
                </c:pt>
                <c:pt idx="2">
                  <c:v>0.12</c:v>
                </c:pt>
                <c:pt idx="3">
                  <c:v>0.05</c:v>
                </c:pt>
              </c:numCache>
            </c:numRef>
          </c:val>
          <c:extLst xmlns:c16r2="http://schemas.microsoft.com/office/drawing/2015/06/chart">
            <c:ext xmlns:c16="http://schemas.microsoft.com/office/drawing/2014/chart" uri="{C3380CC4-5D6E-409C-BE32-E72D297353CC}">
              <c16:uniqueId val="{00000003-51B5-4F38-A471-C4DF5769E58E}"/>
            </c:ext>
          </c:extLst>
        </c:ser>
        <c:ser>
          <c:idx val="4"/>
          <c:order val="4"/>
          <c:tx>
            <c:strRef>
              <c:f>Sheet1!$A$6</c:f>
              <c:strCache>
                <c:ptCount val="1"/>
                <c:pt idx="0">
                  <c:v>כלל לא מקבל תמיכה</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3.5999999999999997E-2</c:v>
                </c:pt>
                <c:pt idx="1">
                  <c:v>1.7999999999999999E-2</c:v>
                </c:pt>
                <c:pt idx="2">
                  <c:v>8.4000000000000005E-2</c:v>
                </c:pt>
                <c:pt idx="3">
                  <c:v>4.2999999999999997E-2</c:v>
                </c:pt>
              </c:numCache>
            </c:numRef>
          </c:val>
          <c:extLst xmlns:c16r2="http://schemas.microsoft.com/office/drawing/2015/06/chart">
            <c:ext xmlns:c16="http://schemas.microsoft.com/office/drawing/2014/chart" uri="{C3380CC4-5D6E-409C-BE32-E72D297353CC}">
              <c16:uniqueId val="{00000004-51B5-4F38-A471-C4DF5769E58E}"/>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0.1</c:v>
                </c:pt>
                <c:pt idx="1">
                  <c:v>0.114</c:v>
                </c:pt>
                <c:pt idx="2">
                  <c:v>5.0000000000000001E-3</c:v>
                </c:pt>
                <c:pt idx="3">
                  <c:v>8.3000000000000004E-2</c:v>
                </c:pt>
              </c:numCache>
            </c:numRef>
          </c:val>
          <c:extLst xmlns:c16r2="http://schemas.microsoft.com/office/drawing/2015/06/chart">
            <c:ext xmlns:c16="http://schemas.microsoft.com/office/drawing/2014/chart" uri="{C3380CC4-5D6E-409C-BE32-E72D297353CC}">
              <c16:uniqueId val="{00000005-51B5-4F38-A471-C4DF5769E58E}"/>
            </c:ext>
          </c:extLst>
        </c:ser>
        <c:dLbls>
          <c:showLegendKey val="0"/>
          <c:showVal val="1"/>
          <c:showCatName val="0"/>
          <c:showSerName val="0"/>
          <c:showPercent val="0"/>
          <c:showBubbleSize val="0"/>
        </c:dLbls>
        <c:gapWidth val="150"/>
        <c:overlap val="100"/>
        <c:axId val="222308672"/>
        <c:axId val="222309232"/>
      </c:barChart>
      <c:catAx>
        <c:axId val="22230867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2309232"/>
        <c:crosses val="autoZero"/>
        <c:auto val="1"/>
        <c:lblAlgn val="ctr"/>
        <c:lblOffset val="100"/>
        <c:tickLblSkip val="1"/>
        <c:tickMarkSkip val="1"/>
        <c:noMultiLvlLbl val="0"/>
      </c:catAx>
      <c:valAx>
        <c:axId val="22230923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2308672"/>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כלל לא חושש</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0.63300000000000001</c:v>
                </c:pt>
                <c:pt idx="1">
                  <c:v>0.65</c:v>
                </c:pt>
                <c:pt idx="2">
                  <c:v>0.55800000000000005</c:v>
                </c:pt>
                <c:pt idx="3">
                  <c:v>0.53700000000000003</c:v>
                </c:pt>
                <c:pt idx="4">
                  <c:v>0.498</c:v>
                </c:pt>
                <c:pt idx="5">
                  <c:v>0.47799999999999998</c:v>
                </c:pt>
              </c:numCache>
            </c:numRef>
          </c:val>
          <c:extLst xmlns:c16r2="http://schemas.microsoft.com/office/drawing/2015/06/chart">
            <c:ext xmlns:c16="http://schemas.microsoft.com/office/drawing/2014/chart" uri="{C3380CC4-5D6E-409C-BE32-E72D297353CC}">
              <c16:uniqueId val="{00000000-C2FC-4243-AA90-D7E184CB2514}"/>
            </c:ext>
          </c:extLst>
        </c:ser>
        <c:ser>
          <c:idx val="0"/>
          <c:order val="1"/>
          <c:tx>
            <c:strRef>
              <c:f>Sheet1!$A$3</c:f>
              <c:strCache>
                <c:ptCount val="1"/>
                <c:pt idx="0">
                  <c:v>לא חושש</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0.18099999999999999</c:v>
                </c:pt>
                <c:pt idx="1">
                  <c:v>0.17799999999999999</c:v>
                </c:pt>
                <c:pt idx="2">
                  <c:v>0.253</c:v>
                </c:pt>
                <c:pt idx="3">
                  <c:v>0.221</c:v>
                </c:pt>
                <c:pt idx="4">
                  <c:v>0.26400000000000001</c:v>
                </c:pt>
                <c:pt idx="5">
                  <c:v>0.29699999999999999</c:v>
                </c:pt>
              </c:numCache>
            </c:numRef>
          </c:val>
          <c:extLst xmlns:c16r2="http://schemas.microsoft.com/office/drawing/2015/06/chart">
            <c:ext xmlns:c16="http://schemas.microsoft.com/office/drawing/2014/chart" uri="{C3380CC4-5D6E-409C-BE32-E72D297353CC}">
              <c16:uniqueId val="{00000001-C2FC-4243-AA90-D7E184CB2514}"/>
            </c:ext>
          </c:extLst>
        </c:ser>
        <c:ser>
          <c:idx val="2"/>
          <c:order val="2"/>
          <c:tx>
            <c:strRef>
              <c:f>Sheet1!$A$4</c:f>
              <c:strCache>
                <c:ptCount val="1"/>
                <c:pt idx="0">
                  <c:v>ככה-ככה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Sheet1!$B$4:$G$4</c:f>
              <c:numCache>
                <c:formatCode>0%</c:formatCode>
                <c:ptCount val="6"/>
                <c:pt idx="0">
                  <c:v>6.7000000000000004E-2</c:v>
                </c:pt>
                <c:pt idx="1">
                  <c:v>0.09</c:v>
                </c:pt>
                <c:pt idx="2">
                  <c:v>5.2999999999999999E-2</c:v>
                </c:pt>
                <c:pt idx="3">
                  <c:v>0.09</c:v>
                </c:pt>
                <c:pt idx="4">
                  <c:v>7.8E-2</c:v>
                </c:pt>
                <c:pt idx="5">
                  <c:v>9.6000000000000002E-2</c:v>
                </c:pt>
              </c:numCache>
            </c:numRef>
          </c:val>
          <c:extLst xmlns:c16r2="http://schemas.microsoft.com/office/drawing/2015/06/chart">
            <c:ext xmlns:c16="http://schemas.microsoft.com/office/drawing/2014/chart" uri="{C3380CC4-5D6E-409C-BE32-E72D297353CC}">
              <c16:uniqueId val="{00000002-C2FC-4243-AA90-D7E184CB2514}"/>
            </c:ext>
          </c:extLst>
        </c:ser>
        <c:ser>
          <c:idx val="1"/>
          <c:order val="3"/>
          <c:tx>
            <c:strRef>
              <c:f>Sheet1!$A$5</c:f>
              <c:strCache>
                <c:ptCount val="1"/>
                <c:pt idx="0">
                  <c:v>חושש</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Sheet1!$B$5:$G$5</c:f>
              <c:numCache>
                <c:formatCode>0%</c:formatCode>
                <c:ptCount val="6"/>
                <c:pt idx="0">
                  <c:v>0.06</c:v>
                </c:pt>
                <c:pt idx="1">
                  <c:v>5.8000000000000003E-2</c:v>
                </c:pt>
                <c:pt idx="2">
                  <c:v>7.8E-2</c:v>
                </c:pt>
                <c:pt idx="3">
                  <c:v>9.7000000000000003E-2</c:v>
                </c:pt>
                <c:pt idx="4">
                  <c:v>7.0000000000000007E-2</c:v>
                </c:pt>
                <c:pt idx="5">
                  <c:v>7.9000000000000001E-2</c:v>
                </c:pt>
              </c:numCache>
            </c:numRef>
          </c:val>
          <c:extLst xmlns:c16r2="http://schemas.microsoft.com/office/drawing/2015/06/chart">
            <c:ext xmlns:c16="http://schemas.microsoft.com/office/drawing/2014/chart" uri="{C3380CC4-5D6E-409C-BE32-E72D297353CC}">
              <c16:uniqueId val="{00000003-C2FC-4243-AA90-D7E184CB2514}"/>
            </c:ext>
          </c:extLst>
        </c:ser>
        <c:ser>
          <c:idx val="4"/>
          <c:order val="4"/>
          <c:tx>
            <c:strRef>
              <c:f>Sheet1!$A$6</c:f>
              <c:strCache>
                <c:ptCount val="1"/>
                <c:pt idx="0">
                  <c:v>חושש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Sheet1!$B$6:$G$6</c:f>
              <c:numCache>
                <c:formatCode>0%</c:formatCode>
                <c:ptCount val="6"/>
                <c:pt idx="0">
                  <c:v>3.6999999999999998E-2</c:v>
                </c:pt>
                <c:pt idx="1">
                  <c:v>1.7999999999999999E-2</c:v>
                </c:pt>
                <c:pt idx="2">
                  <c:v>2.5000000000000001E-2</c:v>
                </c:pt>
                <c:pt idx="3">
                  <c:v>2.7E-2</c:v>
                </c:pt>
                <c:pt idx="4">
                  <c:v>2.1000000000000001E-2</c:v>
                </c:pt>
                <c:pt idx="5">
                  <c:v>1.9E-2</c:v>
                </c:pt>
              </c:numCache>
            </c:numRef>
          </c:val>
          <c:extLst xmlns:c16r2="http://schemas.microsoft.com/office/drawing/2015/06/chart">
            <c:ext xmlns:c16="http://schemas.microsoft.com/office/drawing/2014/chart" uri="{C3380CC4-5D6E-409C-BE32-E72D297353CC}">
              <c16:uniqueId val="{00000004-C2FC-4243-AA90-D7E184CB2514}"/>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Sheet1!$B$7:$G$7</c:f>
              <c:numCache>
                <c:formatCode>0%</c:formatCode>
                <c:ptCount val="6"/>
                <c:pt idx="0">
                  <c:v>2.1999999999999999E-2</c:v>
                </c:pt>
                <c:pt idx="1">
                  <c:v>8.0000000000000002E-3</c:v>
                </c:pt>
                <c:pt idx="2">
                  <c:v>3.5000000000000003E-2</c:v>
                </c:pt>
                <c:pt idx="3">
                  <c:v>2.7E-2</c:v>
                </c:pt>
                <c:pt idx="4">
                  <c:v>6.9000000000000006E-2</c:v>
                </c:pt>
                <c:pt idx="5">
                  <c:v>3.1E-2</c:v>
                </c:pt>
              </c:numCache>
            </c:numRef>
          </c:val>
          <c:extLst xmlns:c16r2="http://schemas.microsoft.com/office/drawing/2015/06/chart">
            <c:ext xmlns:c16="http://schemas.microsoft.com/office/drawing/2014/chart" uri="{C3380CC4-5D6E-409C-BE32-E72D297353CC}">
              <c16:uniqueId val="{00000005-C2FC-4243-AA90-D7E184CB2514}"/>
            </c:ext>
          </c:extLst>
        </c:ser>
        <c:dLbls>
          <c:showLegendKey val="0"/>
          <c:showVal val="1"/>
          <c:showCatName val="0"/>
          <c:showSerName val="0"/>
          <c:showPercent val="0"/>
          <c:showBubbleSize val="0"/>
        </c:dLbls>
        <c:gapWidth val="150"/>
        <c:overlap val="100"/>
        <c:axId val="222314272"/>
        <c:axId val="222314832"/>
      </c:barChart>
      <c:catAx>
        <c:axId val="22231427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2314832"/>
        <c:crosses val="autoZero"/>
        <c:auto val="1"/>
        <c:lblAlgn val="ctr"/>
        <c:lblOffset val="100"/>
        <c:tickLblSkip val="1"/>
        <c:tickMarkSkip val="1"/>
        <c:noMultiLvlLbl val="0"/>
      </c:catAx>
      <c:valAx>
        <c:axId val="22231483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2314272"/>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כלל לא חושש</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0.48899999999999999</c:v>
                </c:pt>
                <c:pt idx="1">
                  <c:v>0.51900000000000002</c:v>
                </c:pt>
                <c:pt idx="2">
                  <c:v>0.40500000000000003</c:v>
                </c:pt>
                <c:pt idx="3">
                  <c:v>0.47799999999999998</c:v>
                </c:pt>
              </c:numCache>
            </c:numRef>
          </c:val>
          <c:extLst xmlns:c16r2="http://schemas.microsoft.com/office/drawing/2015/06/chart">
            <c:ext xmlns:c16="http://schemas.microsoft.com/office/drawing/2014/chart" uri="{C3380CC4-5D6E-409C-BE32-E72D297353CC}">
              <c16:uniqueId val="{00000000-2BD1-4510-A157-C20770574328}"/>
            </c:ext>
          </c:extLst>
        </c:ser>
        <c:ser>
          <c:idx val="0"/>
          <c:order val="1"/>
          <c:tx>
            <c:strRef>
              <c:f>Sheet1!$A$3</c:f>
              <c:strCache>
                <c:ptCount val="1"/>
                <c:pt idx="0">
                  <c:v>לא חושש</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0.28000000000000003</c:v>
                </c:pt>
                <c:pt idx="1">
                  <c:v>0.29399999999999998</c:v>
                </c:pt>
                <c:pt idx="2">
                  <c:v>0.34799999999999998</c:v>
                </c:pt>
                <c:pt idx="3">
                  <c:v>0.29699999999999999</c:v>
                </c:pt>
              </c:numCache>
            </c:numRef>
          </c:val>
          <c:extLst xmlns:c16r2="http://schemas.microsoft.com/office/drawing/2015/06/chart">
            <c:ext xmlns:c16="http://schemas.microsoft.com/office/drawing/2014/chart" uri="{C3380CC4-5D6E-409C-BE32-E72D297353CC}">
              <c16:uniqueId val="{00000001-2BD1-4510-A157-C20770574328}"/>
            </c:ext>
          </c:extLst>
        </c:ser>
        <c:ser>
          <c:idx val="2"/>
          <c:order val="2"/>
          <c:tx>
            <c:strRef>
              <c:f>Sheet1!$A$4</c:f>
              <c:strCache>
                <c:ptCount val="1"/>
                <c:pt idx="0">
                  <c:v>ככה-ככה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9.5000000000000001E-2</c:v>
                </c:pt>
                <c:pt idx="1">
                  <c:v>4.2000000000000003E-2</c:v>
                </c:pt>
                <c:pt idx="2">
                  <c:v>0.153</c:v>
                </c:pt>
                <c:pt idx="3">
                  <c:v>9.6000000000000002E-2</c:v>
                </c:pt>
              </c:numCache>
            </c:numRef>
          </c:val>
          <c:extLst xmlns:c16r2="http://schemas.microsoft.com/office/drawing/2015/06/chart">
            <c:ext xmlns:c16="http://schemas.microsoft.com/office/drawing/2014/chart" uri="{C3380CC4-5D6E-409C-BE32-E72D297353CC}">
              <c16:uniqueId val="{00000002-2BD1-4510-A157-C20770574328}"/>
            </c:ext>
          </c:extLst>
        </c:ser>
        <c:ser>
          <c:idx val="1"/>
          <c:order val="3"/>
          <c:tx>
            <c:strRef>
              <c:f>Sheet1!$A$5</c:f>
              <c:strCache>
                <c:ptCount val="1"/>
                <c:pt idx="0">
                  <c:v>חושש</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8.5000000000000006E-2</c:v>
                </c:pt>
                <c:pt idx="1">
                  <c:v>0.1</c:v>
                </c:pt>
                <c:pt idx="2">
                  <c:v>4.2000000000000003E-2</c:v>
                </c:pt>
                <c:pt idx="3">
                  <c:v>7.9000000000000001E-2</c:v>
                </c:pt>
              </c:numCache>
            </c:numRef>
          </c:val>
          <c:extLst xmlns:c16r2="http://schemas.microsoft.com/office/drawing/2015/06/chart">
            <c:ext xmlns:c16="http://schemas.microsoft.com/office/drawing/2014/chart" uri="{C3380CC4-5D6E-409C-BE32-E72D297353CC}">
              <c16:uniqueId val="{00000003-2BD1-4510-A157-C20770574328}"/>
            </c:ext>
          </c:extLst>
        </c:ser>
        <c:ser>
          <c:idx val="4"/>
          <c:order val="4"/>
          <c:tx>
            <c:strRef>
              <c:f>Sheet1!$A$6</c:f>
              <c:strCache>
                <c:ptCount val="1"/>
                <c:pt idx="0">
                  <c:v>חושש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1.6E-2</c:v>
                </c:pt>
                <c:pt idx="1">
                  <c:v>2.3E-2</c:v>
                </c:pt>
                <c:pt idx="2">
                  <c:v>2.5999999999999999E-2</c:v>
                </c:pt>
                <c:pt idx="3">
                  <c:v>1.9E-2</c:v>
                </c:pt>
              </c:numCache>
            </c:numRef>
          </c:val>
          <c:extLst xmlns:c16r2="http://schemas.microsoft.com/office/drawing/2015/06/chart">
            <c:ext xmlns:c16="http://schemas.microsoft.com/office/drawing/2014/chart" uri="{C3380CC4-5D6E-409C-BE32-E72D297353CC}">
              <c16:uniqueId val="{00000004-2BD1-4510-A157-C20770574328}"/>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3.5000000000000003E-2</c:v>
                </c:pt>
                <c:pt idx="1">
                  <c:v>2.3E-2</c:v>
                </c:pt>
                <c:pt idx="2">
                  <c:v>2.5999999999999999E-2</c:v>
                </c:pt>
                <c:pt idx="3">
                  <c:v>3.1E-2</c:v>
                </c:pt>
              </c:numCache>
            </c:numRef>
          </c:val>
          <c:extLst xmlns:c16r2="http://schemas.microsoft.com/office/drawing/2015/06/chart">
            <c:ext xmlns:c16="http://schemas.microsoft.com/office/drawing/2014/chart" uri="{C3380CC4-5D6E-409C-BE32-E72D297353CC}">
              <c16:uniqueId val="{00000005-2BD1-4510-A157-C20770574328}"/>
            </c:ext>
          </c:extLst>
        </c:ser>
        <c:dLbls>
          <c:showLegendKey val="0"/>
          <c:showVal val="1"/>
          <c:showCatName val="0"/>
          <c:showSerName val="0"/>
          <c:showPercent val="0"/>
          <c:showBubbleSize val="0"/>
        </c:dLbls>
        <c:gapWidth val="150"/>
        <c:overlap val="100"/>
        <c:axId val="222319872"/>
        <c:axId val="222320432"/>
      </c:barChart>
      <c:catAx>
        <c:axId val="22231987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2320432"/>
        <c:crosses val="autoZero"/>
        <c:auto val="1"/>
        <c:lblAlgn val="ctr"/>
        <c:lblOffset val="100"/>
        <c:tickLblSkip val="1"/>
        <c:tickMarkSkip val="1"/>
        <c:noMultiLvlLbl val="0"/>
      </c:catAx>
      <c:valAx>
        <c:axId val="22232043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2319872"/>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7524172018690587E-2"/>
          <c:y val="5.9218366487580394E-2"/>
          <c:w val="0.76114562850061829"/>
          <c:h val="0.8358670181675959"/>
        </c:manualLayout>
      </c:layout>
      <c:barChart>
        <c:barDir val="col"/>
        <c:grouping val="percentStacked"/>
        <c:varyColors val="0"/>
        <c:ser>
          <c:idx val="1"/>
          <c:order val="0"/>
          <c:tx>
            <c:strRef>
              <c:f>Sheet1!$A$2</c:f>
              <c:strCache>
                <c:ptCount val="1"/>
                <c:pt idx="0">
                  <c:v>5 - משפיע מאוד לטובה</c:v>
                </c:pt>
              </c:strCache>
            </c:strRef>
          </c:tx>
          <c:spPr>
            <a:solidFill>
              <a:srgbClr val="00863D"/>
            </a:solidFill>
            <a:ln w="12871">
              <a:noFill/>
              <a:prstDash val="solid"/>
            </a:ln>
          </c:spPr>
          <c:invertIfNegative val="0"/>
          <c:dLbls>
            <c:spPr>
              <a:noFill/>
              <a:ln w="25741">
                <a:noFill/>
              </a:ln>
            </c:spPr>
            <c:txPr>
              <a:bodyPr/>
              <a:lstStyle/>
              <a:p>
                <a:pPr>
                  <a:defRPr sz="1000" b="1" i="0" u="none" strike="noStrike" baseline="0">
                    <a:solidFill>
                      <a:srgbClr val="FFFF00"/>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0.02</c:v>
                </c:pt>
                <c:pt idx="1">
                  <c:v>0.02</c:v>
                </c:pt>
                <c:pt idx="2">
                  <c:v>0.03</c:v>
                </c:pt>
                <c:pt idx="3">
                  <c:v>0.03</c:v>
                </c:pt>
                <c:pt idx="4">
                  <c:v>3.5999999999999997E-2</c:v>
                </c:pt>
                <c:pt idx="5">
                  <c:v>4.3999999999999997E-2</c:v>
                </c:pt>
              </c:numCache>
            </c:numRef>
          </c:val>
          <c:extLst xmlns:c16r2="http://schemas.microsoft.com/office/drawing/2015/06/chart">
            <c:ext xmlns:c16="http://schemas.microsoft.com/office/drawing/2014/chart" uri="{C3380CC4-5D6E-409C-BE32-E72D297353CC}">
              <c16:uniqueId val="{00000000-ABFF-4033-89F0-4A6D72181AB8}"/>
            </c:ext>
          </c:extLst>
        </c:ser>
        <c:ser>
          <c:idx val="2"/>
          <c:order val="1"/>
          <c:tx>
            <c:strRef>
              <c:f>Sheet1!$A$3</c:f>
              <c:strCache>
                <c:ptCount val="1"/>
                <c:pt idx="0">
                  <c:v>4 - משפיע לטובה</c:v>
                </c:pt>
              </c:strCache>
            </c:strRef>
          </c:tx>
          <c:spPr>
            <a:solidFill>
              <a:srgbClr val="99CC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0.12</c:v>
                </c:pt>
                <c:pt idx="1">
                  <c:v>0.13</c:v>
                </c:pt>
                <c:pt idx="2">
                  <c:v>0.12</c:v>
                </c:pt>
                <c:pt idx="3">
                  <c:v>0.14000000000000001</c:v>
                </c:pt>
                <c:pt idx="4">
                  <c:v>0.10199999999999999</c:v>
                </c:pt>
                <c:pt idx="5">
                  <c:v>0.121</c:v>
                </c:pt>
              </c:numCache>
            </c:numRef>
          </c:val>
          <c:extLst xmlns:c16r2="http://schemas.microsoft.com/office/drawing/2015/06/chart">
            <c:ext xmlns:c16="http://schemas.microsoft.com/office/drawing/2014/chart" uri="{C3380CC4-5D6E-409C-BE32-E72D297353CC}">
              <c16:uniqueId val="{00000001-ABFF-4033-89F0-4A6D72181AB8}"/>
            </c:ext>
          </c:extLst>
        </c:ser>
        <c:ser>
          <c:idx val="3"/>
          <c:order val="2"/>
          <c:tx>
            <c:strRef>
              <c:f>Sheet1!$A$4</c:f>
              <c:strCache>
                <c:ptCount val="1"/>
                <c:pt idx="0">
                  <c:v>3 - כלל לא משפיע</c:v>
                </c:pt>
              </c:strCache>
            </c:strRef>
          </c:tx>
          <c:spPr>
            <a:solidFill>
              <a:srgbClr val="FFFF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Sheet1!$B$4:$G$4</c:f>
              <c:numCache>
                <c:formatCode>0%</c:formatCode>
                <c:ptCount val="6"/>
                <c:pt idx="0">
                  <c:v>0.43</c:v>
                </c:pt>
                <c:pt idx="1">
                  <c:v>0.46</c:v>
                </c:pt>
                <c:pt idx="2">
                  <c:v>0.41</c:v>
                </c:pt>
                <c:pt idx="3">
                  <c:v>0.42</c:v>
                </c:pt>
                <c:pt idx="4">
                  <c:v>0.47099999999999997</c:v>
                </c:pt>
                <c:pt idx="5">
                  <c:v>0.41299999999999998</c:v>
                </c:pt>
              </c:numCache>
            </c:numRef>
          </c:val>
          <c:extLst xmlns:c16r2="http://schemas.microsoft.com/office/drawing/2015/06/chart">
            <c:ext xmlns:c16="http://schemas.microsoft.com/office/drawing/2014/chart" uri="{C3380CC4-5D6E-409C-BE32-E72D297353CC}">
              <c16:uniqueId val="{00000002-ABFF-4033-89F0-4A6D72181AB8}"/>
            </c:ext>
          </c:extLst>
        </c:ser>
        <c:ser>
          <c:idx val="4"/>
          <c:order val="3"/>
          <c:tx>
            <c:strRef>
              <c:f>Sheet1!$A$5</c:f>
              <c:strCache>
                <c:ptCount val="1"/>
                <c:pt idx="0">
                  <c:v>2 - משפיע לרעה</c:v>
                </c:pt>
              </c:strCache>
            </c:strRef>
          </c:tx>
          <c:spPr>
            <a:solidFill>
              <a:srgbClr val="FF505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Sheet1!$B$5:$G$5</c:f>
              <c:numCache>
                <c:formatCode>0%</c:formatCode>
                <c:ptCount val="6"/>
                <c:pt idx="0">
                  <c:v>0.26</c:v>
                </c:pt>
                <c:pt idx="1">
                  <c:v>0.21</c:v>
                </c:pt>
                <c:pt idx="2">
                  <c:v>0.21</c:v>
                </c:pt>
                <c:pt idx="3">
                  <c:v>0.19</c:v>
                </c:pt>
                <c:pt idx="4">
                  <c:v>0.128</c:v>
                </c:pt>
                <c:pt idx="5">
                  <c:v>0.16900000000000001</c:v>
                </c:pt>
              </c:numCache>
            </c:numRef>
          </c:val>
          <c:extLst xmlns:c16r2="http://schemas.microsoft.com/office/drawing/2015/06/chart">
            <c:ext xmlns:c16="http://schemas.microsoft.com/office/drawing/2014/chart" uri="{C3380CC4-5D6E-409C-BE32-E72D297353CC}">
              <c16:uniqueId val="{00000003-ABFF-4033-89F0-4A6D72181AB8}"/>
            </c:ext>
          </c:extLst>
        </c:ser>
        <c:ser>
          <c:idx val="5"/>
          <c:order val="4"/>
          <c:tx>
            <c:strRef>
              <c:f>Sheet1!$A$6</c:f>
              <c:strCache>
                <c:ptCount val="1"/>
                <c:pt idx="0">
                  <c:v>1 - משפיע מאוד לרעה</c:v>
                </c:pt>
              </c:strCache>
            </c:strRef>
          </c:tx>
          <c:spPr>
            <a:solidFill>
              <a:srgbClr val="C00000"/>
            </a:solidFill>
            <a:ln w="12871">
              <a:noFill/>
              <a:prstDash val="solid"/>
            </a:ln>
          </c:spPr>
          <c:invertIfNegative val="0"/>
          <c:dLbls>
            <c:dLbl>
              <c:idx val="5"/>
              <c:layout>
                <c:manualLayout>
                  <c:x val="4.9572260059132529E-3"/>
                  <c:y val="2.1820863747033484E-3"/>
                </c:manualLayout>
              </c:layout>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ABFF-4033-89F0-4A6D72181AB8}"/>
                </c:ext>
                <c:ext xmlns:c15="http://schemas.microsoft.com/office/drawing/2012/chart" uri="{CE6537A1-D6FC-4f65-9D91-7224C49458BB}">
                  <c15:layout/>
                </c:ext>
              </c:extLst>
            </c:dLbl>
            <c:spPr>
              <a:noFill/>
              <a:ln w="25741">
                <a:noFill/>
              </a:ln>
            </c:spPr>
            <c:txPr>
              <a:bodyPr/>
              <a:lstStyle/>
              <a:p>
                <a:pPr>
                  <a:defRPr sz="10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Sheet1!$B$6:$G$6</c:f>
              <c:numCache>
                <c:formatCode>0%</c:formatCode>
                <c:ptCount val="6"/>
                <c:pt idx="0">
                  <c:v>7.0000000000000007E-2</c:v>
                </c:pt>
                <c:pt idx="1">
                  <c:v>7.0000000000000007E-2</c:v>
                </c:pt>
                <c:pt idx="2">
                  <c:v>0.05</c:v>
                </c:pt>
                <c:pt idx="3">
                  <c:v>0.04</c:v>
                </c:pt>
                <c:pt idx="4">
                  <c:v>0.05</c:v>
                </c:pt>
                <c:pt idx="5">
                  <c:v>2.5999999999999999E-2</c:v>
                </c:pt>
              </c:numCache>
            </c:numRef>
          </c:val>
          <c:extLst xmlns:c16r2="http://schemas.microsoft.com/office/drawing/2015/06/chart">
            <c:ext xmlns:c16="http://schemas.microsoft.com/office/drawing/2014/chart" uri="{C3380CC4-5D6E-409C-BE32-E72D297353CC}">
              <c16:uniqueId val="{00000005-ABFF-4033-89F0-4A6D72181AB8}"/>
            </c:ext>
          </c:extLst>
        </c:ser>
        <c:ser>
          <c:idx val="6"/>
          <c:order val="5"/>
          <c:tx>
            <c:strRef>
              <c:f>Sheet1!$A$7</c:f>
              <c:strCache>
                <c:ptCount val="1"/>
                <c:pt idx="0">
                  <c:v>לא יודע / מסרב</c:v>
                </c:pt>
              </c:strCache>
            </c:strRef>
          </c:tx>
          <c:spPr>
            <a:solidFill>
              <a:srgbClr val="C0C0C0"/>
            </a:solidFill>
            <a:ln w="12871">
              <a:noFill/>
              <a:prstDash val="solid"/>
            </a:ln>
          </c:spPr>
          <c:invertIfNegative val="0"/>
          <c:dLbls>
            <c:dLbl>
              <c:idx val="4"/>
              <c:layout>
                <c:manualLayout>
                  <c:x val="-1.4290818149339049E-3"/>
                  <c:y val="7.2819770041813656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ABFF-4033-89F0-4A6D72181AB8}"/>
                </c:ext>
                <c:ext xmlns:c15="http://schemas.microsoft.com/office/drawing/2012/chart" uri="{CE6537A1-D6FC-4f65-9D91-7224C49458BB}">
                  <c15:layout/>
                </c:ext>
              </c:extLst>
            </c:dLbl>
            <c:dLbl>
              <c:idx val="6"/>
              <c:layout>
                <c:manualLayout>
                  <c:x val="1.42908181493401E-3"/>
                  <c:y val="2.811865531325728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ABFF-4033-89F0-4A6D72181AB8}"/>
                </c:ext>
                <c:ext xmlns:c15="http://schemas.microsoft.com/office/drawing/2012/chart" uri="{CE6537A1-D6FC-4f65-9D91-7224C49458BB}"/>
              </c:extLst>
            </c:dLbl>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Sheet1!$B$7:$G$7</c:f>
              <c:numCache>
                <c:formatCode>0%</c:formatCode>
                <c:ptCount val="6"/>
                <c:pt idx="0">
                  <c:v>0.1</c:v>
                </c:pt>
                <c:pt idx="1">
                  <c:v>0.12</c:v>
                </c:pt>
                <c:pt idx="2">
                  <c:v>0.2</c:v>
                </c:pt>
                <c:pt idx="3">
                  <c:v>0.17</c:v>
                </c:pt>
                <c:pt idx="4">
                  <c:v>0.21299999999999999</c:v>
                </c:pt>
                <c:pt idx="5">
                  <c:v>0.22700000000000001</c:v>
                </c:pt>
              </c:numCache>
            </c:numRef>
          </c:val>
          <c:extLst xmlns:c16r2="http://schemas.microsoft.com/office/drawing/2015/06/chart">
            <c:ext xmlns:c16="http://schemas.microsoft.com/office/drawing/2014/chart" uri="{C3380CC4-5D6E-409C-BE32-E72D297353CC}">
              <c16:uniqueId val="{00000008-ABFF-4033-89F0-4A6D72181AB8}"/>
            </c:ext>
          </c:extLst>
        </c:ser>
        <c:dLbls>
          <c:showLegendKey val="0"/>
          <c:showVal val="1"/>
          <c:showCatName val="0"/>
          <c:showSerName val="0"/>
          <c:showPercent val="0"/>
          <c:showBubbleSize val="0"/>
        </c:dLbls>
        <c:gapWidth val="150"/>
        <c:overlap val="100"/>
        <c:axId val="223109664"/>
        <c:axId val="223110224"/>
      </c:barChart>
      <c:lineChart>
        <c:grouping val="standard"/>
        <c:varyColors val="0"/>
        <c:ser>
          <c:idx val="0"/>
          <c:order val="6"/>
          <c:tx>
            <c:strRef>
              <c:f>Sheet1!$A$8</c:f>
              <c:strCache>
                <c:ptCount val="1"/>
                <c:pt idx="0">
                  <c:v>ממוצע (1-5)</c:v>
                </c:pt>
              </c:strCache>
            </c:strRef>
          </c:tx>
          <c:spPr>
            <a:ln w="28959">
              <a:noFill/>
            </a:ln>
          </c:spPr>
          <c:marker>
            <c:symbol val="diamond"/>
            <c:size val="5"/>
            <c:spPr>
              <a:solidFill>
                <a:srgbClr val="002060"/>
              </a:solidFill>
            </c:spPr>
          </c:marker>
          <c:dLbls>
            <c:dLbl>
              <c:idx val="0"/>
              <c:layout>
                <c:manualLayout>
                  <c:x val="-7.3003886947703182E-3"/>
                  <c:y val="3.75045212038413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ABFF-4033-89F0-4A6D72181AB8}"/>
                </c:ext>
                <c:ext xmlns:c15="http://schemas.microsoft.com/office/drawing/2012/chart" uri="{CE6537A1-D6FC-4f65-9D91-7224C49458BB}">
                  <c15:layout/>
                </c:ext>
              </c:extLst>
            </c:dLbl>
            <c:dLbl>
              <c:idx val="1"/>
              <c:layout>
                <c:manualLayout>
                  <c:x val="-5.3111365411343831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ABFF-4033-89F0-4A6D72181AB8}"/>
                </c:ext>
                <c:ext xmlns:c15="http://schemas.microsoft.com/office/drawing/2012/chart" uri="{CE6537A1-D6FC-4f65-9D91-7224C49458BB}">
                  <c15:layout/>
                </c:ext>
              </c:extLst>
            </c:dLbl>
            <c:dLbl>
              <c:idx val="2"/>
              <c:layout>
                <c:manualLayout>
                  <c:x val="-3.3217718613714133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ABFF-4033-89F0-4A6D72181AB8}"/>
                </c:ext>
                <c:ext xmlns:c15="http://schemas.microsoft.com/office/drawing/2012/chart" uri="{CE6537A1-D6FC-4f65-9D91-7224C49458BB}">
                  <c15:layout/>
                </c:ext>
              </c:extLst>
            </c:dLbl>
            <c:dLbl>
              <c:idx val="3"/>
              <c:layout>
                <c:manualLayout>
                  <c:x val="-1.3325197077354361E-3"/>
                  <c:y val="3.7994418160701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ABFF-4033-89F0-4A6D72181AB8}"/>
                </c:ext>
                <c:ext xmlns:c15="http://schemas.microsoft.com/office/drawing/2012/chart" uri="{CE6537A1-D6FC-4f65-9D91-7224C49458BB}">
                  <c15:layout/>
                </c:ext>
              </c:extLst>
            </c:dLbl>
            <c:dLbl>
              <c:idx val="4"/>
              <c:layout>
                <c:manualLayout>
                  <c:x val="-4.5651996689820198E-3"/>
                  <c:y val="3.03207864664312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ABFF-4033-89F0-4A6D72181AB8}"/>
                </c:ext>
                <c:ext xmlns:c15="http://schemas.microsoft.com/office/drawing/2012/chart" uri="{CE6537A1-D6FC-4f65-9D91-7224C49458BB}">
                  <c15:layout/>
                </c:ext>
              </c:extLst>
            </c:dLbl>
            <c:dLbl>
              <c:idx val="5"/>
              <c:layout>
                <c:manualLayout>
                  <c:x val="-1.7055129700720871E-3"/>
                  <c:y val="2.03616533122083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E-ABFF-4033-89F0-4A6D72181AB8}"/>
                </c:ext>
                <c:ext xmlns:c15="http://schemas.microsoft.com/office/drawing/2012/chart" uri="{CE6537A1-D6FC-4f65-9D91-7224C49458BB}">
                  <c15:layout/>
                </c:ext>
              </c:extLst>
            </c:dLbl>
            <c:dLbl>
              <c:idx val="6"/>
              <c:layout>
                <c:manualLayout>
                  <c:x val="-4.9381929313187037E-3"/>
                  <c:y val="1.5218734901328936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ABFF-4033-89F0-4A6D72181AB8}"/>
                </c:ext>
                <c:ext xmlns:c15="http://schemas.microsoft.com/office/drawing/2012/chart" uri="{CE6537A1-D6FC-4f65-9D91-7224C49458BB}"/>
              </c:extLst>
            </c:dLbl>
            <c:dLbl>
              <c:idx val="7"/>
              <c:layout>
                <c:manualLayout>
                  <c:xMode val="edge"/>
                  <c:yMode val="edge"/>
                  <c:x val="0.44299390774586744"/>
                  <c:y val="0.19795918367347043"/>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0-ABFF-4033-89F0-4A6D72181AB8}"/>
                </c:ext>
                <c:ext xmlns:c15="http://schemas.microsoft.com/office/drawing/2012/chart" uri="{CE6537A1-D6FC-4f65-9D91-7224C49458BB}"/>
              </c:extLst>
            </c:dLbl>
            <c:numFmt formatCode="0.0" sourceLinked="0"/>
            <c:spPr>
              <a:solidFill>
                <a:srgbClr val="002060"/>
              </a:solidFill>
              <a:ln w="3218">
                <a:solidFill>
                  <a:schemeClr val="tx1"/>
                </a:solidFill>
                <a:prstDash val="solid"/>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Sheet1!$B$8:$G$8</c:f>
              <c:numCache>
                <c:formatCode>0.0</c:formatCode>
                <c:ptCount val="6"/>
                <c:pt idx="0">
                  <c:v>2.7</c:v>
                </c:pt>
                <c:pt idx="1">
                  <c:v>2.8</c:v>
                </c:pt>
                <c:pt idx="2">
                  <c:v>2.9</c:v>
                </c:pt>
                <c:pt idx="3">
                  <c:v>2.9</c:v>
                </c:pt>
                <c:pt idx="4">
                  <c:v>2.9</c:v>
                </c:pt>
                <c:pt idx="5">
                  <c:v>3</c:v>
                </c:pt>
              </c:numCache>
            </c:numRef>
          </c:val>
          <c:smooth val="0"/>
          <c:extLst xmlns:c16r2="http://schemas.microsoft.com/office/drawing/2015/06/chart">
            <c:ext xmlns:c16="http://schemas.microsoft.com/office/drawing/2014/chart" uri="{C3380CC4-5D6E-409C-BE32-E72D297353CC}">
              <c16:uniqueId val="{00000011-ABFF-4033-89F0-4A6D72181AB8}"/>
            </c:ext>
          </c:extLst>
        </c:ser>
        <c:dLbls>
          <c:showLegendKey val="0"/>
          <c:showVal val="1"/>
          <c:showCatName val="0"/>
          <c:showSerName val="0"/>
          <c:showPercent val="0"/>
          <c:showBubbleSize val="0"/>
        </c:dLbls>
        <c:marker val="1"/>
        <c:smooth val="0"/>
        <c:axId val="223110784"/>
        <c:axId val="223111344"/>
      </c:lineChart>
      <c:dateAx>
        <c:axId val="223109664"/>
        <c:scaling>
          <c:orientation val="minMax"/>
        </c:scaling>
        <c:delete val="0"/>
        <c:axPos val="b"/>
        <c:numFmt formatCode="General" sourceLinked="1"/>
        <c:majorTickMark val="out"/>
        <c:minorTickMark val="none"/>
        <c:tickLblPos val="nextTo"/>
        <c:spPr>
          <a:ln w="3218">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3110224"/>
        <c:crosses val="autoZero"/>
        <c:auto val="1"/>
        <c:lblOffset val="100"/>
        <c:baseTimeUnit val="years"/>
        <c:majorUnit val="1"/>
        <c:majorTimeUnit val="years"/>
        <c:minorUnit val="1"/>
        <c:minorTimeUnit val="years"/>
      </c:dateAx>
      <c:valAx>
        <c:axId val="223110224"/>
        <c:scaling>
          <c:orientation val="minMax"/>
        </c:scaling>
        <c:delete val="0"/>
        <c:axPos val="l"/>
        <c:numFmt formatCode="0%" sourceLinked="1"/>
        <c:majorTickMark val="out"/>
        <c:minorTickMark val="none"/>
        <c:tickLblPos val="nextTo"/>
        <c:spPr>
          <a:ln w="3218">
            <a:solidFill>
              <a:schemeClr val="tx1"/>
            </a:solidFill>
            <a:prstDash val="solid"/>
          </a:ln>
        </c:spPr>
        <c:txPr>
          <a:bodyPr rot="0" vert="horz"/>
          <a:lstStyle/>
          <a:p>
            <a:pPr>
              <a:defRPr sz="900" b="1" i="0" u="none" strike="noStrike" baseline="0">
                <a:solidFill>
                  <a:schemeClr val="tx1"/>
                </a:solidFill>
                <a:latin typeface="Arial (Hebrew)"/>
                <a:ea typeface="Arial (Hebrew)"/>
                <a:cs typeface="Arial (Hebrew)"/>
              </a:defRPr>
            </a:pPr>
            <a:endParaRPr lang="he-IL"/>
          </a:p>
        </c:txPr>
        <c:crossAx val="223109664"/>
        <c:crosses val="autoZero"/>
        <c:crossBetween val="between"/>
        <c:majorUnit val="0.2"/>
      </c:valAx>
      <c:catAx>
        <c:axId val="223110784"/>
        <c:scaling>
          <c:orientation val="minMax"/>
        </c:scaling>
        <c:delete val="1"/>
        <c:axPos val="b"/>
        <c:numFmt formatCode="General" sourceLinked="1"/>
        <c:majorTickMark val="out"/>
        <c:minorTickMark val="none"/>
        <c:tickLblPos val="none"/>
        <c:crossAx val="223111344"/>
        <c:crosses val="autoZero"/>
        <c:auto val="1"/>
        <c:lblAlgn val="ctr"/>
        <c:lblOffset val="100"/>
        <c:noMultiLvlLbl val="1"/>
      </c:catAx>
      <c:valAx>
        <c:axId val="223111344"/>
        <c:scaling>
          <c:orientation val="minMax"/>
          <c:max val="5"/>
          <c:min val="1"/>
        </c:scaling>
        <c:delete val="0"/>
        <c:axPos val="r"/>
        <c:numFmt formatCode="0.0" sourceLinked="1"/>
        <c:majorTickMark val="cross"/>
        <c:minorTickMark val="none"/>
        <c:tickLblPos val="nextTo"/>
        <c:spPr>
          <a:ln w="9653">
            <a:noFill/>
          </a:ln>
        </c:spPr>
        <c:txPr>
          <a:bodyPr rot="0" vert="horz"/>
          <a:lstStyle/>
          <a:p>
            <a:pPr>
              <a:defRPr sz="1570" b="1" i="0" u="none" strike="noStrike" baseline="0">
                <a:solidFill>
                  <a:schemeClr val="bg1"/>
                </a:solidFill>
                <a:latin typeface="Arial (Hebrew)"/>
                <a:ea typeface="Arial (Hebrew)"/>
                <a:cs typeface="Arial (Hebrew)"/>
              </a:defRPr>
            </a:pPr>
            <a:endParaRPr lang="he-IL"/>
          </a:p>
        </c:txPr>
        <c:crossAx val="223110784"/>
        <c:crosses val="max"/>
        <c:crossBetween val="between"/>
        <c:majorUnit val="1"/>
      </c:valAx>
      <c:spPr>
        <a:noFill/>
        <a:ln w="25406">
          <a:noFill/>
        </a:ln>
      </c:spPr>
    </c:plotArea>
    <c:legend>
      <c:legendPos val="r"/>
      <c:layout>
        <c:manualLayout>
          <c:xMode val="edge"/>
          <c:yMode val="edge"/>
          <c:x val="0.81133318142306166"/>
          <c:y val="7.787763184548141E-2"/>
          <c:w val="0.1815214095022688"/>
          <c:h val="0.79804062243317853"/>
        </c:manualLayout>
      </c:layout>
      <c:overlay val="0"/>
      <c:spPr>
        <a:solidFill>
          <a:schemeClr val="bg1"/>
        </a:solidFill>
        <a:ln w="3218">
          <a:solidFill>
            <a:schemeClr val="bg1">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418"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8953253833624498E-2"/>
          <c:y val="5.3078541893183492E-2"/>
          <c:w val="0.76114562850061829"/>
          <c:h val="0.8358670181675959"/>
        </c:manualLayout>
      </c:layout>
      <c:barChart>
        <c:barDir val="col"/>
        <c:grouping val="percentStacked"/>
        <c:varyColors val="0"/>
        <c:ser>
          <c:idx val="1"/>
          <c:order val="0"/>
          <c:tx>
            <c:strRef>
              <c:f>Sheet1!$A$2</c:f>
              <c:strCache>
                <c:ptCount val="1"/>
                <c:pt idx="0">
                  <c:v>5 - משפיע מאוד לטובה</c:v>
                </c:pt>
              </c:strCache>
            </c:strRef>
          </c:tx>
          <c:spPr>
            <a:solidFill>
              <a:srgbClr val="008000"/>
            </a:solidFill>
            <a:ln w="12871">
              <a:noFill/>
              <a:prstDash val="solid"/>
            </a:ln>
          </c:spPr>
          <c:invertIfNegative val="0"/>
          <c:dLbls>
            <c:spPr>
              <a:noFill/>
              <a:ln w="25741">
                <a:noFill/>
              </a:ln>
            </c:spPr>
            <c:txPr>
              <a:bodyPr/>
              <a:lstStyle/>
              <a:p>
                <a:pPr>
                  <a:defRPr sz="1000" b="1" i="0" u="none" strike="noStrike" baseline="0">
                    <a:solidFill>
                      <a:srgbClr val="FFFF00"/>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4.2000000000000003E-2</c:v>
                </c:pt>
                <c:pt idx="1">
                  <c:v>1.7000000000000001E-2</c:v>
                </c:pt>
                <c:pt idx="2">
                  <c:v>7.4999999999999997E-2</c:v>
                </c:pt>
                <c:pt idx="3">
                  <c:v>4.3999999999999997E-2</c:v>
                </c:pt>
              </c:numCache>
            </c:numRef>
          </c:val>
          <c:extLst xmlns:c16r2="http://schemas.microsoft.com/office/drawing/2015/06/chart">
            <c:ext xmlns:c16="http://schemas.microsoft.com/office/drawing/2014/chart" uri="{C3380CC4-5D6E-409C-BE32-E72D297353CC}">
              <c16:uniqueId val="{00000000-DAE6-4FA4-8E4A-103489F0315D}"/>
            </c:ext>
          </c:extLst>
        </c:ser>
        <c:ser>
          <c:idx val="2"/>
          <c:order val="1"/>
          <c:tx>
            <c:strRef>
              <c:f>Sheet1!$A$3</c:f>
              <c:strCache>
                <c:ptCount val="1"/>
                <c:pt idx="0">
                  <c:v>4 - משפיע לטובה</c:v>
                </c:pt>
              </c:strCache>
            </c:strRef>
          </c:tx>
          <c:spPr>
            <a:solidFill>
              <a:srgbClr val="99CC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9.5000000000000001E-2</c:v>
                </c:pt>
                <c:pt idx="1">
                  <c:v>0.111</c:v>
                </c:pt>
                <c:pt idx="2">
                  <c:v>0.20100000000000001</c:v>
                </c:pt>
                <c:pt idx="3">
                  <c:v>0.121</c:v>
                </c:pt>
              </c:numCache>
            </c:numRef>
          </c:val>
          <c:extLst xmlns:c16r2="http://schemas.microsoft.com/office/drawing/2015/06/chart">
            <c:ext xmlns:c16="http://schemas.microsoft.com/office/drawing/2014/chart" uri="{C3380CC4-5D6E-409C-BE32-E72D297353CC}">
              <c16:uniqueId val="{00000001-DAE6-4FA4-8E4A-103489F0315D}"/>
            </c:ext>
          </c:extLst>
        </c:ser>
        <c:ser>
          <c:idx val="3"/>
          <c:order val="2"/>
          <c:tx>
            <c:strRef>
              <c:f>Sheet1!$A$4</c:f>
              <c:strCache>
                <c:ptCount val="1"/>
                <c:pt idx="0">
                  <c:v>3 - כלל לא משפיע</c:v>
                </c:pt>
              </c:strCache>
            </c:strRef>
          </c:tx>
          <c:spPr>
            <a:solidFill>
              <a:srgbClr val="FFFF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0.433</c:v>
                </c:pt>
                <c:pt idx="1">
                  <c:v>0.47299999999999998</c:v>
                </c:pt>
                <c:pt idx="2">
                  <c:v>0.29699999999999999</c:v>
                </c:pt>
                <c:pt idx="3">
                  <c:v>0.41299999999999998</c:v>
                </c:pt>
              </c:numCache>
            </c:numRef>
          </c:val>
          <c:extLst xmlns:c16r2="http://schemas.microsoft.com/office/drawing/2015/06/chart">
            <c:ext xmlns:c16="http://schemas.microsoft.com/office/drawing/2014/chart" uri="{C3380CC4-5D6E-409C-BE32-E72D297353CC}">
              <c16:uniqueId val="{00000002-DAE6-4FA4-8E4A-103489F0315D}"/>
            </c:ext>
          </c:extLst>
        </c:ser>
        <c:ser>
          <c:idx val="4"/>
          <c:order val="3"/>
          <c:tx>
            <c:strRef>
              <c:f>Sheet1!$A$5</c:f>
              <c:strCache>
                <c:ptCount val="1"/>
                <c:pt idx="0">
                  <c:v>2 - משפיע לרעה</c:v>
                </c:pt>
              </c:strCache>
            </c:strRef>
          </c:tx>
          <c:spPr>
            <a:solidFill>
              <a:srgbClr val="FF505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0.11600000000000001</c:v>
                </c:pt>
                <c:pt idx="1">
                  <c:v>0.22600000000000001</c:v>
                </c:pt>
                <c:pt idx="2">
                  <c:v>0.25800000000000001</c:v>
                </c:pt>
                <c:pt idx="3">
                  <c:v>0.16900000000000001</c:v>
                </c:pt>
              </c:numCache>
            </c:numRef>
          </c:val>
          <c:extLst xmlns:c16r2="http://schemas.microsoft.com/office/drawing/2015/06/chart">
            <c:ext xmlns:c16="http://schemas.microsoft.com/office/drawing/2014/chart" uri="{C3380CC4-5D6E-409C-BE32-E72D297353CC}">
              <c16:uniqueId val="{00000003-DAE6-4FA4-8E4A-103489F0315D}"/>
            </c:ext>
          </c:extLst>
        </c:ser>
        <c:ser>
          <c:idx val="5"/>
          <c:order val="4"/>
          <c:tx>
            <c:strRef>
              <c:f>Sheet1!$A$6</c:f>
              <c:strCache>
                <c:ptCount val="1"/>
                <c:pt idx="0">
                  <c:v>1 - משפיע מאוד לרעה</c:v>
                </c:pt>
              </c:strCache>
            </c:strRef>
          </c:tx>
          <c:spPr>
            <a:solidFill>
              <a:srgbClr val="C00000"/>
            </a:solidFill>
            <a:ln w="12871">
              <a:noFill/>
              <a:prstDash val="solid"/>
            </a:ln>
          </c:spPr>
          <c:invertIfNegative val="0"/>
          <c:dLbls>
            <c:dLbl>
              <c:idx val="5"/>
              <c:layout>
                <c:manualLayout>
                  <c:x val="4.9572260059132529E-3"/>
                  <c:y val="2.1820863747033484E-3"/>
                </c:manualLayout>
              </c:layout>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DAE6-4FA4-8E4A-103489F0315D}"/>
                </c:ext>
                <c:ext xmlns:c15="http://schemas.microsoft.com/office/drawing/2012/chart" uri="{CE6537A1-D6FC-4f65-9D91-7224C49458BB}"/>
              </c:extLst>
            </c:dLbl>
            <c:spPr>
              <a:noFill/>
              <a:ln w="25741">
                <a:noFill/>
              </a:ln>
            </c:spPr>
            <c:txPr>
              <a:bodyPr/>
              <a:lstStyle/>
              <a:p>
                <a:pPr>
                  <a:defRPr sz="10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2.7E-2</c:v>
                </c:pt>
                <c:pt idx="1">
                  <c:v>1.2999999999999999E-2</c:v>
                </c:pt>
                <c:pt idx="2">
                  <c:v>3.5999999999999997E-2</c:v>
                </c:pt>
                <c:pt idx="3">
                  <c:v>2.5999999999999999E-2</c:v>
                </c:pt>
              </c:numCache>
            </c:numRef>
          </c:val>
          <c:extLst xmlns:c16r2="http://schemas.microsoft.com/office/drawing/2015/06/chart">
            <c:ext xmlns:c16="http://schemas.microsoft.com/office/drawing/2014/chart" uri="{C3380CC4-5D6E-409C-BE32-E72D297353CC}">
              <c16:uniqueId val="{00000005-DAE6-4FA4-8E4A-103489F0315D}"/>
            </c:ext>
          </c:extLst>
        </c:ser>
        <c:ser>
          <c:idx val="6"/>
          <c:order val="5"/>
          <c:tx>
            <c:strRef>
              <c:f>Sheet1!$A$7</c:f>
              <c:strCache>
                <c:ptCount val="1"/>
                <c:pt idx="0">
                  <c:v>לא יודע / מסרב</c:v>
                </c:pt>
              </c:strCache>
            </c:strRef>
          </c:tx>
          <c:spPr>
            <a:solidFill>
              <a:srgbClr val="C0C0C0"/>
            </a:solidFill>
            <a:ln w="12871">
              <a:noFill/>
              <a:prstDash val="solid"/>
            </a:ln>
          </c:spPr>
          <c:invertIfNegative val="0"/>
          <c:dLbls>
            <c:dLbl>
              <c:idx val="4"/>
              <c:layout>
                <c:manualLayout>
                  <c:x val="-2.8581636298678098E-3"/>
                  <c:y val="6.561019573093375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DAE6-4FA4-8E4A-103489F0315D}"/>
                </c:ext>
                <c:ext xmlns:c15="http://schemas.microsoft.com/office/drawing/2012/chart" uri="{CE6537A1-D6FC-4f65-9D91-7224C49458BB}"/>
              </c:extLst>
            </c:dLbl>
            <c:dLbl>
              <c:idx val="6"/>
              <c:layout>
                <c:manualLayout>
                  <c:x val="1.42908181493401E-3"/>
                  <c:y val="2.811865531325728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DAE6-4FA4-8E4A-103489F0315D}"/>
                </c:ext>
                <c:ext xmlns:c15="http://schemas.microsoft.com/office/drawing/2012/chart" uri="{CE6537A1-D6FC-4f65-9D91-7224C49458BB}"/>
              </c:extLst>
            </c:dLbl>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0.28599999999999998</c:v>
                </c:pt>
                <c:pt idx="1">
                  <c:v>0.16</c:v>
                </c:pt>
                <c:pt idx="2">
                  <c:v>0.13300000000000001</c:v>
                </c:pt>
                <c:pt idx="3">
                  <c:v>0.22700000000000001</c:v>
                </c:pt>
              </c:numCache>
            </c:numRef>
          </c:val>
          <c:extLst xmlns:c16r2="http://schemas.microsoft.com/office/drawing/2015/06/chart">
            <c:ext xmlns:c16="http://schemas.microsoft.com/office/drawing/2014/chart" uri="{C3380CC4-5D6E-409C-BE32-E72D297353CC}">
              <c16:uniqueId val="{00000008-DAE6-4FA4-8E4A-103489F0315D}"/>
            </c:ext>
          </c:extLst>
        </c:ser>
        <c:dLbls>
          <c:showLegendKey val="0"/>
          <c:showVal val="1"/>
          <c:showCatName val="0"/>
          <c:showSerName val="0"/>
          <c:showPercent val="0"/>
          <c:showBubbleSize val="0"/>
        </c:dLbls>
        <c:gapWidth val="150"/>
        <c:overlap val="100"/>
        <c:axId val="223116944"/>
        <c:axId val="223117504"/>
      </c:barChart>
      <c:lineChart>
        <c:grouping val="standard"/>
        <c:varyColors val="0"/>
        <c:ser>
          <c:idx val="0"/>
          <c:order val="6"/>
          <c:tx>
            <c:strRef>
              <c:f>Sheet1!$A$8</c:f>
              <c:strCache>
                <c:ptCount val="1"/>
                <c:pt idx="0">
                  <c:v>ממוצע (1-5)</c:v>
                </c:pt>
              </c:strCache>
            </c:strRef>
          </c:tx>
          <c:spPr>
            <a:ln w="28959">
              <a:noFill/>
            </a:ln>
          </c:spPr>
          <c:marker>
            <c:symbol val="diamond"/>
            <c:size val="5"/>
            <c:spPr>
              <a:solidFill>
                <a:srgbClr val="002060"/>
              </a:solidFill>
            </c:spPr>
          </c:marker>
          <c:dLbls>
            <c:dLbl>
              <c:idx val="0"/>
              <c:layout>
                <c:manualLayout>
                  <c:x val="-7.3003886947703182E-3"/>
                  <c:y val="3.75045212038413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DAE6-4FA4-8E4A-103489F0315D}"/>
                </c:ext>
                <c:ext xmlns:c15="http://schemas.microsoft.com/office/drawing/2012/chart" uri="{CE6537A1-D6FC-4f65-9D91-7224C49458BB}">
                  <c15:layout/>
                </c:ext>
              </c:extLst>
            </c:dLbl>
            <c:dLbl>
              <c:idx val="1"/>
              <c:layout>
                <c:manualLayout>
                  <c:x val="-5.3111365411343831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DAE6-4FA4-8E4A-103489F0315D}"/>
                </c:ext>
                <c:ext xmlns:c15="http://schemas.microsoft.com/office/drawing/2012/chart" uri="{CE6537A1-D6FC-4f65-9D91-7224C49458BB}">
                  <c15:layout/>
                </c:ext>
              </c:extLst>
            </c:dLbl>
            <c:dLbl>
              <c:idx val="2"/>
              <c:layout>
                <c:manualLayout>
                  <c:x val="-3.3217718613714133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DAE6-4FA4-8E4A-103489F0315D}"/>
                </c:ext>
                <c:ext xmlns:c15="http://schemas.microsoft.com/office/drawing/2012/chart" uri="{CE6537A1-D6FC-4f65-9D91-7224C49458BB}">
                  <c15:layout/>
                </c:ext>
              </c:extLst>
            </c:dLbl>
            <c:dLbl>
              <c:idx val="3"/>
              <c:layout>
                <c:manualLayout>
                  <c:x val="-1.3325197077354361E-3"/>
                  <c:y val="3.7994418160701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DAE6-4FA4-8E4A-103489F0315D}"/>
                </c:ext>
                <c:ext xmlns:c15="http://schemas.microsoft.com/office/drawing/2012/chart" uri="{CE6537A1-D6FC-4f65-9D91-7224C49458BB}">
                  <c15:layout/>
                </c:ext>
              </c:extLst>
            </c:dLbl>
            <c:dLbl>
              <c:idx val="4"/>
              <c:layout>
                <c:manualLayout>
                  <c:x val="-4.5651996689820198E-3"/>
                  <c:y val="3.03207864664312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DAE6-4FA4-8E4A-103489F0315D}"/>
                </c:ext>
                <c:ext xmlns:c15="http://schemas.microsoft.com/office/drawing/2012/chart" uri="{CE6537A1-D6FC-4f65-9D91-7224C49458BB}"/>
              </c:extLst>
            </c:dLbl>
            <c:dLbl>
              <c:idx val="5"/>
              <c:layout>
                <c:manualLayout>
                  <c:x val="-1.7055129700720871E-3"/>
                  <c:y val="2.03616533122083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E-DAE6-4FA4-8E4A-103489F0315D}"/>
                </c:ext>
                <c:ext xmlns:c15="http://schemas.microsoft.com/office/drawing/2012/chart" uri="{CE6537A1-D6FC-4f65-9D91-7224C49458BB}"/>
              </c:extLst>
            </c:dLbl>
            <c:dLbl>
              <c:idx val="6"/>
              <c:layout>
                <c:manualLayout>
                  <c:x val="-4.9381929313187037E-3"/>
                  <c:y val="1.5218734901328936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DAE6-4FA4-8E4A-103489F0315D}"/>
                </c:ext>
                <c:ext xmlns:c15="http://schemas.microsoft.com/office/drawing/2012/chart" uri="{CE6537A1-D6FC-4f65-9D91-7224C49458BB}"/>
              </c:extLst>
            </c:dLbl>
            <c:dLbl>
              <c:idx val="7"/>
              <c:layout>
                <c:manualLayout>
                  <c:xMode val="edge"/>
                  <c:yMode val="edge"/>
                  <c:x val="0.44299390774586744"/>
                  <c:y val="0.19795918367347043"/>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0-DAE6-4FA4-8E4A-103489F0315D}"/>
                </c:ext>
                <c:ext xmlns:c15="http://schemas.microsoft.com/office/drawing/2012/chart" uri="{CE6537A1-D6FC-4f65-9D91-7224C49458BB}"/>
              </c:extLst>
            </c:dLbl>
            <c:numFmt formatCode="0.0" sourceLinked="0"/>
            <c:spPr>
              <a:solidFill>
                <a:srgbClr val="002060"/>
              </a:solidFill>
              <a:ln w="3218">
                <a:solidFill>
                  <a:schemeClr val="tx1"/>
                </a:solidFill>
                <a:prstDash val="solid"/>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Sheet1!$B$8:$E$8</c:f>
              <c:numCache>
                <c:formatCode>0.0</c:formatCode>
                <c:ptCount val="4"/>
                <c:pt idx="0">
                  <c:v>3</c:v>
                </c:pt>
                <c:pt idx="1">
                  <c:v>2.9</c:v>
                </c:pt>
                <c:pt idx="2">
                  <c:v>3</c:v>
                </c:pt>
                <c:pt idx="3">
                  <c:v>3</c:v>
                </c:pt>
              </c:numCache>
            </c:numRef>
          </c:val>
          <c:smooth val="0"/>
          <c:extLst xmlns:c16r2="http://schemas.microsoft.com/office/drawing/2015/06/chart">
            <c:ext xmlns:c16="http://schemas.microsoft.com/office/drawing/2014/chart" uri="{C3380CC4-5D6E-409C-BE32-E72D297353CC}">
              <c16:uniqueId val="{00000011-DAE6-4FA4-8E4A-103489F0315D}"/>
            </c:ext>
          </c:extLst>
        </c:ser>
        <c:dLbls>
          <c:showLegendKey val="0"/>
          <c:showVal val="1"/>
          <c:showCatName val="0"/>
          <c:showSerName val="0"/>
          <c:showPercent val="0"/>
          <c:showBubbleSize val="0"/>
        </c:dLbls>
        <c:marker val="1"/>
        <c:smooth val="0"/>
        <c:axId val="223118064"/>
        <c:axId val="223118624"/>
      </c:lineChart>
      <c:catAx>
        <c:axId val="223116944"/>
        <c:scaling>
          <c:orientation val="minMax"/>
        </c:scaling>
        <c:delete val="0"/>
        <c:axPos val="b"/>
        <c:numFmt formatCode="General" sourceLinked="1"/>
        <c:majorTickMark val="out"/>
        <c:minorTickMark val="none"/>
        <c:tickLblPos val="nextTo"/>
        <c:spPr>
          <a:ln w="3218">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223117504"/>
        <c:crosses val="autoZero"/>
        <c:auto val="1"/>
        <c:lblAlgn val="ctr"/>
        <c:lblOffset val="100"/>
        <c:tickLblSkip val="1"/>
        <c:tickMarkSkip val="1"/>
        <c:noMultiLvlLbl val="0"/>
      </c:catAx>
      <c:valAx>
        <c:axId val="223117504"/>
        <c:scaling>
          <c:orientation val="minMax"/>
        </c:scaling>
        <c:delete val="0"/>
        <c:axPos val="l"/>
        <c:numFmt formatCode="0%" sourceLinked="1"/>
        <c:majorTickMark val="out"/>
        <c:minorTickMark val="none"/>
        <c:tickLblPos val="nextTo"/>
        <c:spPr>
          <a:ln w="3218">
            <a:solidFill>
              <a:schemeClr val="tx1"/>
            </a:solidFill>
            <a:prstDash val="solid"/>
          </a:ln>
        </c:spPr>
        <c:txPr>
          <a:bodyPr rot="0" vert="horz"/>
          <a:lstStyle/>
          <a:p>
            <a:pPr>
              <a:defRPr sz="900" b="1" i="0" u="none" strike="noStrike" baseline="0">
                <a:solidFill>
                  <a:schemeClr val="tx1"/>
                </a:solidFill>
                <a:latin typeface="Arial (Hebrew)"/>
                <a:ea typeface="Arial (Hebrew)"/>
                <a:cs typeface="Arial (Hebrew)"/>
              </a:defRPr>
            </a:pPr>
            <a:endParaRPr lang="he-IL"/>
          </a:p>
        </c:txPr>
        <c:crossAx val="223116944"/>
        <c:crosses val="autoZero"/>
        <c:crossBetween val="between"/>
        <c:majorUnit val="0.2"/>
      </c:valAx>
      <c:catAx>
        <c:axId val="223118064"/>
        <c:scaling>
          <c:orientation val="minMax"/>
        </c:scaling>
        <c:delete val="1"/>
        <c:axPos val="b"/>
        <c:numFmt formatCode="General" sourceLinked="1"/>
        <c:majorTickMark val="out"/>
        <c:minorTickMark val="none"/>
        <c:tickLblPos val="none"/>
        <c:crossAx val="223118624"/>
        <c:crosses val="autoZero"/>
        <c:auto val="1"/>
        <c:lblAlgn val="ctr"/>
        <c:lblOffset val="100"/>
        <c:noMultiLvlLbl val="0"/>
      </c:catAx>
      <c:valAx>
        <c:axId val="223118624"/>
        <c:scaling>
          <c:orientation val="minMax"/>
          <c:max val="5"/>
          <c:min val="1"/>
        </c:scaling>
        <c:delete val="0"/>
        <c:axPos val="r"/>
        <c:numFmt formatCode="0.0" sourceLinked="1"/>
        <c:majorTickMark val="cross"/>
        <c:minorTickMark val="none"/>
        <c:tickLblPos val="nextTo"/>
        <c:spPr>
          <a:ln w="9653">
            <a:noFill/>
          </a:ln>
        </c:spPr>
        <c:txPr>
          <a:bodyPr rot="0" vert="horz"/>
          <a:lstStyle/>
          <a:p>
            <a:pPr>
              <a:defRPr sz="1570" b="1" i="0" u="none" strike="noStrike" baseline="0">
                <a:solidFill>
                  <a:srgbClr val="FFFFFF"/>
                </a:solidFill>
                <a:latin typeface="Arial (Hebrew)"/>
                <a:ea typeface="Arial (Hebrew)"/>
                <a:cs typeface="Arial (Hebrew)"/>
              </a:defRPr>
            </a:pPr>
            <a:endParaRPr lang="he-IL"/>
          </a:p>
        </c:txPr>
        <c:crossAx val="223118064"/>
        <c:crosses val="max"/>
        <c:crossBetween val="between"/>
        <c:majorUnit val="1"/>
      </c:valAx>
      <c:spPr>
        <a:noFill/>
        <a:ln w="25406">
          <a:noFill/>
        </a:ln>
      </c:spPr>
    </c:plotArea>
    <c:legend>
      <c:legendPos val="r"/>
      <c:layout>
        <c:manualLayout>
          <c:xMode val="edge"/>
          <c:yMode val="edge"/>
          <c:x val="0.81133318142306166"/>
          <c:y val="7.787763184548141E-2"/>
          <c:w val="0.1815214095022688"/>
          <c:h val="0.79804062243317853"/>
        </c:manualLayout>
      </c:layout>
      <c:overlay val="0"/>
      <c:spPr>
        <a:solidFill>
          <a:schemeClr val="bg1"/>
        </a:solidFill>
        <a:ln w="3218">
          <a:solidFill>
            <a:schemeClr val="bg1">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418"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במידה רבה מאד</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7.4999999999999997E-2</c:v>
                </c:pt>
                <c:pt idx="1">
                  <c:v>6.5000000000000002E-2</c:v>
                </c:pt>
                <c:pt idx="2">
                  <c:v>0.09</c:v>
                </c:pt>
                <c:pt idx="3">
                  <c:v>0.06</c:v>
                </c:pt>
              </c:numCache>
            </c:numRef>
          </c:val>
          <c:extLst xmlns:c16r2="http://schemas.microsoft.com/office/drawing/2015/06/chart">
            <c:ext xmlns:c16="http://schemas.microsoft.com/office/drawing/2014/chart" uri="{C3380CC4-5D6E-409C-BE32-E72D297353CC}">
              <c16:uniqueId val="{00000000-7BB4-4A32-9119-250B1E71F380}"/>
            </c:ext>
          </c:extLst>
        </c:ser>
        <c:ser>
          <c:idx val="0"/>
          <c:order val="1"/>
          <c:tx>
            <c:strRef>
              <c:f>Sheet1!$A$3</c:f>
              <c:strCache>
                <c:ptCount val="1"/>
                <c:pt idx="0">
                  <c:v>במידה רבה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0.125</c:v>
                </c:pt>
                <c:pt idx="1">
                  <c:v>0.13400000000000001</c:v>
                </c:pt>
                <c:pt idx="2">
                  <c:v>0.127</c:v>
                </c:pt>
                <c:pt idx="3">
                  <c:v>0.111</c:v>
                </c:pt>
              </c:numCache>
            </c:numRef>
          </c:val>
          <c:extLst xmlns:c16r2="http://schemas.microsoft.com/office/drawing/2015/06/chart">
            <c:ext xmlns:c16="http://schemas.microsoft.com/office/drawing/2014/chart" uri="{C3380CC4-5D6E-409C-BE32-E72D297353CC}">
              <c16:uniqueId val="{00000001-7BB4-4A32-9119-250B1E71F380}"/>
            </c:ext>
          </c:extLst>
        </c:ser>
        <c:ser>
          <c:idx val="2"/>
          <c:order val="2"/>
          <c:tx>
            <c:strRef>
              <c:f>Sheet1!$A$4</c:f>
              <c:strCache>
                <c:ptCount val="1"/>
                <c:pt idx="0">
                  <c:v>במידה בינונית</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0.19800000000000001</c:v>
                </c:pt>
                <c:pt idx="1">
                  <c:v>0.219</c:v>
                </c:pt>
                <c:pt idx="2">
                  <c:v>0.193</c:v>
                </c:pt>
                <c:pt idx="3">
                  <c:v>0.20499999999999999</c:v>
                </c:pt>
              </c:numCache>
            </c:numRef>
          </c:val>
          <c:extLst xmlns:c16r2="http://schemas.microsoft.com/office/drawing/2015/06/chart">
            <c:ext xmlns:c16="http://schemas.microsoft.com/office/drawing/2014/chart" uri="{C3380CC4-5D6E-409C-BE32-E72D297353CC}">
              <c16:uniqueId val="{00000002-7BB4-4A32-9119-250B1E71F380}"/>
            </c:ext>
          </c:extLst>
        </c:ser>
        <c:ser>
          <c:idx val="1"/>
          <c:order val="3"/>
          <c:tx>
            <c:strRef>
              <c:f>Sheet1!$A$5</c:f>
              <c:strCache>
                <c:ptCount val="1"/>
                <c:pt idx="0">
                  <c:v>במידה מועטה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Sheet1!$B$5:$E$5</c:f>
              <c:numCache>
                <c:formatCode>0%</c:formatCode>
                <c:ptCount val="4"/>
                <c:pt idx="0">
                  <c:v>0.17299999999999999</c:v>
                </c:pt>
                <c:pt idx="1">
                  <c:v>0.14699999999999999</c:v>
                </c:pt>
                <c:pt idx="2">
                  <c:v>0.159</c:v>
                </c:pt>
                <c:pt idx="3">
                  <c:v>0.19</c:v>
                </c:pt>
              </c:numCache>
            </c:numRef>
          </c:val>
          <c:extLst xmlns:c16r2="http://schemas.microsoft.com/office/drawing/2015/06/chart">
            <c:ext xmlns:c16="http://schemas.microsoft.com/office/drawing/2014/chart" uri="{C3380CC4-5D6E-409C-BE32-E72D297353CC}">
              <c16:uniqueId val="{00000003-7BB4-4A32-9119-250B1E71F380}"/>
            </c:ext>
          </c:extLst>
        </c:ser>
        <c:ser>
          <c:idx val="4"/>
          <c:order val="4"/>
          <c:tx>
            <c:strRef>
              <c:f>Sheet1!$A$6</c:f>
              <c:strCache>
                <c:ptCount val="1"/>
                <c:pt idx="0">
                  <c:v>כלל לא מקבל גיבוי</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Sheet1!$B$6:$E$6</c:f>
              <c:numCache>
                <c:formatCode>0%</c:formatCode>
                <c:ptCount val="4"/>
                <c:pt idx="0">
                  <c:v>0.16300000000000001</c:v>
                </c:pt>
                <c:pt idx="1">
                  <c:v>0.21099999999999999</c:v>
                </c:pt>
                <c:pt idx="2">
                  <c:v>0.215</c:v>
                </c:pt>
                <c:pt idx="3">
                  <c:v>0.17</c:v>
                </c:pt>
              </c:numCache>
            </c:numRef>
          </c:val>
          <c:extLst xmlns:c16r2="http://schemas.microsoft.com/office/drawing/2015/06/chart">
            <c:ext xmlns:c16="http://schemas.microsoft.com/office/drawing/2014/chart" uri="{C3380CC4-5D6E-409C-BE32-E72D297353CC}">
              <c16:uniqueId val="{00000004-7BB4-4A32-9119-250B1E71F380}"/>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Sheet1!$B$7:$E$7</c:f>
              <c:numCache>
                <c:formatCode>0%</c:formatCode>
                <c:ptCount val="4"/>
                <c:pt idx="0">
                  <c:v>0.26800000000000002</c:v>
                </c:pt>
                <c:pt idx="1">
                  <c:v>0.224</c:v>
                </c:pt>
                <c:pt idx="2">
                  <c:v>0.216</c:v>
                </c:pt>
                <c:pt idx="3">
                  <c:v>0.26500000000000001</c:v>
                </c:pt>
              </c:numCache>
            </c:numRef>
          </c:val>
          <c:extLst xmlns:c16r2="http://schemas.microsoft.com/office/drawing/2015/06/chart">
            <c:ext xmlns:c16="http://schemas.microsoft.com/office/drawing/2014/chart" uri="{C3380CC4-5D6E-409C-BE32-E72D297353CC}">
              <c16:uniqueId val="{00000005-7BB4-4A32-9119-250B1E71F380}"/>
            </c:ext>
          </c:extLst>
        </c:ser>
        <c:dLbls>
          <c:showLegendKey val="0"/>
          <c:showVal val="1"/>
          <c:showCatName val="0"/>
          <c:showSerName val="0"/>
          <c:showPercent val="0"/>
          <c:showBubbleSize val="0"/>
        </c:dLbls>
        <c:gapWidth val="150"/>
        <c:overlap val="100"/>
        <c:axId val="223561040"/>
        <c:axId val="223561600"/>
      </c:barChart>
      <c:catAx>
        <c:axId val="22356104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3561600"/>
        <c:crosses val="autoZero"/>
        <c:auto val="1"/>
        <c:lblAlgn val="ctr"/>
        <c:lblOffset val="100"/>
        <c:tickLblSkip val="1"/>
        <c:tickMarkSkip val="1"/>
        <c:noMultiLvlLbl val="0"/>
      </c:catAx>
      <c:valAx>
        <c:axId val="22356160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3561040"/>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במידה רבה מאד</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6.0999999999999999E-2</c:v>
                </c:pt>
                <c:pt idx="1">
                  <c:v>3.5000000000000003E-2</c:v>
                </c:pt>
                <c:pt idx="2">
                  <c:v>8.1000000000000003E-2</c:v>
                </c:pt>
                <c:pt idx="3">
                  <c:v>0.06</c:v>
                </c:pt>
              </c:numCache>
            </c:numRef>
          </c:val>
          <c:extLst xmlns:c16r2="http://schemas.microsoft.com/office/drawing/2015/06/chart">
            <c:ext xmlns:c16="http://schemas.microsoft.com/office/drawing/2014/chart" uri="{C3380CC4-5D6E-409C-BE32-E72D297353CC}">
              <c16:uniqueId val="{00000000-8F28-4876-98B0-ECC06D5DB1FA}"/>
            </c:ext>
          </c:extLst>
        </c:ser>
        <c:ser>
          <c:idx val="0"/>
          <c:order val="1"/>
          <c:tx>
            <c:strRef>
              <c:f>Sheet1!$A$3</c:f>
              <c:strCache>
                <c:ptCount val="1"/>
                <c:pt idx="0">
                  <c:v>במידה רבה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0.115</c:v>
                </c:pt>
                <c:pt idx="1">
                  <c:v>3.2000000000000001E-2</c:v>
                </c:pt>
                <c:pt idx="2">
                  <c:v>0.18099999999999999</c:v>
                </c:pt>
                <c:pt idx="3">
                  <c:v>0.111</c:v>
                </c:pt>
              </c:numCache>
            </c:numRef>
          </c:val>
          <c:extLst xmlns:c16r2="http://schemas.microsoft.com/office/drawing/2015/06/chart">
            <c:ext xmlns:c16="http://schemas.microsoft.com/office/drawing/2014/chart" uri="{C3380CC4-5D6E-409C-BE32-E72D297353CC}">
              <c16:uniqueId val="{00000001-8F28-4876-98B0-ECC06D5DB1FA}"/>
            </c:ext>
          </c:extLst>
        </c:ser>
        <c:ser>
          <c:idx val="2"/>
          <c:order val="2"/>
          <c:tx>
            <c:strRef>
              <c:f>Sheet1!$A$4</c:f>
              <c:strCache>
                <c:ptCount val="1"/>
                <c:pt idx="0">
                  <c:v>במידה בינונית</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0.16500000000000001</c:v>
                </c:pt>
                <c:pt idx="1">
                  <c:v>0.21199999999999999</c:v>
                </c:pt>
                <c:pt idx="2">
                  <c:v>0.30599999999999999</c:v>
                </c:pt>
                <c:pt idx="3">
                  <c:v>0.20499999999999999</c:v>
                </c:pt>
              </c:numCache>
            </c:numRef>
          </c:val>
          <c:extLst xmlns:c16r2="http://schemas.microsoft.com/office/drawing/2015/06/chart">
            <c:ext xmlns:c16="http://schemas.microsoft.com/office/drawing/2014/chart" uri="{C3380CC4-5D6E-409C-BE32-E72D297353CC}">
              <c16:uniqueId val="{00000002-8F28-4876-98B0-ECC06D5DB1FA}"/>
            </c:ext>
          </c:extLst>
        </c:ser>
        <c:ser>
          <c:idx val="1"/>
          <c:order val="3"/>
          <c:tx>
            <c:strRef>
              <c:f>Sheet1!$A$5</c:f>
              <c:strCache>
                <c:ptCount val="1"/>
                <c:pt idx="0">
                  <c:v>במידה מועטה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0.19500000000000001</c:v>
                </c:pt>
                <c:pt idx="1">
                  <c:v>0.183</c:v>
                </c:pt>
                <c:pt idx="2">
                  <c:v>0.18099999999999999</c:v>
                </c:pt>
                <c:pt idx="3">
                  <c:v>0.19</c:v>
                </c:pt>
              </c:numCache>
            </c:numRef>
          </c:val>
          <c:extLst xmlns:c16r2="http://schemas.microsoft.com/office/drawing/2015/06/chart">
            <c:ext xmlns:c16="http://schemas.microsoft.com/office/drawing/2014/chart" uri="{C3380CC4-5D6E-409C-BE32-E72D297353CC}">
              <c16:uniqueId val="{00000003-8F28-4876-98B0-ECC06D5DB1FA}"/>
            </c:ext>
          </c:extLst>
        </c:ser>
        <c:ser>
          <c:idx val="4"/>
          <c:order val="4"/>
          <c:tx>
            <c:strRef>
              <c:f>Sheet1!$A$6</c:f>
              <c:strCache>
                <c:ptCount val="1"/>
                <c:pt idx="0">
                  <c:v>כלל לא מקבל גיבוי</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0.183</c:v>
                </c:pt>
                <c:pt idx="1">
                  <c:v>0.13400000000000001</c:v>
                </c:pt>
                <c:pt idx="2">
                  <c:v>0.17</c:v>
                </c:pt>
                <c:pt idx="3">
                  <c:v>0.17</c:v>
                </c:pt>
              </c:numCache>
            </c:numRef>
          </c:val>
          <c:extLst xmlns:c16r2="http://schemas.microsoft.com/office/drawing/2015/06/chart">
            <c:ext xmlns:c16="http://schemas.microsoft.com/office/drawing/2014/chart" uri="{C3380CC4-5D6E-409C-BE32-E72D297353CC}">
              <c16:uniqueId val="{00000004-8F28-4876-98B0-ECC06D5DB1FA}"/>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0.28100000000000003</c:v>
                </c:pt>
                <c:pt idx="1">
                  <c:v>0.40400000000000003</c:v>
                </c:pt>
                <c:pt idx="2">
                  <c:v>0.08</c:v>
                </c:pt>
                <c:pt idx="3">
                  <c:v>0.26500000000000001</c:v>
                </c:pt>
              </c:numCache>
            </c:numRef>
          </c:val>
          <c:extLst xmlns:c16r2="http://schemas.microsoft.com/office/drawing/2015/06/chart">
            <c:ext xmlns:c16="http://schemas.microsoft.com/office/drawing/2014/chart" uri="{C3380CC4-5D6E-409C-BE32-E72D297353CC}">
              <c16:uniqueId val="{00000005-8F28-4876-98B0-ECC06D5DB1FA}"/>
            </c:ext>
          </c:extLst>
        </c:ser>
        <c:dLbls>
          <c:showLegendKey val="0"/>
          <c:showVal val="1"/>
          <c:showCatName val="0"/>
          <c:showSerName val="0"/>
          <c:showPercent val="0"/>
          <c:showBubbleSize val="0"/>
        </c:dLbls>
        <c:gapWidth val="150"/>
        <c:overlap val="100"/>
        <c:axId val="223567200"/>
        <c:axId val="223567760"/>
      </c:barChart>
      <c:catAx>
        <c:axId val="22356720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3567760"/>
        <c:crosses val="autoZero"/>
        <c:auto val="1"/>
        <c:lblAlgn val="ctr"/>
        <c:lblOffset val="100"/>
        <c:tickLblSkip val="1"/>
        <c:tickMarkSkip val="1"/>
        <c:noMultiLvlLbl val="0"/>
      </c:catAx>
      <c:valAx>
        <c:axId val="22356776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3567200"/>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05"/>
          <c:y val="5.6758635021865482E-3"/>
          <c:w val="0.70235743996144151"/>
          <c:h val="0.90008223298302381"/>
        </c:manualLayout>
      </c:layout>
      <c:barChart>
        <c:barDir val="bar"/>
        <c:grouping val="clustered"/>
        <c:varyColors val="0"/>
        <c:ser>
          <c:idx val="0"/>
          <c:order val="0"/>
          <c:tx>
            <c:strRef>
              <c:f>Sheet1!$B$1</c:f>
              <c:strCache>
                <c:ptCount val="1"/>
                <c:pt idx="0">
                  <c:v>סה"כ</c:v>
                </c:pt>
              </c:strCache>
            </c:strRef>
          </c:tx>
          <c:spPr>
            <a:solidFill>
              <a:srgbClr val="0BE5E7"/>
            </a:solidFill>
            <a:ln w="25310">
              <a:noFill/>
            </a:ln>
          </c:spPr>
          <c:invertIfNegative val="0"/>
          <c:dLbls>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Sheet1!$B$2:$B$6</c:f>
            </c:numRef>
          </c:val>
          <c:extLst xmlns:c16r2="http://schemas.microsoft.com/office/drawing/2015/06/chart">
            <c:ext xmlns:c16="http://schemas.microsoft.com/office/drawing/2014/chart" uri="{C3380CC4-5D6E-409C-BE32-E72D297353CC}">
              <c16:uniqueId val="{00000000-381E-4C97-965A-34F3E416A3E8}"/>
            </c:ext>
          </c:extLst>
        </c:ser>
        <c:ser>
          <c:idx val="1"/>
          <c:order val="1"/>
          <c:tx>
            <c:strRef>
              <c:f>Sheet1!$C$1</c:f>
              <c:strCache>
                <c:ptCount val="1"/>
                <c:pt idx="0">
                  <c:v>יוני 2014</c:v>
                </c:pt>
              </c:strCache>
            </c:strRef>
          </c:tx>
          <c:spPr>
            <a:solidFill>
              <a:srgbClr val="03ABDA"/>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Sheet1!$C$2:$C$6</c:f>
              <c:numCache>
                <c:formatCode>0%</c:formatCode>
                <c:ptCount val="5"/>
                <c:pt idx="0">
                  <c:v>0.77800000000000002</c:v>
                </c:pt>
                <c:pt idx="1">
                  <c:v>0.29799999999999999</c:v>
                </c:pt>
                <c:pt idx="2">
                  <c:v>0.19800000000000001</c:v>
                </c:pt>
                <c:pt idx="3">
                  <c:v>0.36799999999999999</c:v>
                </c:pt>
                <c:pt idx="4">
                  <c:v>0.14299999999999999</c:v>
                </c:pt>
              </c:numCache>
            </c:numRef>
          </c:val>
          <c:extLst xmlns:c16r2="http://schemas.microsoft.com/office/drawing/2015/06/chart">
            <c:ext xmlns:c16="http://schemas.microsoft.com/office/drawing/2014/chart" uri="{C3380CC4-5D6E-409C-BE32-E72D297353CC}">
              <c16:uniqueId val="{00000001-381E-4C97-965A-34F3E416A3E8}"/>
            </c:ext>
          </c:extLst>
        </c:ser>
        <c:ser>
          <c:idx val="2"/>
          <c:order val="2"/>
          <c:tx>
            <c:strRef>
              <c:f>Sheet1!$D$1</c:f>
              <c:strCache>
                <c:ptCount val="1"/>
                <c:pt idx="0">
                  <c:v>מאי 2015</c:v>
                </c:pt>
              </c:strCache>
            </c:strRef>
          </c:tx>
          <c:spPr>
            <a:solidFill>
              <a:srgbClr val="045A72"/>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Sheet1!$D$2:$D$6</c:f>
              <c:numCache>
                <c:formatCode>0%</c:formatCode>
                <c:ptCount val="5"/>
                <c:pt idx="0">
                  <c:v>0.79400000000000004</c:v>
                </c:pt>
                <c:pt idx="1">
                  <c:v>0.32600000000000001</c:v>
                </c:pt>
                <c:pt idx="2">
                  <c:v>0.25600000000000001</c:v>
                </c:pt>
                <c:pt idx="3">
                  <c:v>0.33100000000000002</c:v>
                </c:pt>
                <c:pt idx="4">
                  <c:v>0.11700000000000001</c:v>
                </c:pt>
              </c:numCache>
            </c:numRef>
          </c:val>
          <c:extLst xmlns:c16r2="http://schemas.microsoft.com/office/drawing/2015/06/chart">
            <c:ext xmlns:c16="http://schemas.microsoft.com/office/drawing/2014/chart" uri="{C3380CC4-5D6E-409C-BE32-E72D297353CC}">
              <c16:uniqueId val="{00000002-381E-4C97-965A-34F3E416A3E8}"/>
            </c:ext>
          </c:extLst>
        </c:ser>
        <c:ser>
          <c:idx val="3"/>
          <c:order val="3"/>
          <c:tx>
            <c:strRef>
              <c:f>Sheet1!$E$1</c:f>
              <c:strCache>
                <c:ptCount val="1"/>
                <c:pt idx="0">
                  <c:v>מאי 2016</c:v>
                </c:pt>
              </c:strCache>
            </c:strRef>
          </c:tx>
          <c:spPr>
            <a:solidFill>
              <a:srgbClr val="002060"/>
            </a:solidFill>
          </c:spPr>
          <c:invertIfNegative val="0"/>
          <c:dLbls>
            <c:spPr>
              <a:noFill/>
              <a:ln>
                <a:noFill/>
              </a:ln>
              <a:effectLst/>
            </c:spPr>
            <c:txPr>
              <a:bodyPr wrap="square" lIns="38100" tIns="19050" rIns="38100" bIns="19050" anchor="ctr">
                <a:spAutoFit/>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Sheet1!$E$2:$E$6</c:f>
              <c:numCache>
                <c:formatCode>0%</c:formatCode>
                <c:ptCount val="5"/>
                <c:pt idx="0">
                  <c:v>0.88100000000000001</c:v>
                </c:pt>
                <c:pt idx="1">
                  <c:v>0.32900000000000001</c:v>
                </c:pt>
                <c:pt idx="2">
                  <c:v>0.311</c:v>
                </c:pt>
                <c:pt idx="3">
                  <c:v>0.26800000000000002</c:v>
                </c:pt>
                <c:pt idx="4">
                  <c:v>0.16900000000000001</c:v>
                </c:pt>
              </c:numCache>
            </c:numRef>
          </c:val>
          <c:extLst xmlns:c16r2="http://schemas.microsoft.com/office/drawing/2015/06/chart">
            <c:ext xmlns:c16="http://schemas.microsoft.com/office/drawing/2014/chart" uri="{C3380CC4-5D6E-409C-BE32-E72D297353CC}">
              <c16:uniqueId val="{00000003-381E-4C97-965A-34F3E416A3E8}"/>
            </c:ext>
          </c:extLst>
        </c:ser>
        <c:ser>
          <c:idx val="4"/>
          <c:order val="4"/>
          <c:tx>
            <c:strRef>
              <c:f>Sheet1!$F$1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105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Sheet1!$F$2:$F$6</c:f>
              <c:numCache>
                <c:formatCode>0%</c:formatCode>
                <c:ptCount val="5"/>
                <c:pt idx="0">
                  <c:v>0.83699999999999997</c:v>
                </c:pt>
                <c:pt idx="1">
                  <c:v>0.32600000000000001</c:v>
                </c:pt>
                <c:pt idx="2">
                  <c:v>0.252</c:v>
                </c:pt>
                <c:pt idx="3">
                  <c:v>0.30099999999999999</c:v>
                </c:pt>
                <c:pt idx="4">
                  <c:v>0.158</c:v>
                </c:pt>
              </c:numCache>
            </c:numRef>
          </c:val>
          <c:extLst xmlns:c16r2="http://schemas.microsoft.com/office/drawing/2015/06/chart">
            <c:ext xmlns:c16="http://schemas.microsoft.com/office/drawing/2014/chart" uri="{C3380CC4-5D6E-409C-BE32-E72D297353CC}">
              <c16:uniqueId val="{00000004-381E-4C97-965A-34F3E416A3E8}"/>
            </c:ext>
          </c:extLst>
        </c:ser>
        <c:dLbls>
          <c:showLegendKey val="0"/>
          <c:showVal val="1"/>
          <c:showCatName val="0"/>
          <c:showSerName val="0"/>
          <c:showPercent val="0"/>
          <c:showBubbleSize val="0"/>
        </c:dLbls>
        <c:gapWidth val="150"/>
        <c:axId val="223572240"/>
        <c:axId val="223572800"/>
      </c:barChart>
      <c:catAx>
        <c:axId val="223572240"/>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3572800"/>
        <c:crosses val="autoZero"/>
        <c:auto val="1"/>
        <c:lblAlgn val="ctr"/>
        <c:lblOffset val="100"/>
        <c:tickLblSkip val="1"/>
        <c:tickMarkSkip val="1"/>
        <c:noMultiLvlLbl val="0"/>
      </c:catAx>
      <c:valAx>
        <c:axId val="223572800"/>
        <c:scaling>
          <c:orientation val="minMax"/>
          <c:max val="1"/>
          <c:min val="0"/>
        </c:scaling>
        <c:delete val="1"/>
        <c:axPos val="t"/>
        <c:numFmt formatCode="0%" sourceLinked="1"/>
        <c:majorTickMark val="out"/>
        <c:minorTickMark val="none"/>
        <c:tickLblPos val="nextTo"/>
        <c:crossAx val="223572240"/>
        <c:crosses val="autoZero"/>
        <c:crossBetween val="between"/>
      </c:valAx>
      <c:spPr>
        <a:noFill/>
        <a:ln w="25310">
          <a:noFill/>
        </a:ln>
      </c:spPr>
    </c:plotArea>
    <c:legend>
      <c:legendPos val="r"/>
      <c:layout>
        <c:manualLayout>
          <c:xMode val="edge"/>
          <c:yMode val="edge"/>
          <c:x val="0.85150341236393956"/>
          <c:y val="0.59854461027599448"/>
          <c:w val="9.7044545522355904E-2"/>
          <c:h val="0.21881481713216944"/>
        </c:manualLayout>
      </c:layout>
      <c:overlay val="0"/>
      <c:spPr>
        <a:ln>
          <a:solidFill>
            <a:schemeClr val="tx1"/>
          </a:solidFill>
        </a:ln>
      </c:spPr>
      <c:txPr>
        <a:bodyPr/>
        <a:lstStyle/>
        <a:p>
          <a:pPr algn="just">
            <a:defRPr sz="1200"/>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621373354275954"/>
          <c:y val="1.4189658755466371E-2"/>
          <c:w val="0.70235743996144151"/>
          <c:h val="0.90008223298302381"/>
        </c:manualLayout>
      </c:layout>
      <c:barChart>
        <c:barDir val="bar"/>
        <c:grouping val="clustered"/>
        <c:varyColors val="0"/>
        <c:ser>
          <c:idx val="0"/>
          <c:order val="0"/>
          <c:tx>
            <c:strRef>
              <c:f>Sheet1!$B$1</c:f>
              <c:strCache>
                <c:ptCount val="1"/>
                <c:pt idx="0">
                  <c:v>חילוני
N=231</c:v>
                </c:pt>
              </c:strCache>
            </c:strRef>
          </c:tx>
          <c:spPr>
            <a:solidFill>
              <a:srgbClr val="0BE5E7"/>
            </a:solidFill>
            <a:ln w="25310">
              <a:noFill/>
            </a:ln>
          </c:spPr>
          <c:invertIfNegative val="0"/>
          <c:dLbls>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הנהלת בית הספר</c:v>
                </c:pt>
                <c:pt idx="1">
                  <c:v>הורי התלמיד</c:v>
                </c:pt>
                <c:pt idx="2">
                  <c:v>משטרת ישראל</c:v>
                </c:pt>
                <c:pt idx="3">
                  <c:v>יועצת בית הספר</c:v>
                </c:pt>
                <c:pt idx="4">
                  <c:v>מעסיק / משרד החינוך / רשות מקומית / רשת בתי הספר</c:v>
                </c:pt>
              </c:strCache>
            </c:strRef>
          </c:cat>
          <c:val>
            <c:numRef>
              <c:f>Sheet1!$B$2:$B$6</c:f>
              <c:numCache>
                <c:formatCode>0%</c:formatCode>
                <c:ptCount val="5"/>
                <c:pt idx="0">
                  <c:v>0.83799999999999997</c:v>
                </c:pt>
                <c:pt idx="1">
                  <c:v>0.318</c:v>
                </c:pt>
                <c:pt idx="2">
                  <c:v>0.307</c:v>
                </c:pt>
                <c:pt idx="3">
                  <c:v>0.28599999999999998</c:v>
                </c:pt>
                <c:pt idx="4">
                  <c:v>0.17499999999999999</c:v>
                </c:pt>
              </c:numCache>
            </c:numRef>
          </c:val>
          <c:extLst xmlns:c16r2="http://schemas.microsoft.com/office/drawing/2015/06/chart">
            <c:ext xmlns:c16="http://schemas.microsoft.com/office/drawing/2014/chart" uri="{C3380CC4-5D6E-409C-BE32-E72D297353CC}">
              <c16:uniqueId val="{00000000-9960-4433-BC04-D998A1222C32}"/>
            </c:ext>
          </c:extLst>
        </c:ser>
        <c:ser>
          <c:idx val="1"/>
          <c:order val="1"/>
          <c:tx>
            <c:strRef>
              <c:f>Sheet1!$C$1</c:f>
              <c:strCache>
                <c:ptCount val="1"/>
                <c:pt idx="0">
                  <c:v>ממלכתי דתי
N=84</c:v>
                </c:pt>
              </c:strCache>
            </c:strRef>
          </c:tx>
          <c:spPr>
            <a:solidFill>
              <a:srgbClr val="669900"/>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הנהלת בית הספר</c:v>
                </c:pt>
                <c:pt idx="1">
                  <c:v>הורי התלמיד</c:v>
                </c:pt>
                <c:pt idx="2">
                  <c:v>משטרת ישראל</c:v>
                </c:pt>
                <c:pt idx="3">
                  <c:v>יועצת בית הספר</c:v>
                </c:pt>
                <c:pt idx="4">
                  <c:v>מעסיק / משרד החינוך / רשות מקומית / רשת בתי הספר</c:v>
                </c:pt>
              </c:strCache>
            </c:strRef>
          </c:cat>
          <c:val>
            <c:numRef>
              <c:f>Sheet1!$C$2:$C$6</c:f>
              <c:numCache>
                <c:formatCode>0%</c:formatCode>
                <c:ptCount val="5"/>
                <c:pt idx="0">
                  <c:v>0.90900000000000003</c:v>
                </c:pt>
                <c:pt idx="1">
                  <c:v>0.308</c:v>
                </c:pt>
                <c:pt idx="2">
                  <c:v>0.21</c:v>
                </c:pt>
                <c:pt idx="3">
                  <c:v>0.218</c:v>
                </c:pt>
                <c:pt idx="4">
                  <c:v>0.11700000000000001</c:v>
                </c:pt>
              </c:numCache>
            </c:numRef>
          </c:val>
          <c:extLst xmlns:c16r2="http://schemas.microsoft.com/office/drawing/2015/06/chart">
            <c:ext xmlns:c16="http://schemas.microsoft.com/office/drawing/2014/chart" uri="{C3380CC4-5D6E-409C-BE32-E72D297353CC}">
              <c16:uniqueId val="{00000001-9960-4433-BC04-D998A1222C32}"/>
            </c:ext>
          </c:extLst>
        </c:ser>
        <c:ser>
          <c:idx val="2"/>
          <c:order val="2"/>
          <c:tx>
            <c:strRef>
              <c:f>Sheet1!$D$1</c:f>
              <c:strCache>
                <c:ptCount val="1"/>
                <c:pt idx="0">
                  <c:v>מגזר הערבי
N=85</c:v>
                </c:pt>
              </c:strCache>
            </c:strRef>
          </c:tx>
          <c:spPr>
            <a:solidFill>
              <a:srgbClr val="067392"/>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Sheet1!$A$2:$A$6</c:f>
              <c:strCache>
                <c:ptCount val="5"/>
                <c:pt idx="0">
                  <c:v>הנהלת בית הספר</c:v>
                </c:pt>
                <c:pt idx="1">
                  <c:v>הורי התלמיד</c:v>
                </c:pt>
                <c:pt idx="2">
                  <c:v>משטרת ישראל</c:v>
                </c:pt>
                <c:pt idx="3">
                  <c:v>יועצת בית הספר</c:v>
                </c:pt>
                <c:pt idx="4">
                  <c:v>מעסיק / משרד החינוך / רשות מקומית / רשת בתי הספר</c:v>
                </c:pt>
              </c:strCache>
            </c:strRef>
          </c:cat>
          <c:val>
            <c:numRef>
              <c:f>Sheet1!$D$2:$D$6</c:f>
              <c:numCache>
                <c:formatCode>0%</c:formatCode>
                <c:ptCount val="5"/>
                <c:pt idx="0">
                  <c:v>0.76500000000000001</c:v>
                </c:pt>
                <c:pt idx="1">
                  <c:v>0.36499999999999999</c:v>
                </c:pt>
                <c:pt idx="2">
                  <c:v>0.376</c:v>
                </c:pt>
                <c:pt idx="3">
                  <c:v>0.192</c:v>
                </c:pt>
                <c:pt idx="4">
                  <c:v>0.151</c:v>
                </c:pt>
              </c:numCache>
            </c:numRef>
          </c:val>
          <c:extLst xmlns:c16r2="http://schemas.microsoft.com/office/drawing/2015/06/chart">
            <c:ext xmlns:c16="http://schemas.microsoft.com/office/drawing/2014/chart" uri="{C3380CC4-5D6E-409C-BE32-E72D297353CC}">
              <c16:uniqueId val="{00000002-9960-4433-BC04-D998A1222C32}"/>
            </c:ext>
          </c:extLst>
        </c:ser>
        <c:dLbls>
          <c:showLegendKey val="0"/>
          <c:showVal val="1"/>
          <c:showCatName val="0"/>
          <c:showSerName val="0"/>
          <c:showPercent val="0"/>
          <c:showBubbleSize val="0"/>
        </c:dLbls>
        <c:gapWidth val="150"/>
        <c:axId val="224756000"/>
        <c:axId val="224756560"/>
      </c:barChart>
      <c:catAx>
        <c:axId val="224756000"/>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756560"/>
        <c:crosses val="autoZero"/>
        <c:auto val="1"/>
        <c:lblAlgn val="ctr"/>
        <c:lblOffset val="100"/>
        <c:tickLblSkip val="1"/>
        <c:tickMarkSkip val="1"/>
        <c:noMultiLvlLbl val="0"/>
      </c:catAx>
      <c:valAx>
        <c:axId val="224756560"/>
        <c:scaling>
          <c:orientation val="minMax"/>
          <c:max val="1"/>
          <c:min val="0"/>
        </c:scaling>
        <c:delete val="1"/>
        <c:axPos val="t"/>
        <c:numFmt formatCode="0%" sourceLinked="1"/>
        <c:majorTickMark val="out"/>
        <c:minorTickMark val="none"/>
        <c:tickLblPos val="nextTo"/>
        <c:crossAx val="224756000"/>
        <c:crosses val="autoZero"/>
        <c:crossBetween val="between"/>
      </c:valAx>
      <c:spPr>
        <a:noFill/>
        <a:ln w="25310">
          <a:noFill/>
        </a:ln>
      </c:spPr>
    </c:plotArea>
    <c:legend>
      <c:legendPos val="r"/>
      <c:layout>
        <c:manualLayout>
          <c:xMode val="edge"/>
          <c:yMode val="edge"/>
          <c:x val="0.87007815680932032"/>
          <c:y val="0.39988938769946525"/>
          <c:w val="0.1213089445776203"/>
          <c:h val="0.36453479147905393"/>
        </c:manualLayout>
      </c:layout>
      <c:overlay val="0"/>
      <c:spPr>
        <a:ln>
          <a:solidFill>
            <a:schemeClr val="tx1"/>
          </a:solidFill>
        </a:ln>
      </c:spPr>
      <c:txPr>
        <a:bodyPr/>
        <a:lstStyle/>
        <a:p>
          <a:pPr algn="just">
            <a:defRPr sz="1200"/>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8454681664133081E-2"/>
          <c:y val="6.1855741753696222E-2"/>
          <c:w val="0.70025098789432449"/>
          <c:h val="0.82782729981614167"/>
        </c:manualLayout>
      </c:layout>
      <c:barChart>
        <c:barDir val="col"/>
        <c:grouping val="percentStacked"/>
        <c:varyColors val="0"/>
        <c:ser>
          <c:idx val="3"/>
          <c:order val="0"/>
          <c:tx>
            <c:strRef>
              <c:f>Sheet1!$A$2</c:f>
              <c:strCache>
                <c:ptCount val="1"/>
                <c:pt idx="0">
                  <c:v>יש לי חשבון פייסבוק, ואני חבר בו של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4"/>
                <c:pt idx="0">
                  <c:v>יוני 2014</c:v>
                </c:pt>
                <c:pt idx="1">
                  <c:v>מאי 2015</c:v>
                </c:pt>
                <c:pt idx="2">
                  <c:v>מאי 2016</c:v>
                </c:pt>
                <c:pt idx="3">
                  <c:v>מרץ 2017</c:v>
                </c:pt>
              </c:strCache>
            </c:strRef>
          </c:cat>
          <c:val>
            <c:numRef>
              <c:f>Sheet1!$B$2:$G$2</c:f>
              <c:numCache>
                <c:formatCode>0%</c:formatCode>
                <c:ptCount val="4"/>
                <c:pt idx="0">
                  <c:v>6.8000000000000005E-2</c:v>
                </c:pt>
                <c:pt idx="1">
                  <c:v>7.0000000000000007E-2</c:v>
                </c:pt>
                <c:pt idx="2">
                  <c:v>4.2999999999999997E-2</c:v>
                </c:pt>
                <c:pt idx="3">
                  <c:v>6.3E-2</c:v>
                </c:pt>
              </c:numCache>
            </c:numRef>
          </c:val>
          <c:extLst xmlns:c16r2="http://schemas.microsoft.com/office/drawing/2015/06/chart">
            <c:ext xmlns:c16="http://schemas.microsoft.com/office/drawing/2014/chart" uri="{C3380CC4-5D6E-409C-BE32-E72D297353CC}">
              <c16:uniqueId val="{00000000-5DC4-421B-A801-B335C27450CA}"/>
            </c:ext>
          </c:extLst>
        </c:ser>
        <c:ser>
          <c:idx val="0"/>
          <c:order val="1"/>
          <c:tx>
            <c:strRef>
              <c:f>Sheet1!$A$3</c:f>
              <c:strCache>
                <c:ptCount val="1"/>
                <c:pt idx="0">
                  <c:v>יש לי חשבון פייסבוק, אך איני חבר בו של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4"/>
                <c:pt idx="0">
                  <c:v>יוני 2014</c:v>
                </c:pt>
                <c:pt idx="1">
                  <c:v>מאי 2015</c:v>
                </c:pt>
                <c:pt idx="2">
                  <c:v>מאי 2016</c:v>
                </c:pt>
                <c:pt idx="3">
                  <c:v>מרץ 2017</c:v>
                </c:pt>
              </c:strCache>
            </c:strRef>
          </c:cat>
          <c:val>
            <c:numRef>
              <c:f>Sheet1!$B$3:$G$3</c:f>
              <c:numCache>
                <c:formatCode>0%</c:formatCode>
                <c:ptCount val="4"/>
                <c:pt idx="0">
                  <c:v>0.42799999999999999</c:v>
                </c:pt>
                <c:pt idx="1">
                  <c:v>0.55200000000000005</c:v>
                </c:pt>
                <c:pt idx="2">
                  <c:v>0.64400000000000002</c:v>
                </c:pt>
                <c:pt idx="3">
                  <c:v>0.65500000000000003</c:v>
                </c:pt>
              </c:numCache>
            </c:numRef>
          </c:val>
          <c:extLst xmlns:c16r2="http://schemas.microsoft.com/office/drawing/2015/06/chart">
            <c:ext xmlns:c16="http://schemas.microsoft.com/office/drawing/2014/chart" uri="{C3380CC4-5D6E-409C-BE32-E72D297353CC}">
              <c16:uniqueId val="{00000001-5DC4-421B-A801-B335C27450CA}"/>
            </c:ext>
          </c:extLst>
        </c:ser>
        <c:ser>
          <c:idx val="2"/>
          <c:order val="2"/>
          <c:tx>
            <c:strRef>
              <c:f>Sheet1!$A$4</c:f>
              <c:strCache>
                <c:ptCount val="1"/>
                <c:pt idx="0">
                  <c:v>אין לי חשבון 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4"/>
                <c:pt idx="0">
                  <c:v>יוני 2014</c:v>
                </c:pt>
                <c:pt idx="1">
                  <c:v>מאי 2015</c:v>
                </c:pt>
                <c:pt idx="2">
                  <c:v>מאי 2016</c:v>
                </c:pt>
                <c:pt idx="3">
                  <c:v>מרץ 2017</c:v>
                </c:pt>
              </c:strCache>
            </c:strRef>
          </c:cat>
          <c:val>
            <c:numRef>
              <c:f>Sheet1!$B$4:$G$4</c:f>
              <c:numCache>
                <c:formatCode>0%</c:formatCode>
                <c:ptCount val="4"/>
                <c:pt idx="0">
                  <c:v>0.505</c:v>
                </c:pt>
                <c:pt idx="1">
                  <c:v>0.378</c:v>
                </c:pt>
                <c:pt idx="2">
                  <c:v>0.313</c:v>
                </c:pt>
                <c:pt idx="3">
                  <c:v>0.28199999999999997</c:v>
                </c:pt>
              </c:numCache>
            </c:numRef>
          </c:val>
          <c:extLst xmlns:c16r2="http://schemas.microsoft.com/office/drawing/2015/06/chart">
            <c:ext xmlns:c16="http://schemas.microsoft.com/office/drawing/2014/chart" uri="{C3380CC4-5D6E-409C-BE32-E72D297353CC}">
              <c16:uniqueId val="{00000002-5DC4-421B-A801-B335C27450CA}"/>
            </c:ext>
          </c:extLst>
        </c:ser>
        <c:dLbls>
          <c:showLegendKey val="0"/>
          <c:showVal val="1"/>
          <c:showCatName val="0"/>
          <c:showSerName val="0"/>
          <c:showPercent val="0"/>
          <c:showBubbleSize val="0"/>
        </c:dLbls>
        <c:gapWidth val="150"/>
        <c:overlap val="100"/>
        <c:axId val="224759920"/>
        <c:axId val="224760480"/>
      </c:barChart>
      <c:catAx>
        <c:axId val="22475992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760480"/>
        <c:crosses val="autoZero"/>
        <c:auto val="1"/>
        <c:lblAlgn val="ctr"/>
        <c:lblOffset val="100"/>
        <c:tickLblSkip val="1"/>
        <c:tickMarkSkip val="1"/>
        <c:noMultiLvlLbl val="0"/>
      </c:catAx>
      <c:valAx>
        <c:axId val="22476048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4759920"/>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869859366994347E-2"/>
          <c:y val="5.9008439225336419E-2"/>
          <c:w val="0.70025098789432449"/>
          <c:h val="0.82782729981614167"/>
        </c:manualLayout>
      </c:layout>
      <c:barChart>
        <c:barDir val="col"/>
        <c:grouping val="percentStacked"/>
        <c:varyColors val="0"/>
        <c:ser>
          <c:idx val="3"/>
          <c:order val="0"/>
          <c:tx>
            <c:strRef>
              <c:f>Sheet1!$A$2</c:f>
              <c:strCache>
                <c:ptCount val="1"/>
                <c:pt idx="0">
                  <c:v>יש לי חשבון פייסבוק, ואני חבר בו של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3.5000000000000003E-2</c:v>
                </c:pt>
                <c:pt idx="1">
                  <c:v>4.9000000000000002E-2</c:v>
                </c:pt>
                <c:pt idx="2">
                  <c:v>0.153</c:v>
                </c:pt>
                <c:pt idx="3">
                  <c:v>6.3E-2</c:v>
                </c:pt>
              </c:numCache>
            </c:numRef>
          </c:val>
          <c:extLst xmlns:c16r2="http://schemas.microsoft.com/office/drawing/2015/06/chart">
            <c:ext xmlns:c16="http://schemas.microsoft.com/office/drawing/2014/chart" uri="{C3380CC4-5D6E-409C-BE32-E72D297353CC}">
              <c16:uniqueId val="{00000000-92B8-4564-93C5-635503ED4442}"/>
            </c:ext>
          </c:extLst>
        </c:ser>
        <c:ser>
          <c:idx val="0"/>
          <c:order val="1"/>
          <c:tx>
            <c:strRef>
              <c:f>Sheet1!$A$3</c:f>
              <c:strCache>
                <c:ptCount val="1"/>
                <c:pt idx="0">
                  <c:v>יש לי חשבון פייסבוק, אך איני חבר בו של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0.71399999999999997</c:v>
                </c:pt>
                <c:pt idx="1">
                  <c:v>0.47299999999999998</c:v>
                </c:pt>
                <c:pt idx="2">
                  <c:v>0.66900000000000004</c:v>
                </c:pt>
                <c:pt idx="3">
                  <c:v>0.65500000000000003</c:v>
                </c:pt>
              </c:numCache>
            </c:numRef>
          </c:val>
          <c:extLst xmlns:c16r2="http://schemas.microsoft.com/office/drawing/2015/06/chart">
            <c:ext xmlns:c16="http://schemas.microsoft.com/office/drawing/2014/chart" uri="{C3380CC4-5D6E-409C-BE32-E72D297353CC}">
              <c16:uniqueId val="{00000001-92B8-4564-93C5-635503ED4442}"/>
            </c:ext>
          </c:extLst>
        </c:ser>
        <c:ser>
          <c:idx val="2"/>
          <c:order val="2"/>
          <c:tx>
            <c:strRef>
              <c:f>Sheet1!$A$4</c:f>
              <c:strCache>
                <c:ptCount val="1"/>
                <c:pt idx="0">
                  <c:v>אין לי חשבון 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0.248</c:v>
                </c:pt>
                <c:pt idx="1">
                  <c:v>0.47799999999999998</c:v>
                </c:pt>
                <c:pt idx="2">
                  <c:v>0.17799999999999999</c:v>
                </c:pt>
                <c:pt idx="3">
                  <c:v>0.28199999999999997</c:v>
                </c:pt>
              </c:numCache>
            </c:numRef>
          </c:val>
          <c:extLst xmlns:c16r2="http://schemas.microsoft.com/office/drawing/2015/06/chart">
            <c:ext xmlns:c16="http://schemas.microsoft.com/office/drawing/2014/chart" uri="{C3380CC4-5D6E-409C-BE32-E72D297353CC}">
              <c16:uniqueId val="{00000002-92B8-4564-93C5-635503ED4442}"/>
            </c:ext>
          </c:extLst>
        </c:ser>
        <c:dLbls>
          <c:showLegendKey val="0"/>
          <c:showVal val="1"/>
          <c:showCatName val="0"/>
          <c:showSerName val="0"/>
          <c:showPercent val="0"/>
          <c:showBubbleSize val="0"/>
        </c:dLbls>
        <c:gapWidth val="150"/>
        <c:overlap val="100"/>
        <c:axId val="224763840"/>
        <c:axId val="224764400"/>
      </c:barChart>
      <c:catAx>
        <c:axId val="22476384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764400"/>
        <c:crosses val="autoZero"/>
        <c:auto val="1"/>
        <c:lblAlgn val="ctr"/>
        <c:lblOffset val="100"/>
        <c:tickLblSkip val="1"/>
        <c:tickMarkSkip val="1"/>
        <c:noMultiLvlLbl val="0"/>
      </c:catAx>
      <c:valAx>
        <c:axId val="22476440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4763840"/>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869859366994347E-2"/>
          <c:y val="6.1855741753696222E-2"/>
          <c:w val="0.70025098789432449"/>
          <c:h val="0.82782729981614167"/>
        </c:manualLayout>
      </c:layout>
      <c:barChart>
        <c:barDir val="col"/>
        <c:grouping val="percentStacked"/>
        <c:varyColors val="0"/>
        <c:ser>
          <c:idx val="3"/>
          <c:order val="0"/>
          <c:tx>
            <c:strRef>
              <c:f>Sheet1!$A$2</c:f>
              <c:strCache>
                <c:ptCount val="1"/>
                <c:pt idx="0">
                  <c:v>חוו פגיעה דרך הפייסבוק</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0.19099999999999995</c:v>
                </c:pt>
                <c:pt idx="1">
                  <c:v>0.22999999999999998</c:v>
                </c:pt>
                <c:pt idx="2">
                  <c:v>0.17000000000000004</c:v>
                </c:pt>
                <c:pt idx="3">
                  <c:v>0.15200000000000002</c:v>
                </c:pt>
                <c:pt idx="4">
                  <c:v>8.4000000000000005E-2</c:v>
                </c:pt>
                <c:pt idx="5">
                  <c:v>7.0000000000000007E-2</c:v>
                </c:pt>
              </c:numCache>
            </c:numRef>
          </c:val>
          <c:extLst xmlns:c16r2="http://schemas.microsoft.com/office/drawing/2015/06/chart">
            <c:ext xmlns:c16="http://schemas.microsoft.com/office/drawing/2014/chart" uri="{C3380CC4-5D6E-409C-BE32-E72D297353CC}">
              <c16:uniqueId val="{00000000-95AD-43F9-8BF8-8923924E6916}"/>
            </c:ext>
          </c:extLst>
        </c:ser>
        <c:ser>
          <c:idx val="0"/>
          <c:order val="1"/>
          <c:tx>
            <c:strRef>
              <c:f>Sheet1!$A$3</c:f>
              <c:strCache>
                <c:ptCount val="1"/>
                <c:pt idx="0">
                  <c:v>לא חוו פגיעה דרך הפייסבוק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0.80900000000000005</c:v>
                </c:pt>
                <c:pt idx="1">
                  <c:v>0.77</c:v>
                </c:pt>
                <c:pt idx="2">
                  <c:v>0.83</c:v>
                </c:pt>
                <c:pt idx="3">
                  <c:v>0.84799999999999998</c:v>
                </c:pt>
                <c:pt idx="4">
                  <c:v>0.91500000000000004</c:v>
                </c:pt>
                <c:pt idx="5">
                  <c:v>0.93</c:v>
                </c:pt>
              </c:numCache>
            </c:numRef>
          </c:val>
          <c:extLst xmlns:c16r2="http://schemas.microsoft.com/office/drawing/2015/06/chart">
            <c:ext xmlns:c16="http://schemas.microsoft.com/office/drawing/2014/chart" uri="{C3380CC4-5D6E-409C-BE32-E72D297353CC}">
              <c16:uniqueId val="{00000001-95AD-43F9-8BF8-8923924E6916}"/>
            </c:ext>
          </c:extLst>
        </c:ser>
        <c:dLbls>
          <c:showLegendKey val="0"/>
          <c:showVal val="1"/>
          <c:showCatName val="0"/>
          <c:showSerName val="0"/>
          <c:showPercent val="0"/>
          <c:showBubbleSize val="0"/>
        </c:dLbls>
        <c:gapWidth val="150"/>
        <c:overlap val="100"/>
        <c:axId val="224767200"/>
        <c:axId val="224767760"/>
      </c:barChart>
      <c:catAx>
        <c:axId val="22476720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767760"/>
        <c:crosses val="autoZero"/>
        <c:auto val="1"/>
        <c:lblAlgn val="ctr"/>
        <c:lblOffset val="100"/>
        <c:tickLblSkip val="1"/>
        <c:tickMarkSkip val="1"/>
        <c:noMultiLvlLbl val="0"/>
      </c:catAx>
      <c:valAx>
        <c:axId val="22476776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4767200"/>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חוו פגיעה דרך הפייסבוק</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5.600000000000005E-2</c:v>
                </c:pt>
                <c:pt idx="1">
                  <c:v>7.999999999999996E-2</c:v>
                </c:pt>
                <c:pt idx="2">
                  <c:v>8.9999999999999969E-2</c:v>
                </c:pt>
                <c:pt idx="3">
                  <c:v>6.7999999999999949E-2</c:v>
                </c:pt>
              </c:numCache>
            </c:numRef>
          </c:val>
          <c:extLst xmlns:c16r2="http://schemas.microsoft.com/office/drawing/2015/06/chart">
            <c:ext xmlns:c16="http://schemas.microsoft.com/office/drawing/2014/chart" uri="{C3380CC4-5D6E-409C-BE32-E72D297353CC}">
              <c16:uniqueId val="{00000000-CC94-457D-8D9A-FD0D7CF5F7B6}"/>
            </c:ext>
          </c:extLst>
        </c:ser>
        <c:ser>
          <c:idx val="0"/>
          <c:order val="1"/>
          <c:tx>
            <c:strRef>
              <c:f>Sheet1!$A$3</c:f>
              <c:strCache>
                <c:ptCount val="1"/>
                <c:pt idx="0">
                  <c:v>לא חוו פגיעה דרך הפייסבוק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0.94399999999999995</c:v>
                </c:pt>
                <c:pt idx="1">
                  <c:v>0.92</c:v>
                </c:pt>
                <c:pt idx="2">
                  <c:v>0.91</c:v>
                </c:pt>
                <c:pt idx="3">
                  <c:v>0.93200000000000005</c:v>
                </c:pt>
              </c:numCache>
            </c:numRef>
          </c:val>
          <c:extLst xmlns:c16r2="http://schemas.microsoft.com/office/drawing/2015/06/chart">
            <c:ext xmlns:c16="http://schemas.microsoft.com/office/drawing/2014/chart" uri="{C3380CC4-5D6E-409C-BE32-E72D297353CC}">
              <c16:uniqueId val="{00000001-CC94-457D-8D9A-FD0D7CF5F7B6}"/>
            </c:ext>
          </c:extLst>
        </c:ser>
        <c:dLbls>
          <c:showLegendKey val="0"/>
          <c:showVal val="1"/>
          <c:showCatName val="0"/>
          <c:showSerName val="0"/>
          <c:showPercent val="0"/>
          <c:showBubbleSize val="0"/>
        </c:dLbls>
        <c:gapWidth val="150"/>
        <c:overlap val="100"/>
        <c:axId val="224770560"/>
        <c:axId val="224771120"/>
      </c:barChart>
      <c:catAx>
        <c:axId val="22477056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771120"/>
        <c:crosses val="autoZero"/>
        <c:auto val="1"/>
        <c:lblAlgn val="ctr"/>
        <c:lblOffset val="100"/>
        <c:tickLblSkip val="1"/>
        <c:tickMarkSkip val="1"/>
        <c:noMultiLvlLbl val="0"/>
      </c:catAx>
      <c:valAx>
        <c:axId val="22477112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4770560"/>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649641691757659"/>
          <c:y val="0"/>
          <c:w val="0.72350358308242335"/>
          <c:h val="0.89400903811262178"/>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Sheet1!$B$2:$B$7</c:f>
              <c:numCache>
                <c:formatCode>0%</c:formatCode>
                <c:ptCount val="6"/>
                <c:pt idx="0">
                  <c:v>0.11739130434782609</c:v>
                </c:pt>
                <c:pt idx="1">
                  <c:v>0.21739130434782611</c:v>
                </c:pt>
                <c:pt idx="2">
                  <c:v>0.22608695652173913</c:v>
                </c:pt>
                <c:pt idx="3">
                  <c:v>0.48695652173913051</c:v>
                </c:pt>
                <c:pt idx="4">
                  <c:v>0.28260869565217395</c:v>
                </c:pt>
                <c:pt idx="5">
                  <c:v>0.13043478260869565</c:v>
                </c:pt>
              </c:numCache>
            </c:numRef>
          </c:val>
          <c:extLst xmlns:c16r2="http://schemas.microsoft.com/office/drawing/2015/06/chart">
            <c:ext xmlns:c16="http://schemas.microsoft.com/office/drawing/2014/chart" uri="{C3380CC4-5D6E-409C-BE32-E72D297353CC}">
              <c16:uniqueId val="{00000000-8BC9-4548-8719-4AFD8CF859E2}"/>
            </c:ext>
          </c:extLst>
        </c:ser>
        <c:ser>
          <c:idx val="1"/>
          <c:order val="1"/>
          <c:tx>
            <c:strRef>
              <c:f>Sheet1!$C$1</c:f>
              <c:strCache>
                <c:ptCount val="1"/>
                <c:pt idx="0">
                  <c:v>יוני 2013</c:v>
                </c:pt>
              </c:strCache>
            </c:strRef>
          </c:tx>
          <c:spPr>
            <a:solidFill>
              <a:srgbClr val="04C7FC"/>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Sheet1!$C$2:$C$7</c:f>
              <c:numCache>
                <c:formatCode>0%</c:formatCode>
                <c:ptCount val="6"/>
                <c:pt idx="0">
                  <c:v>0.22</c:v>
                </c:pt>
                <c:pt idx="1">
                  <c:v>0.2</c:v>
                </c:pt>
                <c:pt idx="2">
                  <c:v>0.21</c:v>
                </c:pt>
                <c:pt idx="3">
                  <c:v>0.36</c:v>
                </c:pt>
                <c:pt idx="4">
                  <c:v>0.21</c:v>
                </c:pt>
                <c:pt idx="5">
                  <c:v>0.11</c:v>
                </c:pt>
              </c:numCache>
            </c:numRef>
          </c:val>
          <c:extLst xmlns:c16r2="http://schemas.microsoft.com/office/drawing/2015/06/chart">
            <c:ext xmlns:c16="http://schemas.microsoft.com/office/drawing/2014/chart" uri="{C3380CC4-5D6E-409C-BE32-E72D297353CC}">
              <c16:uniqueId val="{00000001-8BC9-4548-8719-4AFD8CF859E2}"/>
            </c:ext>
          </c:extLst>
        </c:ser>
        <c:ser>
          <c:idx val="2"/>
          <c:order val="2"/>
          <c:tx>
            <c:strRef>
              <c:f>Sheet1!$D$1</c:f>
              <c:strCache>
                <c:ptCount val="1"/>
                <c:pt idx="0">
                  <c:v>יוני 2014</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Sheet1!$D$2:$D$7</c:f>
              <c:numCache>
                <c:formatCode>0%</c:formatCode>
                <c:ptCount val="6"/>
                <c:pt idx="0">
                  <c:v>0.18</c:v>
                </c:pt>
                <c:pt idx="1">
                  <c:v>0.22</c:v>
                </c:pt>
                <c:pt idx="2">
                  <c:v>0.19</c:v>
                </c:pt>
                <c:pt idx="3">
                  <c:v>0.4</c:v>
                </c:pt>
                <c:pt idx="4">
                  <c:v>0.26</c:v>
                </c:pt>
                <c:pt idx="5">
                  <c:v>0.16</c:v>
                </c:pt>
              </c:numCache>
            </c:numRef>
          </c:val>
          <c:extLst xmlns:c16r2="http://schemas.microsoft.com/office/drawing/2015/06/chart">
            <c:ext xmlns:c16="http://schemas.microsoft.com/office/drawing/2014/chart" uri="{C3380CC4-5D6E-409C-BE32-E72D297353CC}">
              <c16:uniqueId val="{00000002-8BC9-4548-8719-4AFD8CF859E2}"/>
            </c:ext>
          </c:extLst>
        </c:ser>
        <c:ser>
          <c:idx val="3"/>
          <c:order val="3"/>
          <c:tx>
            <c:strRef>
              <c:f>Sheet1!$E$1</c:f>
              <c:strCache>
                <c:ptCount val="1"/>
                <c:pt idx="0">
                  <c:v>מאי 2015</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Sheet1!$E$2:$E$7</c:f>
              <c:numCache>
                <c:formatCode>0%</c:formatCode>
                <c:ptCount val="6"/>
                <c:pt idx="0">
                  <c:v>0.11333333333333334</c:v>
                </c:pt>
                <c:pt idx="1">
                  <c:v>0.146666666666667</c:v>
                </c:pt>
                <c:pt idx="2">
                  <c:v>0.13333333333333333</c:v>
                </c:pt>
                <c:pt idx="3">
                  <c:v>0.26666666666666666</c:v>
                </c:pt>
                <c:pt idx="4">
                  <c:v>0.21333333333333335</c:v>
                </c:pt>
                <c:pt idx="5">
                  <c:v>0.1</c:v>
                </c:pt>
              </c:numCache>
            </c:numRef>
          </c:val>
          <c:extLst xmlns:c16r2="http://schemas.microsoft.com/office/drawing/2015/06/chart">
            <c:ext xmlns:c16="http://schemas.microsoft.com/office/drawing/2014/chart" uri="{C3380CC4-5D6E-409C-BE32-E72D297353CC}">
              <c16:uniqueId val="{00000003-8BC9-4548-8719-4AFD8CF859E2}"/>
            </c:ext>
          </c:extLst>
        </c:ser>
        <c:ser>
          <c:idx val="4"/>
          <c:order val="4"/>
          <c:tx>
            <c:strRef>
              <c:f>Sheet1!$F$1</c:f>
              <c:strCache>
                <c:ptCount val="1"/>
                <c:pt idx="0">
                  <c:v>מאי 2016</c:v>
                </c:pt>
              </c:strCache>
            </c:strRef>
          </c:tx>
          <c:spPr>
            <a:solidFill>
              <a:srgbClr val="045A72"/>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Sheet1!$F$2:$F$7</c:f>
              <c:numCache>
                <c:formatCode>0%</c:formatCode>
                <c:ptCount val="6"/>
                <c:pt idx="0">
                  <c:v>5.8823529411764733E-2</c:v>
                </c:pt>
                <c:pt idx="1">
                  <c:v>0.2823529411764707</c:v>
                </c:pt>
                <c:pt idx="2">
                  <c:v>0.16470588235294126</c:v>
                </c:pt>
                <c:pt idx="3">
                  <c:v>0.17647058823529418</c:v>
                </c:pt>
                <c:pt idx="4">
                  <c:v>0.36470588235294132</c:v>
                </c:pt>
                <c:pt idx="5">
                  <c:v>0.24705882352941189</c:v>
                </c:pt>
              </c:numCache>
            </c:numRef>
          </c:val>
          <c:extLst xmlns:c16r2="http://schemas.microsoft.com/office/drawing/2015/06/chart">
            <c:ext xmlns:c16="http://schemas.microsoft.com/office/drawing/2014/chart" uri="{C3380CC4-5D6E-409C-BE32-E72D297353CC}">
              <c16:uniqueId val="{00000004-8BC9-4548-8719-4AFD8CF859E2}"/>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Sheet1!$G$2:$G$7</c:f>
              <c:numCache>
                <c:formatCode>0%</c:formatCode>
                <c:ptCount val="6"/>
                <c:pt idx="0">
                  <c:v>0.22857142857142856</c:v>
                </c:pt>
                <c:pt idx="1">
                  <c:v>0.1714285714285714</c:v>
                </c:pt>
                <c:pt idx="2">
                  <c:v>0.15714285714285711</c:v>
                </c:pt>
                <c:pt idx="3">
                  <c:v>0.14285714285714285</c:v>
                </c:pt>
                <c:pt idx="4">
                  <c:v>0.11428571428571428</c:v>
                </c:pt>
                <c:pt idx="5">
                  <c:v>7.1428571428571425E-2</c:v>
                </c:pt>
              </c:numCache>
            </c:numRef>
          </c:val>
          <c:extLst xmlns:c16r2="http://schemas.microsoft.com/office/drawing/2015/06/chart">
            <c:ext xmlns:c16="http://schemas.microsoft.com/office/drawing/2014/chart" uri="{C3380CC4-5D6E-409C-BE32-E72D297353CC}">
              <c16:uniqueId val="{00000005-8BC9-4548-8719-4AFD8CF859E2}"/>
            </c:ext>
          </c:extLst>
        </c:ser>
        <c:dLbls>
          <c:showLegendKey val="0"/>
          <c:showVal val="1"/>
          <c:showCatName val="0"/>
          <c:showSerName val="0"/>
          <c:showPercent val="0"/>
          <c:showBubbleSize val="0"/>
        </c:dLbls>
        <c:gapWidth val="150"/>
        <c:axId val="225312912"/>
        <c:axId val="225313472"/>
      </c:barChart>
      <c:catAx>
        <c:axId val="225312912"/>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5313472"/>
        <c:crosses val="autoZero"/>
        <c:auto val="1"/>
        <c:lblAlgn val="ctr"/>
        <c:lblOffset val="100"/>
        <c:tickLblSkip val="1"/>
        <c:tickMarkSkip val="1"/>
        <c:noMultiLvlLbl val="0"/>
      </c:catAx>
      <c:valAx>
        <c:axId val="225313472"/>
        <c:scaling>
          <c:orientation val="minMax"/>
          <c:max val="1"/>
          <c:min val="0"/>
        </c:scaling>
        <c:delete val="1"/>
        <c:axPos val="t"/>
        <c:numFmt formatCode="0%" sourceLinked="1"/>
        <c:majorTickMark val="out"/>
        <c:minorTickMark val="none"/>
        <c:tickLblPos val="nextTo"/>
        <c:crossAx val="225312912"/>
        <c:crosses val="autoZero"/>
        <c:crossBetween val="between"/>
      </c:valAx>
      <c:spPr>
        <a:noFill/>
        <a:ln w="25310">
          <a:noFill/>
        </a:ln>
      </c:spPr>
    </c:plotArea>
    <c:legend>
      <c:legendPos val="b"/>
      <c:layout>
        <c:manualLayout>
          <c:xMode val="edge"/>
          <c:yMode val="edge"/>
          <c:x val="8.5436485925659417E-2"/>
          <c:y val="0.93143819718905407"/>
          <c:w val="0.68628357686300878"/>
          <c:h val="5.5771479186733905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נפגעו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c:v>
                </c:pt>
              </c:strCache>
            </c:strRef>
          </c:cat>
          <c:val>
            <c:numRef>
              <c:f>Sheet1!$B$2:$G$2</c:f>
              <c:numCache>
                <c:formatCode>0%</c:formatCode>
                <c:ptCount val="6"/>
                <c:pt idx="0">
                  <c:v>0.19</c:v>
                </c:pt>
                <c:pt idx="1">
                  <c:v>0.23</c:v>
                </c:pt>
                <c:pt idx="2">
                  <c:v>0.17</c:v>
                </c:pt>
                <c:pt idx="3">
                  <c:v>0.15</c:v>
                </c:pt>
                <c:pt idx="4">
                  <c:v>0.08</c:v>
                </c:pt>
                <c:pt idx="5">
                  <c:v>7.0000000000000007E-2</c:v>
                </c:pt>
              </c:numCache>
            </c:numRef>
          </c:val>
          <c:extLst xmlns:c16r2="http://schemas.microsoft.com/office/drawing/2015/06/chart">
            <c:ext xmlns:c16="http://schemas.microsoft.com/office/drawing/2014/chart" uri="{C3380CC4-5D6E-409C-BE32-E72D297353CC}">
              <c16:uniqueId val="{00000000-5B3E-4B1B-B3C7-DC540AE73634}"/>
            </c:ext>
          </c:extLst>
        </c:ser>
        <c:ser>
          <c:idx val="0"/>
          <c:order val="1"/>
          <c:tx>
            <c:strRef>
              <c:f>Sheet1!$A$3</c:f>
              <c:strCache>
                <c:ptCount val="1"/>
                <c:pt idx="0">
                  <c:v>לא נפגעו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Sheet1!$B$1:$G$1</c:f>
              <c:strCache>
                <c:ptCount val="6"/>
                <c:pt idx="0">
                  <c:v>יוני 2012</c:v>
                </c:pt>
                <c:pt idx="1">
                  <c:v>יוני 2013</c:v>
                </c:pt>
                <c:pt idx="2">
                  <c:v>יוני 2014</c:v>
                </c:pt>
                <c:pt idx="3">
                  <c:v>מאי 2015</c:v>
                </c:pt>
                <c:pt idx="4">
                  <c:v>מאי 2016</c:v>
                </c:pt>
                <c:pt idx="5">
                  <c:v>מרץ</c:v>
                </c:pt>
              </c:strCache>
            </c:strRef>
          </c:cat>
          <c:val>
            <c:numRef>
              <c:f>Sheet1!$B$3:$G$3</c:f>
              <c:numCache>
                <c:formatCode>0%</c:formatCode>
                <c:ptCount val="6"/>
                <c:pt idx="0">
                  <c:v>0.81</c:v>
                </c:pt>
                <c:pt idx="1">
                  <c:v>0.77</c:v>
                </c:pt>
                <c:pt idx="2">
                  <c:v>0.83</c:v>
                </c:pt>
                <c:pt idx="3">
                  <c:v>0.85</c:v>
                </c:pt>
                <c:pt idx="4">
                  <c:v>0.92</c:v>
                </c:pt>
                <c:pt idx="5">
                  <c:v>0.93</c:v>
                </c:pt>
              </c:numCache>
            </c:numRef>
          </c:val>
          <c:extLst xmlns:c16r2="http://schemas.microsoft.com/office/drawing/2015/06/chart">
            <c:ext xmlns:c16="http://schemas.microsoft.com/office/drawing/2014/chart" uri="{C3380CC4-5D6E-409C-BE32-E72D297353CC}">
              <c16:uniqueId val="{00000001-5B3E-4B1B-B3C7-DC540AE73634}"/>
            </c:ext>
          </c:extLst>
        </c:ser>
        <c:dLbls>
          <c:showLegendKey val="0"/>
          <c:showVal val="1"/>
          <c:showCatName val="0"/>
          <c:showSerName val="0"/>
          <c:showPercent val="0"/>
          <c:showBubbleSize val="0"/>
        </c:dLbls>
        <c:gapWidth val="110"/>
        <c:overlap val="100"/>
        <c:axId val="225316272"/>
        <c:axId val="225316832"/>
      </c:barChart>
      <c:catAx>
        <c:axId val="22531627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225316832"/>
        <c:crosses val="autoZero"/>
        <c:auto val="1"/>
        <c:lblAlgn val="ctr"/>
        <c:lblOffset val="100"/>
        <c:tickLblSkip val="1"/>
        <c:tickMarkSkip val="1"/>
        <c:noMultiLvlLbl val="0"/>
      </c:catAx>
      <c:valAx>
        <c:axId val="225316832"/>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225316272"/>
        <c:crosses val="autoZero"/>
        <c:crossBetween val="between"/>
      </c:valAx>
      <c:spPr>
        <a:noFill/>
        <a:ln w="25210">
          <a:noFill/>
        </a:ln>
      </c:spPr>
    </c:plotArea>
    <c:legend>
      <c:legendPos val="r"/>
      <c:layout>
        <c:manualLayout>
          <c:xMode val="edge"/>
          <c:yMode val="edge"/>
          <c:x val="0.76896451091410656"/>
          <c:y val="5.5914578755322332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אני נוהג להשתמש באפליקציה וחבר בקבוצות שיחה עם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0.41</c:v>
                </c:pt>
                <c:pt idx="1">
                  <c:v>0.54500000000000004</c:v>
                </c:pt>
                <c:pt idx="2">
                  <c:v>0.622</c:v>
                </c:pt>
                <c:pt idx="3">
                  <c:v>0.67100000000000004</c:v>
                </c:pt>
              </c:numCache>
            </c:numRef>
          </c:val>
          <c:extLst xmlns:c16r2="http://schemas.microsoft.com/office/drawing/2015/06/chart">
            <c:ext xmlns:c16="http://schemas.microsoft.com/office/drawing/2014/chart" uri="{C3380CC4-5D6E-409C-BE32-E72D297353CC}">
              <c16:uniqueId val="{00000000-54AA-4E02-A143-14BC41E84E9D}"/>
            </c:ext>
          </c:extLst>
        </c:ser>
        <c:ser>
          <c:idx val="0"/>
          <c:order val="1"/>
          <c:tx>
            <c:strRef>
              <c:f>Sheet1!$A$3</c:f>
              <c:strCache>
                <c:ptCount val="1"/>
                <c:pt idx="0">
                  <c:v>אני נוהג להשתמש באפליקציה, אך לא חבר בקבוצות שיחה עם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0.30299999999999999</c:v>
                </c:pt>
                <c:pt idx="1">
                  <c:v>0.32600000000000001</c:v>
                </c:pt>
                <c:pt idx="2">
                  <c:v>0.311</c:v>
                </c:pt>
                <c:pt idx="3">
                  <c:v>0.224</c:v>
                </c:pt>
              </c:numCache>
            </c:numRef>
          </c:val>
          <c:extLst xmlns:c16r2="http://schemas.microsoft.com/office/drawing/2015/06/chart">
            <c:ext xmlns:c16="http://schemas.microsoft.com/office/drawing/2014/chart" uri="{C3380CC4-5D6E-409C-BE32-E72D297353CC}">
              <c16:uniqueId val="{00000001-54AA-4E02-A143-14BC41E84E9D}"/>
            </c:ext>
          </c:extLst>
        </c:ser>
        <c:ser>
          <c:idx val="2"/>
          <c:order val="2"/>
          <c:tx>
            <c:strRef>
              <c:f>Sheet1!$A$4</c:f>
              <c:strCache>
                <c:ptCount val="1"/>
                <c:pt idx="0">
                  <c:v>אני לא נוהג להשתמש באפליקציה</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0.28799999999999998</c:v>
                </c:pt>
                <c:pt idx="1">
                  <c:v>0.129</c:v>
                </c:pt>
                <c:pt idx="2">
                  <c:v>6.7000000000000004E-2</c:v>
                </c:pt>
                <c:pt idx="3">
                  <c:v>0.105</c:v>
                </c:pt>
              </c:numCache>
            </c:numRef>
          </c:val>
          <c:extLst xmlns:c16r2="http://schemas.microsoft.com/office/drawing/2015/06/chart">
            <c:ext xmlns:c16="http://schemas.microsoft.com/office/drawing/2014/chart" uri="{C3380CC4-5D6E-409C-BE32-E72D297353CC}">
              <c16:uniqueId val="{00000002-54AA-4E02-A143-14BC41E84E9D}"/>
            </c:ext>
          </c:extLst>
        </c:ser>
        <c:dLbls>
          <c:showLegendKey val="0"/>
          <c:showVal val="1"/>
          <c:showCatName val="0"/>
          <c:showSerName val="0"/>
          <c:showPercent val="0"/>
          <c:showBubbleSize val="0"/>
        </c:dLbls>
        <c:gapWidth val="150"/>
        <c:overlap val="100"/>
        <c:axId val="225320192"/>
        <c:axId val="225320752"/>
      </c:barChart>
      <c:catAx>
        <c:axId val="22532019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5320752"/>
        <c:crosses val="autoZero"/>
        <c:auto val="1"/>
        <c:lblAlgn val="ctr"/>
        <c:lblOffset val="100"/>
        <c:tickLblSkip val="1"/>
        <c:tickMarkSkip val="1"/>
        <c:noMultiLvlLbl val="0"/>
      </c:catAx>
      <c:valAx>
        <c:axId val="22532075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5320192"/>
        <c:crosses val="autoZero"/>
        <c:crossBetween val="between"/>
      </c:valAx>
      <c:spPr>
        <a:noFill/>
        <a:ln w="25400">
          <a:noFill/>
        </a:ln>
      </c:spPr>
    </c:plotArea>
    <c:legend>
      <c:legendPos val="r"/>
      <c:layout>
        <c:manualLayout>
          <c:xMode val="edge"/>
          <c:yMode val="edge"/>
          <c:x val="0.75864556573567277"/>
          <c:y val="7.3467355340216783E-2"/>
          <c:w val="0.21729641331568558"/>
          <c:h val="0.7905690165955140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אני נוהג להשתמש באפליקציה וחבר בקבוצות שיחה עם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0.81100000000000005</c:v>
                </c:pt>
                <c:pt idx="1">
                  <c:v>0.53100000000000003</c:v>
                </c:pt>
                <c:pt idx="2">
                  <c:v>0.43099999999999999</c:v>
                </c:pt>
                <c:pt idx="3">
                  <c:v>0.67100000000000004</c:v>
                </c:pt>
              </c:numCache>
            </c:numRef>
          </c:val>
          <c:extLst xmlns:c16r2="http://schemas.microsoft.com/office/drawing/2015/06/chart">
            <c:ext xmlns:c16="http://schemas.microsoft.com/office/drawing/2014/chart" uri="{C3380CC4-5D6E-409C-BE32-E72D297353CC}">
              <c16:uniqueId val="{00000000-52E9-40EE-8260-D1D31714E85A}"/>
            </c:ext>
          </c:extLst>
        </c:ser>
        <c:ser>
          <c:idx val="0"/>
          <c:order val="1"/>
          <c:tx>
            <c:strRef>
              <c:f>Sheet1!$A$3</c:f>
              <c:strCache>
                <c:ptCount val="1"/>
                <c:pt idx="0">
                  <c:v>אני נוהג להשתמש באפליקציה, אך לא חבר בקבוצות שיחה עם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0.14499999999999999</c:v>
                </c:pt>
                <c:pt idx="1">
                  <c:v>0.183</c:v>
                </c:pt>
                <c:pt idx="2">
                  <c:v>0.48</c:v>
                </c:pt>
                <c:pt idx="3">
                  <c:v>0.224</c:v>
                </c:pt>
              </c:numCache>
            </c:numRef>
          </c:val>
          <c:extLst xmlns:c16r2="http://schemas.microsoft.com/office/drawing/2015/06/chart">
            <c:ext xmlns:c16="http://schemas.microsoft.com/office/drawing/2014/chart" uri="{C3380CC4-5D6E-409C-BE32-E72D297353CC}">
              <c16:uniqueId val="{00000001-52E9-40EE-8260-D1D31714E85A}"/>
            </c:ext>
          </c:extLst>
        </c:ser>
        <c:ser>
          <c:idx val="2"/>
          <c:order val="2"/>
          <c:tx>
            <c:strRef>
              <c:f>Sheet1!$A$4</c:f>
              <c:strCache>
                <c:ptCount val="1"/>
                <c:pt idx="0">
                  <c:v>אני לא נוהג להשתמש באפליקציה</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4.3999999999999997E-2</c:v>
                </c:pt>
                <c:pt idx="1">
                  <c:v>0.28599999999999998</c:v>
                </c:pt>
                <c:pt idx="2">
                  <c:v>8.8999999999999996E-2</c:v>
                </c:pt>
                <c:pt idx="3">
                  <c:v>0.105</c:v>
                </c:pt>
              </c:numCache>
            </c:numRef>
          </c:val>
          <c:extLst xmlns:c16r2="http://schemas.microsoft.com/office/drawing/2015/06/chart">
            <c:ext xmlns:c16="http://schemas.microsoft.com/office/drawing/2014/chart" uri="{C3380CC4-5D6E-409C-BE32-E72D297353CC}">
              <c16:uniqueId val="{00000002-52E9-40EE-8260-D1D31714E85A}"/>
            </c:ext>
          </c:extLst>
        </c:ser>
        <c:dLbls>
          <c:showLegendKey val="0"/>
          <c:showVal val="1"/>
          <c:showCatName val="0"/>
          <c:showSerName val="0"/>
          <c:showPercent val="0"/>
          <c:showBubbleSize val="0"/>
        </c:dLbls>
        <c:gapWidth val="150"/>
        <c:overlap val="100"/>
        <c:axId val="225324112"/>
        <c:axId val="224960240"/>
      </c:barChart>
      <c:catAx>
        <c:axId val="22532411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960240"/>
        <c:crosses val="autoZero"/>
        <c:auto val="1"/>
        <c:lblAlgn val="ctr"/>
        <c:lblOffset val="100"/>
        <c:tickLblSkip val="1"/>
        <c:tickMarkSkip val="1"/>
        <c:noMultiLvlLbl val="0"/>
      </c:catAx>
      <c:valAx>
        <c:axId val="22496024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5324112"/>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חוו פגיעה דרך הוואטס-אפ</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0.11699999999999999</c:v>
                </c:pt>
                <c:pt idx="1">
                  <c:v>0.11199999999999999</c:v>
                </c:pt>
                <c:pt idx="2">
                  <c:v>0.13400000000000001</c:v>
                </c:pt>
                <c:pt idx="3">
                  <c:v>0.1</c:v>
                </c:pt>
              </c:numCache>
            </c:numRef>
          </c:val>
          <c:extLst xmlns:c16r2="http://schemas.microsoft.com/office/drawing/2015/06/chart">
            <c:ext xmlns:c16="http://schemas.microsoft.com/office/drawing/2014/chart" uri="{C3380CC4-5D6E-409C-BE32-E72D297353CC}">
              <c16:uniqueId val="{00000000-32E8-4169-8897-715F2FE80AE1}"/>
            </c:ext>
          </c:extLst>
        </c:ser>
        <c:ser>
          <c:idx val="0"/>
          <c:order val="1"/>
          <c:tx>
            <c:strRef>
              <c:f>Sheet1!$A$3</c:f>
              <c:strCache>
                <c:ptCount val="1"/>
                <c:pt idx="0">
                  <c:v>לא חוו פגיעה דרך הוואטס-אפ</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0.88300000000000001</c:v>
                </c:pt>
                <c:pt idx="1">
                  <c:v>0.88800000000000001</c:v>
                </c:pt>
                <c:pt idx="2">
                  <c:v>0.86599999999999999</c:v>
                </c:pt>
                <c:pt idx="3">
                  <c:v>0.9</c:v>
                </c:pt>
              </c:numCache>
            </c:numRef>
          </c:val>
          <c:extLst xmlns:c16r2="http://schemas.microsoft.com/office/drawing/2015/06/chart">
            <c:ext xmlns:c16="http://schemas.microsoft.com/office/drawing/2014/chart" uri="{C3380CC4-5D6E-409C-BE32-E72D297353CC}">
              <c16:uniqueId val="{00000001-32E8-4169-8897-715F2FE80AE1}"/>
            </c:ext>
          </c:extLst>
        </c:ser>
        <c:dLbls>
          <c:showLegendKey val="0"/>
          <c:showVal val="1"/>
          <c:showCatName val="0"/>
          <c:showSerName val="0"/>
          <c:showPercent val="0"/>
          <c:showBubbleSize val="0"/>
        </c:dLbls>
        <c:gapWidth val="150"/>
        <c:overlap val="100"/>
        <c:axId val="224963040"/>
        <c:axId val="224963600"/>
      </c:barChart>
      <c:catAx>
        <c:axId val="22496304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963600"/>
        <c:crosses val="autoZero"/>
        <c:auto val="1"/>
        <c:lblAlgn val="ctr"/>
        <c:lblOffset val="100"/>
        <c:tickLblSkip val="1"/>
        <c:tickMarkSkip val="1"/>
        <c:noMultiLvlLbl val="0"/>
      </c:catAx>
      <c:valAx>
        <c:axId val="224963600"/>
        <c:scaling>
          <c:orientation val="minMax"/>
          <c:min val="0"/>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4963040"/>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חוו פגיעה דרך הוואטס-אפ</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0.11499999999999999</c:v>
                </c:pt>
                <c:pt idx="1">
                  <c:v>8.5999999999999965E-2</c:v>
                </c:pt>
                <c:pt idx="2">
                  <c:v>9.1999999999999971E-2</c:v>
                </c:pt>
                <c:pt idx="3">
                  <c:v>0.10399999999999998</c:v>
                </c:pt>
              </c:numCache>
            </c:numRef>
          </c:val>
          <c:extLst xmlns:c16r2="http://schemas.microsoft.com/office/drawing/2015/06/chart">
            <c:ext xmlns:c16="http://schemas.microsoft.com/office/drawing/2014/chart" uri="{C3380CC4-5D6E-409C-BE32-E72D297353CC}">
              <c16:uniqueId val="{00000000-B6CF-46C7-84DF-AD08C067961E}"/>
            </c:ext>
          </c:extLst>
        </c:ser>
        <c:ser>
          <c:idx val="0"/>
          <c:order val="1"/>
          <c:tx>
            <c:strRef>
              <c:f>Sheet1!$A$3</c:f>
              <c:strCache>
                <c:ptCount val="1"/>
                <c:pt idx="0">
                  <c:v>לא חוו פגיעה דרך הוואטס-אפ</c:v>
                </c:pt>
              </c:strCache>
            </c:strRef>
          </c:tx>
          <c:spPr>
            <a:solidFill>
              <a:schemeClr val="bg1">
                <a:lumMod val="65000"/>
              </a:schemeClr>
            </a:solidFill>
            <a:ln w="25210">
              <a:noFill/>
            </a:ln>
          </c:spPr>
          <c:invertIfNegative val="0"/>
          <c:dLbls>
            <c:dLbl>
              <c:idx val="2"/>
              <c:layout/>
              <c:tx>
                <c:rich>
                  <a:bodyPr/>
                  <a:lstStyle/>
                  <a:p>
                    <a:r>
                      <a:rPr lang="en-US"/>
                      <a:t>3%</a:t>
                    </a:r>
                    <a:endParaRPr lang="en-US" dirty="0"/>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B6CF-46C7-84DF-AD08C067961E}"/>
                </c:ext>
                <c:ext xmlns:c15="http://schemas.microsoft.com/office/drawing/2012/chart" uri="{CE6537A1-D6FC-4f65-9D91-7224C49458BB}">
                  <c15:layout/>
                </c:ext>
              </c:extLst>
            </c:dLbl>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0.88500000000000001</c:v>
                </c:pt>
                <c:pt idx="1">
                  <c:v>0.91400000000000003</c:v>
                </c:pt>
                <c:pt idx="2">
                  <c:v>0.90800000000000003</c:v>
                </c:pt>
                <c:pt idx="3">
                  <c:v>0.89600000000000002</c:v>
                </c:pt>
              </c:numCache>
            </c:numRef>
          </c:val>
          <c:extLst xmlns:c16r2="http://schemas.microsoft.com/office/drawing/2015/06/chart">
            <c:ext xmlns:c16="http://schemas.microsoft.com/office/drawing/2014/chart" uri="{C3380CC4-5D6E-409C-BE32-E72D297353CC}">
              <c16:uniqueId val="{00000002-B6CF-46C7-84DF-AD08C067961E}"/>
            </c:ext>
          </c:extLst>
        </c:ser>
        <c:dLbls>
          <c:showLegendKey val="0"/>
          <c:showVal val="1"/>
          <c:showCatName val="0"/>
          <c:showSerName val="0"/>
          <c:showPercent val="0"/>
          <c:showBubbleSize val="0"/>
        </c:dLbls>
        <c:gapWidth val="150"/>
        <c:overlap val="100"/>
        <c:axId val="224966400"/>
        <c:axId val="224966960"/>
      </c:barChart>
      <c:catAx>
        <c:axId val="22496640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966960"/>
        <c:crosses val="autoZero"/>
        <c:auto val="1"/>
        <c:lblAlgn val="ctr"/>
        <c:lblOffset val="100"/>
        <c:tickLblSkip val="1"/>
        <c:tickMarkSkip val="1"/>
        <c:noMultiLvlLbl val="0"/>
      </c:catAx>
      <c:valAx>
        <c:axId val="224966960"/>
        <c:scaling>
          <c:orientation val="minMax"/>
          <c:min val="0"/>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224966400"/>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נפגעו</c:v>
                </c:pt>
              </c:strCache>
            </c:strRef>
          </c:tx>
          <c:spPr>
            <a:solidFill>
              <a:srgbClr val="006600"/>
            </a:solidFill>
            <a:ln w="25210">
              <a:noFill/>
            </a:ln>
          </c:spPr>
          <c:invertIfNegative val="0"/>
          <c:dLbls>
            <c:spPr>
              <a:noFill/>
              <a:ln w="25210">
                <a:noFill/>
              </a:ln>
            </c:spPr>
            <c:txPr>
              <a:bodyPr/>
              <a:lstStyle/>
              <a:p>
                <a:pPr>
                  <a:defRPr sz="10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0.12</c:v>
                </c:pt>
                <c:pt idx="1">
                  <c:v>0.11</c:v>
                </c:pt>
                <c:pt idx="2">
                  <c:v>0.13</c:v>
                </c:pt>
                <c:pt idx="3">
                  <c:v>0.1</c:v>
                </c:pt>
              </c:numCache>
            </c:numRef>
          </c:val>
          <c:extLst xmlns:c16r2="http://schemas.microsoft.com/office/drawing/2015/06/chart">
            <c:ext xmlns:c16="http://schemas.microsoft.com/office/drawing/2014/chart" uri="{C3380CC4-5D6E-409C-BE32-E72D297353CC}">
              <c16:uniqueId val="{00000000-A968-4D7B-B500-E3CA4B857C81}"/>
            </c:ext>
          </c:extLst>
        </c:ser>
        <c:ser>
          <c:idx val="0"/>
          <c:order val="1"/>
          <c:tx>
            <c:strRef>
              <c:f>Sheet1!$A$3</c:f>
              <c:strCache>
                <c:ptCount val="1"/>
                <c:pt idx="0">
                  <c:v>לא נפגעו</c:v>
                </c:pt>
              </c:strCache>
            </c:strRef>
          </c:tx>
          <c:spPr>
            <a:solidFill>
              <a:schemeClr val="bg1">
                <a:lumMod val="65000"/>
              </a:schemeClr>
            </a:solidFill>
            <a:ln w="25210">
              <a:noFill/>
            </a:ln>
          </c:spPr>
          <c:invertIfNegative val="0"/>
          <c:dLbls>
            <c:spPr>
              <a:noFill/>
              <a:ln w="252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0.88</c:v>
                </c:pt>
                <c:pt idx="1">
                  <c:v>0.89</c:v>
                </c:pt>
                <c:pt idx="2">
                  <c:v>0.87</c:v>
                </c:pt>
                <c:pt idx="3">
                  <c:v>0.9</c:v>
                </c:pt>
              </c:numCache>
            </c:numRef>
          </c:val>
          <c:extLst xmlns:c16r2="http://schemas.microsoft.com/office/drawing/2015/06/chart">
            <c:ext xmlns:c16="http://schemas.microsoft.com/office/drawing/2014/chart" uri="{C3380CC4-5D6E-409C-BE32-E72D297353CC}">
              <c16:uniqueId val="{00000001-A968-4D7B-B500-E3CA4B857C81}"/>
            </c:ext>
          </c:extLst>
        </c:ser>
        <c:dLbls>
          <c:showLegendKey val="0"/>
          <c:showVal val="1"/>
          <c:showCatName val="0"/>
          <c:showSerName val="0"/>
          <c:showPercent val="0"/>
          <c:showBubbleSize val="0"/>
        </c:dLbls>
        <c:gapWidth val="110"/>
        <c:overlap val="100"/>
        <c:axId val="224969760"/>
        <c:axId val="224970320"/>
      </c:barChart>
      <c:catAx>
        <c:axId val="22496976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900" b="1" i="0" u="none" strike="noStrike" baseline="0">
                <a:solidFill>
                  <a:schemeClr val="tx1"/>
                </a:solidFill>
                <a:latin typeface="Arial (Hebrew)"/>
                <a:ea typeface="Arial (Hebrew)"/>
                <a:cs typeface="Arial (Hebrew)"/>
              </a:defRPr>
            </a:pPr>
            <a:endParaRPr lang="he-IL"/>
          </a:p>
        </c:txPr>
        <c:crossAx val="224970320"/>
        <c:crosses val="autoZero"/>
        <c:auto val="1"/>
        <c:lblAlgn val="ctr"/>
        <c:lblOffset val="100"/>
        <c:tickLblSkip val="1"/>
        <c:tickMarkSkip val="1"/>
        <c:noMultiLvlLbl val="0"/>
      </c:catAx>
      <c:valAx>
        <c:axId val="224970320"/>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224969760"/>
        <c:crosses val="autoZero"/>
        <c:crossBetween val="between"/>
      </c:valAx>
      <c:spPr>
        <a:noFill/>
        <a:ln w="25210">
          <a:noFill/>
        </a:ln>
      </c:spPr>
    </c:plotArea>
    <c:legend>
      <c:legendPos val="r"/>
      <c:layout>
        <c:manualLayout>
          <c:xMode val="edge"/>
          <c:yMode val="edge"/>
          <c:x val="0.76896451091410656"/>
          <c:y val="5.5914578755322332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362299781533097"/>
          <c:y val="0"/>
          <c:w val="0.70235743996144151"/>
          <c:h val="0.90008223298302381"/>
        </c:manualLayout>
      </c:layout>
      <c:barChart>
        <c:barDir val="bar"/>
        <c:grouping val="clustered"/>
        <c:varyColors val="0"/>
        <c:ser>
          <c:idx val="0"/>
          <c:order val="0"/>
          <c:tx>
            <c:strRef>
              <c:f>Sheet1!$B$1</c:f>
              <c:strCache>
                <c:ptCount val="1"/>
                <c:pt idx="0">
                  <c:v>יוני 2014</c:v>
                </c:pt>
              </c:strCache>
            </c:strRef>
          </c:tx>
          <c:spPr>
            <a:solidFill>
              <a:srgbClr val="03ABDA"/>
            </a:solidFill>
            <a:ln w="25310">
              <a:noFill/>
            </a:ln>
          </c:spPr>
          <c:invertIfNegative val="0"/>
          <c:dLbls>
            <c:spPr>
              <a:noFill/>
              <a:ln w="253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Sheet1!$B$2:$B$7</c:f>
              <c:numCache>
                <c:formatCode>0%</c:formatCode>
                <c:ptCount val="6"/>
                <c:pt idx="0">
                  <c:v>0.24</c:v>
                </c:pt>
                <c:pt idx="1">
                  <c:v>0.38</c:v>
                </c:pt>
                <c:pt idx="2">
                  <c:v>0.24</c:v>
                </c:pt>
                <c:pt idx="3">
                  <c:v>0.15</c:v>
                </c:pt>
                <c:pt idx="4">
                  <c:v>0.15</c:v>
                </c:pt>
                <c:pt idx="5">
                  <c:v>0.09</c:v>
                </c:pt>
              </c:numCache>
            </c:numRef>
          </c:val>
          <c:extLst xmlns:c16r2="http://schemas.microsoft.com/office/drawing/2015/06/chart">
            <c:ext xmlns:c16="http://schemas.microsoft.com/office/drawing/2014/chart" uri="{C3380CC4-5D6E-409C-BE32-E72D297353CC}">
              <c16:uniqueId val="{00000000-4A76-4A6A-B8DB-B2BE3A30341C}"/>
            </c:ext>
          </c:extLst>
        </c:ser>
        <c:ser>
          <c:idx val="1"/>
          <c:order val="1"/>
          <c:tx>
            <c:strRef>
              <c:f>Sheet1!$C$1</c:f>
              <c:strCache>
                <c:ptCount val="1"/>
                <c:pt idx="0">
                  <c:v>מאי 2015</c:v>
                </c:pt>
              </c:strCache>
            </c:strRef>
          </c:tx>
          <c:spPr>
            <a:solidFill>
              <a:srgbClr val="067392"/>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Sheet1!$C$2:$C$7</c:f>
              <c:numCache>
                <c:formatCode>0%</c:formatCode>
                <c:ptCount val="6"/>
                <c:pt idx="0">
                  <c:v>0.36</c:v>
                </c:pt>
                <c:pt idx="1">
                  <c:v>0.22</c:v>
                </c:pt>
                <c:pt idx="2">
                  <c:v>0.11</c:v>
                </c:pt>
                <c:pt idx="3">
                  <c:v>0.06</c:v>
                </c:pt>
                <c:pt idx="4">
                  <c:v>0.04</c:v>
                </c:pt>
                <c:pt idx="5">
                  <c:v>0.04</c:v>
                </c:pt>
              </c:numCache>
            </c:numRef>
          </c:val>
          <c:extLst xmlns:c16r2="http://schemas.microsoft.com/office/drawing/2015/06/chart">
            <c:ext xmlns:c16="http://schemas.microsoft.com/office/drawing/2014/chart" uri="{C3380CC4-5D6E-409C-BE32-E72D297353CC}">
              <c16:uniqueId val="{00000001-4A76-4A6A-B8DB-B2BE3A30341C}"/>
            </c:ext>
          </c:extLst>
        </c:ser>
        <c:ser>
          <c:idx val="2"/>
          <c:order val="2"/>
          <c:tx>
            <c:strRef>
              <c:f>Sheet1!$D$1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Sheet1!$D$2:$D$7</c:f>
              <c:numCache>
                <c:formatCode>0%</c:formatCode>
                <c:ptCount val="6"/>
                <c:pt idx="0">
                  <c:v>0.41791044776119401</c:v>
                </c:pt>
                <c:pt idx="1">
                  <c:v>0.41044776119402981</c:v>
                </c:pt>
                <c:pt idx="2">
                  <c:v>0.15671641791044777</c:v>
                </c:pt>
                <c:pt idx="3">
                  <c:v>0.16417910447761191</c:v>
                </c:pt>
                <c:pt idx="4">
                  <c:v>9.7014925373134317E-2</c:v>
                </c:pt>
                <c:pt idx="5">
                  <c:v>9.7014925373134317E-2</c:v>
                </c:pt>
              </c:numCache>
            </c:numRef>
          </c:val>
          <c:extLst xmlns:c16r2="http://schemas.microsoft.com/office/drawing/2015/06/chart">
            <c:ext xmlns:c16="http://schemas.microsoft.com/office/drawing/2014/chart" uri="{C3380CC4-5D6E-409C-BE32-E72D297353CC}">
              <c16:uniqueId val="{00000002-4A76-4A6A-B8DB-B2BE3A30341C}"/>
            </c:ext>
          </c:extLst>
        </c:ser>
        <c:ser>
          <c:idx val="3"/>
          <c:order val="3"/>
          <c:tx>
            <c:strRef>
              <c:f>Sheet1!$E$1</c:f>
              <c:strCache>
                <c:ptCount val="1"/>
                <c:pt idx="0">
                  <c:v>מרץ 2017</c:v>
                </c:pt>
              </c:strCache>
            </c:strRef>
          </c:tx>
          <c:invertIfNegative val="0"/>
          <c:dLbls>
            <c:spPr>
              <a:noFill/>
              <a:ln>
                <a:noFill/>
              </a:ln>
              <a:effectLst/>
            </c:spPr>
            <c:txPr>
              <a:bodyPr wrap="square" lIns="38100" tIns="19050" rIns="38100" bIns="19050" anchor="ctr" anchorCtr="0">
                <a:spAutoFit/>
              </a:bodyPr>
              <a:lstStyle/>
              <a:p>
                <a:pPr algn="ctr">
                  <a:defRPr lang="en-US" sz="10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Sheet1!$E$2:$E$7</c:f>
              <c:numCache>
                <c:formatCode>0%</c:formatCode>
                <c:ptCount val="6"/>
                <c:pt idx="0">
                  <c:v>0.53999999999999992</c:v>
                </c:pt>
                <c:pt idx="1">
                  <c:v>0.25999999999999995</c:v>
                </c:pt>
                <c:pt idx="2">
                  <c:v>0.25999999999999995</c:v>
                </c:pt>
                <c:pt idx="3">
                  <c:v>0.25</c:v>
                </c:pt>
                <c:pt idx="4">
                  <c:v>0.16</c:v>
                </c:pt>
                <c:pt idx="5">
                  <c:v>9.9999999999999992E-2</c:v>
                </c:pt>
              </c:numCache>
            </c:numRef>
          </c:val>
          <c:extLst xmlns:c16r2="http://schemas.microsoft.com/office/drawing/2015/06/chart">
            <c:ext xmlns:c16="http://schemas.microsoft.com/office/drawing/2014/chart" uri="{C3380CC4-5D6E-409C-BE32-E72D297353CC}">
              <c16:uniqueId val="{00000003-4A76-4A6A-B8DB-B2BE3A30341C}"/>
            </c:ext>
          </c:extLst>
        </c:ser>
        <c:dLbls>
          <c:showLegendKey val="0"/>
          <c:showVal val="1"/>
          <c:showCatName val="0"/>
          <c:showSerName val="0"/>
          <c:showPercent val="0"/>
          <c:showBubbleSize val="0"/>
        </c:dLbls>
        <c:gapWidth val="150"/>
        <c:axId val="224974240"/>
        <c:axId val="224974800"/>
      </c:barChart>
      <c:catAx>
        <c:axId val="224974240"/>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224974800"/>
        <c:crosses val="autoZero"/>
        <c:auto val="1"/>
        <c:lblAlgn val="ctr"/>
        <c:lblOffset val="100"/>
        <c:tickLblSkip val="1"/>
        <c:tickMarkSkip val="1"/>
        <c:noMultiLvlLbl val="0"/>
      </c:catAx>
      <c:valAx>
        <c:axId val="224974800"/>
        <c:scaling>
          <c:orientation val="minMax"/>
          <c:max val="1"/>
          <c:min val="0"/>
        </c:scaling>
        <c:delete val="1"/>
        <c:axPos val="t"/>
        <c:numFmt formatCode="0%" sourceLinked="1"/>
        <c:majorTickMark val="out"/>
        <c:minorTickMark val="none"/>
        <c:tickLblPos val="nextTo"/>
        <c:crossAx val="224974240"/>
        <c:crosses val="autoZero"/>
        <c:crossBetween val="between"/>
      </c:valAx>
      <c:spPr>
        <a:noFill/>
        <a:ln w="25310">
          <a:noFill/>
        </a:ln>
      </c:spPr>
    </c:plotArea>
    <c:legend>
      <c:legendPos val="b"/>
      <c:layout>
        <c:manualLayout>
          <c:xMode val="edge"/>
          <c:yMode val="edge"/>
          <c:x val="9.7179870027622892E-2"/>
          <c:y val="0.93097843873083863"/>
          <c:w val="0.57480991955258998"/>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3075" name="Rectangle 3"/>
          <p:cNvSpPr>
            <a:spLocks noGrp="1" noChangeArrowheads="1"/>
          </p:cNvSpPr>
          <p:nvPr>
            <p:ph type="dt" sz="quarter" idx="1"/>
          </p:nvPr>
        </p:nvSpPr>
        <p:spPr bwMode="auto">
          <a:xfrm>
            <a:off x="3852539"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algn="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3076" name="Rectangle 4"/>
          <p:cNvSpPr>
            <a:spLocks noGrp="1" noChangeArrowheads="1"/>
          </p:cNvSpPr>
          <p:nvPr>
            <p:ph type="ftr" sz="quarter" idx="2"/>
          </p:nvPr>
        </p:nvSpPr>
        <p:spPr bwMode="auto">
          <a:xfrm>
            <a:off x="0"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defTabSz="921875" rtl="1" eaLnBrk="0" hangingPunct="0">
              <a:defRPr sz="1200" b="0">
                <a:solidFill>
                  <a:schemeClr val="tx1"/>
                </a:solidFill>
                <a:latin typeface="Times New Roman" pitchFamily="18" charset="0"/>
                <a:cs typeface="Times New Roman" pitchFamily="18" charset="0"/>
              </a:defRPr>
            </a:lvl1pPr>
          </a:lstStyle>
          <a:p>
            <a:pPr>
              <a:defRPr/>
            </a:pPr>
            <a:r>
              <a:rPr lang="he-IL" altLang="en-US" dirty="0"/>
              <a:t>גיאוקרטוגרפיה - אסטרטגיה של מידע</a:t>
            </a:r>
            <a:endParaRPr lang="en-US" altLang="en-US" dirty="0"/>
          </a:p>
        </p:txBody>
      </p:sp>
      <p:sp>
        <p:nvSpPr>
          <p:cNvPr id="3077" name="Rectangle 5"/>
          <p:cNvSpPr>
            <a:spLocks noGrp="1" noChangeArrowheads="1"/>
          </p:cNvSpPr>
          <p:nvPr>
            <p:ph type="sldNum" sz="quarter" idx="3"/>
          </p:nvPr>
        </p:nvSpPr>
        <p:spPr bwMode="auto">
          <a:xfrm>
            <a:off x="3852539"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algn="r" defTabSz="921875" rtl="1" eaLnBrk="0" hangingPunct="0">
              <a:defRPr sz="1200" b="0">
                <a:solidFill>
                  <a:schemeClr val="tx1"/>
                </a:solidFill>
                <a:latin typeface="Times New Roman" pitchFamily="18" charset="0"/>
                <a:cs typeface="Times New Roman" pitchFamily="18" charset="0"/>
              </a:defRPr>
            </a:lvl1pPr>
          </a:lstStyle>
          <a:p>
            <a:pPr>
              <a:defRPr/>
            </a:pPr>
            <a:fld id="{46BB4A55-9442-47C8-A82E-3A44008D6314}" type="slidenum">
              <a:rPr lang="he-IL" altLang="en-US"/>
              <a:pPr>
                <a:defRPr/>
              </a:pPr>
              <a:t>‹#›</a:t>
            </a:fld>
            <a:endParaRPr lang="en-US" altLang="en-US" dirty="0"/>
          </a:p>
        </p:txBody>
      </p:sp>
    </p:spTree>
    <p:extLst>
      <p:ext uri="{BB962C8B-B14F-4D97-AF65-F5344CB8AC3E}">
        <p14:creationId xmlns:p14="http://schemas.microsoft.com/office/powerpoint/2010/main" val="3494559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5123" name="Rectangle 3"/>
          <p:cNvSpPr>
            <a:spLocks noGrp="1" noChangeArrowheads="1"/>
          </p:cNvSpPr>
          <p:nvPr>
            <p:ph type="dt" idx="1"/>
          </p:nvPr>
        </p:nvSpPr>
        <p:spPr bwMode="auto">
          <a:xfrm>
            <a:off x="3852539"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algn="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10244"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05834" y="4715045"/>
            <a:ext cx="4986008" cy="4467545"/>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p>
            <a:pPr lvl="0"/>
            <a:r>
              <a:rPr lang="en-US" altLang="he-IL" noProof="0"/>
              <a:t>Click to edit Master text styles</a:t>
            </a:r>
          </a:p>
          <a:p>
            <a:pPr lvl="1"/>
            <a:r>
              <a:rPr lang="en-US" altLang="he-IL" noProof="0"/>
              <a:t>Second level</a:t>
            </a:r>
          </a:p>
          <a:p>
            <a:pPr lvl="2"/>
            <a:r>
              <a:rPr lang="en-US" altLang="he-IL" noProof="0"/>
              <a:t>Third level</a:t>
            </a:r>
          </a:p>
          <a:p>
            <a:pPr lvl="3"/>
            <a:r>
              <a:rPr lang="en-US" altLang="he-IL" noProof="0"/>
              <a:t>Fourth level</a:t>
            </a:r>
          </a:p>
          <a:p>
            <a:pPr lvl="4"/>
            <a:r>
              <a:rPr lang="en-US" altLang="he-IL" noProof="0"/>
              <a:t>Fifth level</a:t>
            </a:r>
            <a:endParaRPr lang="en-US" altLang="en-US" noProof="0"/>
          </a:p>
        </p:txBody>
      </p:sp>
      <p:sp>
        <p:nvSpPr>
          <p:cNvPr id="5126" name="Rectangle 6"/>
          <p:cNvSpPr>
            <a:spLocks noGrp="1" noChangeArrowheads="1"/>
          </p:cNvSpPr>
          <p:nvPr>
            <p:ph type="ftr" sz="quarter" idx="4"/>
          </p:nvPr>
        </p:nvSpPr>
        <p:spPr bwMode="auto">
          <a:xfrm>
            <a:off x="0"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defTabSz="921875" rtl="1" eaLnBrk="0" hangingPunct="0">
              <a:defRPr sz="1200" b="0">
                <a:solidFill>
                  <a:schemeClr val="tx1"/>
                </a:solidFill>
                <a:latin typeface="Times New Roman" pitchFamily="18" charset="0"/>
                <a:cs typeface="Times New Roman" pitchFamily="18" charset="0"/>
              </a:defRPr>
            </a:lvl1pPr>
          </a:lstStyle>
          <a:p>
            <a:pPr>
              <a:defRPr/>
            </a:pPr>
            <a:r>
              <a:rPr lang="he-IL" altLang="en-US" dirty="0"/>
              <a:t>גיאוקרטוגרפיה - אסטרטגיה של מידע</a:t>
            </a:r>
            <a:endParaRPr lang="en-US" altLang="en-US" dirty="0"/>
          </a:p>
        </p:txBody>
      </p:sp>
      <p:sp>
        <p:nvSpPr>
          <p:cNvPr id="5127" name="Rectangle 7"/>
          <p:cNvSpPr>
            <a:spLocks noGrp="1" noChangeArrowheads="1"/>
          </p:cNvSpPr>
          <p:nvPr>
            <p:ph type="sldNum" sz="quarter" idx="5"/>
          </p:nvPr>
        </p:nvSpPr>
        <p:spPr bwMode="auto">
          <a:xfrm>
            <a:off x="3852539"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algn="r" defTabSz="921875" rtl="1" eaLnBrk="0" hangingPunct="0">
              <a:defRPr sz="1200" b="0">
                <a:solidFill>
                  <a:schemeClr val="tx1"/>
                </a:solidFill>
                <a:latin typeface="Times New Roman" pitchFamily="18" charset="0"/>
                <a:cs typeface="Times New Roman" pitchFamily="18" charset="0"/>
              </a:defRPr>
            </a:lvl1pPr>
          </a:lstStyle>
          <a:p>
            <a:pPr>
              <a:defRPr/>
            </a:pPr>
            <a:fld id="{0B52A6F5-2CEC-4D12-9B50-BAC338C520B8}" type="slidenum">
              <a:rPr lang="he-IL" altLang="en-US"/>
              <a:pPr>
                <a:defRPr/>
              </a:pPr>
              <a:t>‹#›</a:t>
            </a:fld>
            <a:endParaRPr lang="en-US" altLang="en-US" dirty="0"/>
          </a:p>
        </p:txBody>
      </p:sp>
    </p:spTree>
    <p:extLst>
      <p:ext uri="{BB962C8B-B14F-4D97-AF65-F5344CB8AC3E}">
        <p14:creationId xmlns:p14="http://schemas.microsoft.com/office/powerpoint/2010/main" val="1464145385"/>
      </p:ext>
    </p:extLst>
  </p:cSld>
  <p:clrMap bg1="lt1" tx1="dk1" bg2="lt2" tx2="dk2" accent1="accent1" accent2="accent2" accent3="accent3" accent4="accent4" accent5="accent5" accent6="accent6" hlink="hlink" folHlink="folHlink"/>
  <p:hf hdr="0" dt="0"/>
  <p:notesStyle>
    <a:lvl1pPr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1pPr>
    <a:lvl2pPr marL="4572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2pPr>
    <a:lvl3pPr marL="9144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3pPr>
    <a:lvl4pPr marL="13716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4pPr>
    <a:lvl5pPr marL="18288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כותרת תחתונה 3"/>
          <p:cNvSpPr>
            <a:spLocks noGrp="1"/>
          </p:cNvSpPr>
          <p:nvPr>
            <p:ph type="ftr" sz="quarter" idx="10"/>
          </p:nvPr>
        </p:nvSpPr>
        <p:spPr/>
        <p:txBody>
          <a:bodyPr/>
          <a:lstStyle/>
          <a:p>
            <a:pPr>
              <a:defRPr/>
            </a:pPr>
            <a:r>
              <a:rPr lang="he-IL" altLang="en-US" smtClean="0"/>
              <a:t>גיאוקרטוגרפיה - אסטרטגיה של מידע</a:t>
            </a:r>
            <a:endParaRPr lang="en-US" altLang="en-US" dirty="0"/>
          </a:p>
        </p:txBody>
      </p:sp>
      <p:sp>
        <p:nvSpPr>
          <p:cNvPr id="5" name="מציין מיקום של מספר שקופית 4"/>
          <p:cNvSpPr>
            <a:spLocks noGrp="1"/>
          </p:cNvSpPr>
          <p:nvPr>
            <p:ph type="sldNum" sz="quarter" idx="11"/>
          </p:nvPr>
        </p:nvSpPr>
        <p:spPr/>
        <p:txBody>
          <a:bodyPr/>
          <a:lstStyle/>
          <a:p>
            <a:pPr>
              <a:defRPr/>
            </a:pPr>
            <a:fld id="{0B52A6F5-2CEC-4D12-9B50-BAC338C520B8}" type="slidenum">
              <a:rPr lang="he-IL" altLang="en-US" smtClean="0"/>
              <a:pPr>
                <a:defRPr/>
              </a:pPr>
              <a:t>38</a:t>
            </a:fld>
            <a:endParaRPr lang="en-US" altLang="en-US" dirty="0"/>
          </a:p>
        </p:txBody>
      </p:sp>
    </p:spTree>
    <p:extLst>
      <p:ext uri="{BB962C8B-B14F-4D97-AF65-F5344CB8AC3E}">
        <p14:creationId xmlns:p14="http://schemas.microsoft.com/office/powerpoint/2010/main" val="23936503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vmlDrawing" Target="../drawings/vmlDrawing1.vml"/><Relationship Id="rId6" Type="http://schemas.openxmlformats.org/officeDocument/2006/relationships/image" Target="../media/image4.jpeg"/><Relationship Id="rId5" Type="http://schemas.openxmlformats.org/officeDocument/2006/relationships/image" Target="../media/image1.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vmlDrawing" Target="../drawings/vmlDrawing2.vml"/><Relationship Id="rId6" Type="http://schemas.openxmlformats.org/officeDocument/2006/relationships/image" Target="../media/image2.jpg"/><Relationship Id="rId5" Type="http://schemas.openxmlformats.org/officeDocument/2006/relationships/image" Target="../media/image1.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שקופית כותרת">
    <p:spTree>
      <p:nvGrpSpPr>
        <p:cNvPr id="1" name=""/>
        <p:cNvGrpSpPr/>
        <p:nvPr/>
      </p:nvGrpSpPr>
      <p:grpSpPr>
        <a:xfrm>
          <a:off x="0" y="0"/>
          <a:ext cx="0" cy="0"/>
          <a:chOff x="0" y="0"/>
          <a:chExt cx="0" cy="0"/>
        </a:xfrm>
      </p:grpSpPr>
      <p:sp>
        <p:nvSpPr>
          <p:cNvPr id="4" name="Rectangle 6"/>
          <p:cNvSpPr>
            <a:spLocks noGrp="1" noChangeArrowheads="1"/>
          </p:cNvSpPr>
          <p:nvPr>
            <p:ph type="sldNum" sz="quarter" idx="10"/>
          </p:nvPr>
        </p:nvSpPr>
        <p:spPr>
          <a:ln/>
        </p:spPr>
        <p:txBody>
          <a:bodyPr/>
          <a:lstStyle>
            <a:lvl1pPr>
              <a:defRPr/>
            </a:lvl1pPr>
          </a:lstStyle>
          <a:p>
            <a:pPr>
              <a:defRPr/>
            </a:pPr>
            <a:fld id="{BCD8F52D-0056-469A-AC45-78285AEF59F2}" type="slidenum">
              <a:rPr lang="he-IL" altLang="en-US"/>
              <a:pPr>
                <a:defRPr/>
              </a:pPr>
              <a:t>‹#›</a:t>
            </a:fld>
            <a:endParaRPr lang="en-US"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idx="1"/>
          </p:nvPr>
        </p:nvSpPr>
        <p:spPr>
          <a:xfrm>
            <a:off x="457200" y="1412875"/>
            <a:ext cx="8229600" cy="471328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78D719EC-8B41-4C10-BCF0-D135F85C7583}" type="slidenum">
              <a:rPr lang="he-IL" altLang="en-US"/>
              <a:pPr>
                <a:defRPr/>
              </a:pPr>
              <a:t>‹#›</a:t>
            </a:fld>
            <a:endParaRPr lang="en-US"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e-IL"/>
              <a:t>לחץ כדי לערוך סגנונות טקסט של תבנית בסיס</a:t>
            </a:r>
          </a:p>
        </p:txBody>
      </p:sp>
      <p:sp>
        <p:nvSpPr>
          <p:cNvPr id="4" name="Rectangle 6"/>
          <p:cNvSpPr>
            <a:spLocks noGrp="1" noChangeArrowheads="1"/>
          </p:cNvSpPr>
          <p:nvPr>
            <p:ph type="sldNum" sz="quarter" idx="10"/>
          </p:nvPr>
        </p:nvSpPr>
        <p:spPr>
          <a:ln/>
        </p:spPr>
        <p:txBody>
          <a:bodyPr/>
          <a:lstStyle>
            <a:lvl1pPr>
              <a:defRPr/>
            </a:lvl1pPr>
          </a:lstStyle>
          <a:p>
            <a:pPr>
              <a:defRPr/>
            </a:pPr>
            <a:fld id="{1E6AEA6F-9653-4030-B031-8A04C90E47BF}" type="slidenum">
              <a:rPr lang="he-IL" altLang="en-US"/>
              <a:pPr>
                <a:defRPr/>
              </a:pPr>
              <a:t>‹#›</a:t>
            </a:fld>
            <a:endParaRPr lang="en-US"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457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48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Rectangle 6"/>
          <p:cNvSpPr>
            <a:spLocks noGrp="1" noChangeArrowheads="1"/>
          </p:cNvSpPr>
          <p:nvPr>
            <p:ph type="sldNum" sz="quarter" idx="10"/>
          </p:nvPr>
        </p:nvSpPr>
        <p:spPr>
          <a:ln/>
        </p:spPr>
        <p:txBody>
          <a:bodyPr/>
          <a:lstStyle>
            <a:lvl1pPr>
              <a:defRPr/>
            </a:lvl1pPr>
          </a:lstStyle>
          <a:p>
            <a:pPr>
              <a:defRPr/>
            </a:pPr>
            <a:fld id="{552446FC-E18E-449F-BF2F-3403B30292EC}" type="slidenum">
              <a:rPr lang="he-IL" altLang="en-US"/>
              <a:pPr>
                <a:defRPr/>
              </a:pPr>
              <a:t>‹#›</a:t>
            </a:fld>
            <a:endParaRPr lang="en-US"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143000"/>
          </a:xfrm>
          <a:prstGeom prst="rect">
            <a:avLst/>
          </a:prstGeom>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Rectangle 6"/>
          <p:cNvSpPr>
            <a:spLocks noGrp="1" noChangeArrowheads="1"/>
          </p:cNvSpPr>
          <p:nvPr>
            <p:ph type="sldNum" sz="quarter" idx="10"/>
          </p:nvPr>
        </p:nvSpPr>
        <p:spPr>
          <a:ln/>
        </p:spPr>
        <p:txBody>
          <a:bodyPr/>
          <a:lstStyle>
            <a:lvl1pPr>
              <a:defRPr/>
            </a:lvl1pPr>
          </a:lstStyle>
          <a:p>
            <a:pPr>
              <a:defRPr/>
            </a:pPr>
            <a:fld id="{3D271768-9D49-4207-B5E6-8EB7EC924CDC}" type="slidenum">
              <a:rPr lang="he-IL" altLang="en-US"/>
              <a:pPr>
                <a:defRPr/>
              </a:pPr>
              <a:t>‹#›</a:t>
            </a:fld>
            <a:endParaRPr lang="en-US"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Rectangle 6"/>
          <p:cNvSpPr>
            <a:spLocks noGrp="1" noChangeArrowheads="1"/>
          </p:cNvSpPr>
          <p:nvPr>
            <p:ph type="sldNum" sz="quarter" idx="10"/>
          </p:nvPr>
        </p:nvSpPr>
        <p:spPr>
          <a:ln/>
        </p:spPr>
        <p:txBody>
          <a:bodyPr/>
          <a:lstStyle>
            <a:lvl1pPr>
              <a:defRPr/>
            </a:lvl1pPr>
          </a:lstStyle>
          <a:p>
            <a:pPr>
              <a:defRPr/>
            </a:pPr>
            <a:fld id="{9BD8B4FA-6A43-4FBC-B54D-6132423C4A74}" type="slidenum">
              <a:rPr lang="he-IL" altLang="en-US"/>
              <a:pPr>
                <a:defRPr/>
              </a:pPr>
              <a:t>‹#›</a:t>
            </a:fld>
            <a:endParaRPr lang="en-US"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E422B57C-3FAD-452A-8675-4D21279FFA69}" type="slidenum">
              <a:rPr lang="he-IL" altLang="en-US"/>
              <a:pPr>
                <a:defRPr/>
              </a:pPr>
              <a:t>‹#›</a:t>
            </a:fld>
            <a:endParaRPr lang="en-US"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34D5E8F1-7C3F-4DAF-B663-DC8C526DB6E3}" type="slidenum">
              <a:rPr lang="he-IL" altLang="en-US"/>
              <a:pPr>
                <a:defRPr/>
              </a:pPr>
              <a:t>‹#›</a:t>
            </a:fld>
            <a:endParaRPr lang="en-US"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dirty="0"/>
          </a:p>
        </p:txBody>
      </p:sp>
      <p:sp>
        <p:nvSpPr>
          <p:cNvPr id="4" name="מציין מיקום טקסט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7CE9E5B4-589F-405D-980B-30B9DAE7E71E}" type="slidenum">
              <a:rPr lang="he-IL" altLang="en-US"/>
              <a:pPr>
                <a:defRPr/>
              </a:pPr>
              <a:t>‹#›</a:t>
            </a:fld>
            <a:endParaRPr lang="en-US"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1412875"/>
            <a:ext cx="8229600" cy="4713288"/>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CD89B853-145F-470B-9748-ABC697456C15}" type="slidenum">
              <a:rPr lang="he-IL" altLang="en-US"/>
              <a:pPr>
                <a:defRPr/>
              </a:pPr>
              <a:t>‹#›</a:t>
            </a:fld>
            <a:endParaRPr lang="en-US"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723063" y="836613"/>
            <a:ext cx="2108200" cy="5289550"/>
          </a:xfrm>
          <a:prstGeom prst="rect">
            <a:avLst/>
          </a:prstGeo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395288" y="836613"/>
            <a:ext cx="6175375" cy="5289550"/>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6CF43898-4251-4274-9339-51E75EADDF84}" type="slidenum">
              <a:rPr lang="he-IL" altLang="en-US"/>
              <a:pPr>
                <a:defRPr/>
              </a:pPr>
              <a:t>‹#›</a:t>
            </a:fld>
            <a:endParaRPr lang="en-US"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תוכן">
    <p:spTree>
      <p:nvGrpSpPr>
        <p:cNvPr id="1" name=""/>
        <p:cNvGrpSpPr/>
        <p:nvPr/>
      </p:nvGrpSpPr>
      <p:grpSpPr>
        <a:xfrm>
          <a:off x="0" y="0"/>
          <a:ext cx="0" cy="0"/>
          <a:chOff x="0" y="0"/>
          <a:chExt cx="0" cy="0"/>
        </a:xfrm>
      </p:grpSpPr>
      <p:sp>
        <p:nvSpPr>
          <p:cNvPr id="3" name="Rectangle 6"/>
          <p:cNvSpPr>
            <a:spLocks noGrp="1" noChangeArrowheads="1"/>
          </p:cNvSpPr>
          <p:nvPr>
            <p:ph type="sldNum" sz="quarter" idx="10"/>
          </p:nvPr>
        </p:nvSpPr>
        <p:spPr>
          <a:ln/>
        </p:spPr>
        <p:txBody>
          <a:bodyPr/>
          <a:lstStyle>
            <a:lvl1pPr>
              <a:defRPr/>
            </a:lvl1pPr>
          </a:lstStyle>
          <a:p>
            <a:pPr>
              <a:defRPr/>
            </a:pPr>
            <a:fld id="{E60D269D-BD5D-412C-990E-B3240341054D}" type="slidenum">
              <a:rPr lang="he-IL" altLang="en-US"/>
              <a:pPr>
                <a:defRPr/>
              </a:pPr>
              <a:t>‹#›</a:t>
            </a:fld>
            <a:endParaRPr lang="en-US"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כותרת ו-4 תכנים">
    <p:spTree>
      <p:nvGrpSpPr>
        <p:cNvPr id="1" name=""/>
        <p:cNvGrpSpPr/>
        <p:nvPr/>
      </p:nvGrpSpPr>
      <p:grpSpPr>
        <a:xfrm>
          <a:off x="0" y="0"/>
          <a:ext cx="0" cy="0"/>
          <a:chOff x="0" y="0"/>
          <a:chExt cx="0" cy="0"/>
        </a:xfrm>
      </p:grpSpPr>
      <p:sp>
        <p:nvSpPr>
          <p:cNvPr id="3" name="מציין מיקום תוכן 2"/>
          <p:cNvSpPr>
            <a:spLocks noGrp="1"/>
          </p:cNvSpPr>
          <p:nvPr>
            <p:ph sz="quarter" idx="1"/>
          </p:nvPr>
        </p:nvSpPr>
        <p:spPr>
          <a:xfrm>
            <a:off x="457200" y="1412875"/>
            <a:ext cx="4038600" cy="2279650"/>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quarter" idx="2"/>
          </p:nvPr>
        </p:nvSpPr>
        <p:spPr>
          <a:xfrm>
            <a:off x="4648200" y="1412875"/>
            <a:ext cx="4038600" cy="2279650"/>
          </a:xfrm>
          <a:prstGeom prst="rect">
            <a:avLst/>
          </a:prstGeom>
        </p:spPr>
        <p:txBody>
          <a:bodyPr/>
          <a:lstStyle/>
          <a:p>
            <a:pPr lvl="0"/>
            <a:r>
              <a:rPr lang="he-IL" dirty="0"/>
              <a:t>לחץ כדי לערוך סגנונות טקסט של תבנית בסיס</a:t>
            </a:r>
          </a:p>
          <a:p>
            <a:pPr lvl="1"/>
            <a:r>
              <a:rPr lang="he-IL" dirty="0"/>
              <a:t>רמה שנייה</a:t>
            </a:r>
          </a:p>
          <a:p>
            <a:pPr lvl="2"/>
            <a:r>
              <a:rPr lang="he-IL" dirty="0"/>
              <a:t>רמה שלישית</a:t>
            </a:r>
          </a:p>
          <a:p>
            <a:pPr lvl="3"/>
            <a:r>
              <a:rPr lang="he-IL" dirty="0"/>
              <a:t>רמה רביעית</a:t>
            </a:r>
          </a:p>
          <a:p>
            <a:pPr lvl="4"/>
            <a:r>
              <a:rPr lang="he-IL" dirty="0"/>
              <a:t>רמה חמישית</a:t>
            </a:r>
          </a:p>
        </p:txBody>
      </p:sp>
      <p:sp>
        <p:nvSpPr>
          <p:cNvPr id="5" name="מציין מיקום תוכן 4"/>
          <p:cNvSpPr>
            <a:spLocks noGrp="1"/>
          </p:cNvSpPr>
          <p:nvPr>
            <p:ph sz="quarter" idx="3"/>
          </p:nvPr>
        </p:nvSpPr>
        <p:spPr>
          <a:xfrm>
            <a:off x="457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תוכן 5"/>
          <p:cNvSpPr>
            <a:spLocks noGrp="1"/>
          </p:cNvSpPr>
          <p:nvPr>
            <p:ph sz="quarter" idx="4"/>
          </p:nvPr>
        </p:nvSpPr>
        <p:spPr>
          <a:xfrm>
            <a:off x="4648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11" name="Rectangle 6"/>
          <p:cNvSpPr>
            <a:spLocks noGrp="1" noChangeArrowheads="1"/>
          </p:cNvSpPr>
          <p:nvPr>
            <p:ph type="sldNum" sz="quarter" idx="10"/>
          </p:nvPr>
        </p:nvSpPr>
        <p:spPr/>
        <p:txBody>
          <a:bodyPr/>
          <a:lstStyle>
            <a:lvl1pPr>
              <a:defRPr/>
            </a:lvl1pPr>
          </a:lstStyle>
          <a:p>
            <a:pPr>
              <a:defRPr/>
            </a:pPr>
            <a:fld id="{ABA99522-DA8D-4649-A39E-44320E9CF0BF}" type="slidenum">
              <a:rPr lang="he-IL" altLang="en-US"/>
              <a:pPr>
                <a:defRPr/>
              </a:pPr>
              <a:t>‹#›</a:t>
            </a:fld>
            <a:endParaRPr lang="en-US" altLang="en-US" dirty="0"/>
          </a:p>
        </p:txBody>
      </p:sp>
      <p:graphicFrame>
        <p:nvGraphicFramePr>
          <p:cNvPr id="14" name="Object 29"/>
          <p:cNvGraphicFramePr>
            <a:graphicFrameLocks noChangeAspect="1"/>
          </p:cNvGraphicFramePr>
          <p:nvPr userDrawn="1"/>
        </p:nvGraphicFramePr>
        <p:xfrm>
          <a:off x="34925" y="63500"/>
          <a:ext cx="2392363" cy="844550"/>
        </p:xfrm>
        <a:graphic>
          <a:graphicData uri="http://schemas.openxmlformats.org/presentationml/2006/ole">
            <mc:AlternateContent xmlns:mc="http://schemas.openxmlformats.org/markup-compatibility/2006">
              <mc:Choice xmlns:v="urn:schemas-microsoft-com:vml" Requires="v">
                <p:oleObj spid="_x0000_s1045" name="צילום של Photo Editor" r:id="rId3" imgW="4885714" imgH="1914286" progId="">
                  <p:embed/>
                </p:oleObj>
              </mc:Choice>
              <mc:Fallback>
                <p:oleObj name="צילום של Photo Editor" r:id="rId3" imgW="4885714" imgH="1914286" progId="">
                  <p:embed/>
                  <p:pic>
                    <p:nvPicPr>
                      <p:cNvPr id="14"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 y="63500"/>
                        <a:ext cx="2392363" cy="844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5"/>
          <p:cNvSpPr>
            <a:spLocks noChangeArrowheads="1"/>
          </p:cNvSpPr>
          <p:nvPr userDrawn="1"/>
        </p:nvSpPr>
        <p:spPr bwMode="auto">
          <a:xfrm>
            <a:off x="-1588" y="-27384"/>
            <a:ext cx="9144001" cy="864096"/>
          </a:xfrm>
          <a:prstGeom prst="rect">
            <a:avLst/>
          </a:prstGeom>
          <a:gradFill flip="none" rotWithShape="1">
            <a:gsLst>
              <a:gs pos="36000">
                <a:srgbClr val="004AA1"/>
              </a:gs>
              <a:gs pos="72000">
                <a:schemeClr val="bg1"/>
              </a:gs>
            </a:gsLst>
            <a:lin ang="10800000" scaled="1"/>
            <a:tileRect/>
          </a:gradFill>
          <a:ln w="12700">
            <a:noFill/>
            <a:miter lim="800000"/>
            <a:headEnd type="none" w="sm" len="sm"/>
            <a:tailEnd type="none" w="sm" len="sm"/>
          </a:ln>
        </p:spPr>
        <p:txBody>
          <a:bodyPr anchor="ctr"/>
          <a:lstStyle/>
          <a:p>
            <a:pPr algn="ctr" rtl="1">
              <a:defRPr/>
            </a:pPr>
            <a:endParaRPr lang="he-IL" sz="1100" dirty="0">
              <a:solidFill>
                <a:schemeClr val="bg1"/>
              </a:solidFill>
            </a:endParaRPr>
          </a:p>
        </p:txBody>
      </p:sp>
      <p:sp>
        <p:nvSpPr>
          <p:cNvPr id="18" name="כותרת 1"/>
          <p:cNvSpPr>
            <a:spLocks noGrp="1"/>
          </p:cNvSpPr>
          <p:nvPr>
            <p:ph type="title" sz="quarter"/>
          </p:nvPr>
        </p:nvSpPr>
        <p:spPr>
          <a:xfrm>
            <a:off x="1907704" y="188640"/>
            <a:ext cx="7119365" cy="504825"/>
          </a:xfrm>
          <a:prstGeom prst="rect">
            <a:avLst/>
          </a:prstGeom>
        </p:spPr>
        <p:txBody>
          <a:bodyPr/>
          <a:lstStyle>
            <a:lvl1pPr>
              <a:defRPr u="none">
                <a:solidFill>
                  <a:schemeClr val="tx1"/>
                </a:solidFill>
              </a:defRPr>
            </a:lvl1pPr>
          </a:lstStyle>
          <a:p>
            <a:r>
              <a:rPr lang="he-IL" dirty="0"/>
              <a:t>לחץ כדי לערוך סגנון כותרת של תבנית בסיס</a:t>
            </a:r>
          </a:p>
        </p:txBody>
      </p:sp>
      <p:pic>
        <p:nvPicPr>
          <p:cNvPr id="13" name="Picture 3" descr="F:\on\Graphics\לוגו חברה.PNG"/>
          <p:cNvPicPr>
            <a:picLocks noChangeAspect="1" noChangeArrowheads="1"/>
          </p:cNvPicPr>
          <p:nvPr userDrawn="1"/>
        </p:nvPicPr>
        <p:blipFill>
          <a:blip r:embed="rId5" cstate="print"/>
          <a:srcRect/>
          <a:stretch>
            <a:fillRect/>
          </a:stretch>
        </p:blipFill>
        <p:spPr bwMode="auto">
          <a:xfrm>
            <a:off x="72381" y="160065"/>
            <a:ext cx="1763315" cy="532631"/>
          </a:xfrm>
          <a:prstGeom prst="rect">
            <a:avLst/>
          </a:prstGeom>
          <a:noFill/>
        </p:spPr>
      </p:pic>
      <p:sp>
        <p:nvSpPr>
          <p:cNvPr id="16" name="Rectangle 5"/>
          <p:cNvSpPr>
            <a:spLocks noChangeArrowheads="1"/>
          </p:cNvSpPr>
          <p:nvPr userDrawn="1"/>
        </p:nvSpPr>
        <p:spPr bwMode="auto">
          <a:xfrm>
            <a:off x="-2604" y="861096"/>
            <a:ext cx="9144001" cy="263648"/>
          </a:xfrm>
          <a:prstGeom prst="rect">
            <a:avLst/>
          </a:prstGeom>
          <a:solidFill>
            <a:schemeClr val="tx1"/>
          </a:solidFill>
          <a:ln w="12700">
            <a:noFill/>
            <a:miter lim="800000"/>
            <a:headEnd type="none" w="sm" len="sm"/>
            <a:tailEnd type="none" w="sm" len="sm"/>
          </a:ln>
        </p:spPr>
        <p:txBody>
          <a:bodyPr anchor="ctr"/>
          <a:lstStyle/>
          <a:p>
            <a:pPr algn="ctr" rtl="1">
              <a:defRPr/>
            </a:pPr>
            <a:endParaRPr lang="he-IL" sz="1100" dirty="0">
              <a:solidFill>
                <a:schemeClr val="bg1"/>
              </a:solidFill>
            </a:endParaRPr>
          </a:p>
        </p:txBody>
      </p:sp>
      <p:pic>
        <p:nvPicPr>
          <p:cNvPr id="2" name="תמונה 1"/>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922663" y="130906"/>
            <a:ext cx="590947" cy="590947"/>
          </a:xfrm>
          <a:prstGeom prst="rect">
            <a:avLst/>
          </a:prstGeom>
        </p:spPr>
      </p:pic>
      <p:cxnSp>
        <p:nvCxnSpPr>
          <p:cNvPr id="8" name="מחבר ישר 7"/>
          <p:cNvCxnSpPr/>
          <p:nvPr userDrawn="1"/>
        </p:nvCxnSpPr>
        <p:spPr bwMode="auto">
          <a:xfrm>
            <a:off x="10274" y="840548"/>
            <a:ext cx="9144000" cy="0"/>
          </a:xfrm>
          <a:prstGeom prst="line">
            <a:avLst/>
          </a:prstGeom>
          <a:solidFill>
            <a:schemeClr val="accent1"/>
          </a:solidFill>
          <a:ln w="28575" cap="flat" cmpd="sng" algn="ctr">
            <a:solidFill>
              <a:srgbClr val="FFC000"/>
            </a:solidFill>
            <a:prstDash val="solid"/>
            <a:round/>
            <a:headEnd type="none" w="sm" len="sm"/>
            <a:tailEnd type="none" w="sm" len="sm"/>
          </a:ln>
          <a:effectLst/>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שקופית כותרת">
    <p:spTree>
      <p:nvGrpSpPr>
        <p:cNvPr id="1" name=""/>
        <p:cNvGrpSpPr/>
        <p:nvPr/>
      </p:nvGrpSpPr>
      <p:grpSpPr>
        <a:xfrm>
          <a:off x="0" y="0"/>
          <a:ext cx="0" cy="0"/>
          <a:chOff x="0" y="0"/>
          <a:chExt cx="0" cy="0"/>
        </a:xfrm>
      </p:grpSpPr>
      <p:sp>
        <p:nvSpPr>
          <p:cNvPr id="4" name="Rectangle 6"/>
          <p:cNvSpPr>
            <a:spLocks noGrp="1" noChangeArrowheads="1"/>
          </p:cNvSpPr>
          <p:nvPr>
            <p:ph type="sldNum" sz="quarter" idx="10"/>
          </p:nvPr>
        </p:nvSpPr>
        <p:spPr>
          <a:ln/>
        </p:spPr>
        <p:txBody>
          <a:bodyPr/>
          <a:lstStyle>
            <a:lvl1pPr>
              <a:defRPr/>
            </a:lvl1pPr>
          </a:lstStyle>
          <a:p>
            <a:pPr>
              <a:defRPr/>
            </a:pPr>
            <a:fld id="{BCD8F52D-0056-469A-AC45-78285AEF59F2}"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9772725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idx="1"/>
          </p:nvPr>
        </p:nvSpPr>
        <p:spPr>
          <a:xfrm>
            <a:off x="457200" y="1412875"/>
            <a:ext cx="8229600" cy="471328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78D719EC-8B41-4C10-BCF0-D135F85C7583}"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8118196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e-IL"/>
              <a:t>לחץ כדי לערוך סגנונות טקסט של תבנית בסיס</a:t>
            </a:r>
          </a:p>
        </p:txBody>
      </p:sp>
      <p:sp>
        <p:nvSpPr>
          <p:cNvPr id="4" name="Rectangle 6"/>
          <p:cNvSpPr>
            <a:spLocks noGrp="1" noChangeArrowheads="1"/>
          </p:cNvSpPr>
          <p:nvPr>
            <p:ph type="sldNum" sz="quarter" idx="10"/>
          </p:nvPr>
        </p:nvSpPr>
        <p:spPr>
          <a:ln/>
        </p:spPr>
        <p:txBody>
          <a:bodyPr/>
          <a:lstStyle>
            <a:lvl1pPr>
              <a:defRPr/>
            </a:lvl1pPr>
          </a:lstStyle>
          <a:p>
            <a:pPr>
              <a:defRPr/>
            </a:pPr>
            <a:fld id="{1E6AEA6F-9653-4030-B031-8A04C90E47BF}"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2184366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457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48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Rectangle 6"/>
          <p:cNvSpPr>
            <a:spLocks noGrp="1" noChangeArrowheads="1"/>
          </p:cNvSpPr>
          <p:nvPr>
            <p:ph type="sldNum" sz="quarter" idx="10"/>
          </p:nvPr>
        </p:nvSpPr>
        <p:spPr>
          <a:ln/>
        </p:spPr>
        <p:txBody>
          <a:bodyPr/>
          <a:lstStyle>
            <a:lvl1pPr>
              <a:defRPr/>
            </a:lvl1pPr>
          </a:lstStyle>
          <a:p>
            <a:pPr>
              <a:defRPr/>
            </a:pPr>
            <a:fld id="{552446FC-E18E-449F-BF2F-3403B30292EC}"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4574886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143000"/>
          </a:xfrm>
          <a:prstGeom prst="rect">
            <a:avLst/>
          </a:prstGeom>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Rectangle 6"/>
          <p:cNvSpPr>
            <a:spLocks noGrp="1" noChangeArrowheads="1"/>
          </p:cNvSpPr>
          <p:nvPr>
            <p:ph type="sldNum" sz="quarter" idx="10"/>
          </p:nvPr>
        </p:nvSpPr>
        <p:spPr>
          <a:ln/>
        </p:spPr>
        <p:txBody>
          <a:bodyPr/>
          <a:lstStyle>
            <a:lvl1pPr>
              <a:defRPr/>
            </a:lvl1pPr>
          </a:lstStyle>
          <a:p>
            <a:pPr>
              <a:defRPr/>
            </a:pPr>
            <a:fld id="{3D271768-9D49-4207-B5E6-8EB7EC924CDC}"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3885086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Rectangle 6"/>
          <p:cNvSpPr>
            <a:spLocks noGrp="1" noChangeArrowheads="1"/>
          </p:cNvSpPr>
          <p:nvPr>
            <p:ph type="sldNum" sz="quarter" idx="10"/>
          </p:nvPr>
        </p:nvSpPr>
        <p:spPr>
          <a:ln/>
        </p:spPr>
        <p:txBody>
          <a:bodyPr/>
          <a:lstStyle>
            <a:lvl1pPr>
              <a:defRPr/>
            </a:lvl1pPr>
          </a:lstStyle>
          <a:p>
            <a:pPr>
              <a:defRPr/>
            </a:pPr>
            <a:fld id="{9BD8B4FA-6A43-4FBC-B54D-6132423C4A74}"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416611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E422B57C-3FAD-452A-8675-4D21279FFA69}"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8502309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34D5E8F1-7C3F-4DAF-B663-DC8C526DB6E3}"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21590580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dirty="0"/>
          </a:p>
        </p:txBody>
      </p:sp>
      <p:sp>
        <p:nvSpPr>
          <p:cNvPr id="4" name="מציין מיקום טקסט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7CE9E5B4-589F-405D-980B-30B9DAE7E71E}"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4602439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1412875"/>
            <a:ext cx="8229600" cy="4713288"/>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CD89B853-145F-470B-9748-ABC697456C15}"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5896140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723063" y="836613"/>
            <a:ext cx="2108200" cy="5289550"/>
          </a:xfrm>
          <a:prstGeom prst="rect">
            <a:avLst/>
          </a:prstGeo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395288" y="836613"/>
            <a:ext cx="6175375" cy="5289550"/>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6CF43898-4251-4274-9339-51E75EADDF84}"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5459806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תוכן">
    <p:spTree>
      <p:nvGrpSpPr>
        <p:cNvPr id="1" name=""/>
        <p:cNvGrpSpPr/>
        <p:nvPr/>
      </p:nvGrpSpPr>
      <p:grpSpPr>
        <a:xfrm>
          <a:off x="0" y="0"/>
          <a:ext cx="0" cy="0"/>
          <a:chOff x="0" y="0"/>
          <a:chExt cx="0" cy="0"/>
        </a:xfrm>
      </p:grpSpPr>
      <p:sp>
        <p:nvSpPr>
          <p:cNvPr id="3" name="Rectangle 6"/>
          <p:cNvSpPr>
            <a:spLocks noGrp="1" noChangeArrowheads="1"/>
          </p:cNvSpPr>
          <p:nvPr>
            <p:ph type="sldNum" sz="quarter" idx="10"/>
          </p:nvPr>
        </p:nvSpPr>
        <p:spPr>
          <a:ln/>
        </p:spPr>
        <p:txBody>
          <a:bodyPr/>
          <a:lstStyle>
            <a:lvl1pPr>
              <a:defRPr/>
            </a:lvl1pPr>
          </a:lstStyle>
          <a:p>
            <a:pPr>
              <a:defRPr/>
            </a:pPr>
            <a:fld id="{E60D269D-BD5D-412C-990E-B3240341054D}"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3925375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כותרת ו-4 תכנים">
    <p:spTree>
      <p:nvGrpSpPr>
        <p:cNvPr id="1" name=""/>
        <p:cNvGrpSpPr/>
        <p:nvPr/>
      </p:nvGrpSpPr>
      <p:grpSpPr>
        <a:xfrm>
          <a:off x="0" y="0"/>
          <a:ext cx="0" cy="0"/>
          <a:chOff x="0" y="0"/>
          <a:chExt cx="0" cy="0"/>
        </a:xfrm>
      </p:grpSpPr>
      <p:sp>
        <p:nvSpPr>
          <p:cNvPr id="3" name="מציין מיקום תוכן 2"/>
          <p:cNvSpPr>
            <a:spLocks noGrp="1"/>
          </p:cNvSpPr>
          <p:nvPr>
            <p:ph sz="quarter" idx="1"/>
          </p:nvPr>
        </p:nvSpPr>
        <p:spPr>
          <a:xfrm>
            <a:off x="457200" y="1412875"/>
            <a:ext cx="4038600" cy="2279650"/>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quarter" idx="2"/>
          </p:nvPr>
        </p:nvSpPr>
        <p:spPr>
          <a:xfrm>
            <a:off x="4648200" y="1412875"/>
            <a:ext cx="4038600" cy="2279650"/>
          </a:xfrm>
          <a:prstGeom prst="rect">
            <a:avLst/>
          </a:prstGeom>
        </p:spPr>
        <p:txBody>
          <a:bodyPr/>
          <a:lstStyle/>
          <a:p>
            <a:pPr lvl="0"/>
            <a:r>
              <a:rPr lang="he-IL" dirty="0"/>
              <a:t>לחץ כדי לערוך סגנונות טקסט של תבנית בסיס</a:t>
            </a:r>
          </a:p>
          <a:p>
            <a:pPr lvl="1"/>
            <a:r>
              <a:rPr lang="he-IL" dirty="0"/>
              <a:t>רמה שנייה</a:t>
            </a:r>
          </a:p>
          <a:p>
            <a:pPr lvl="2"/>
            <a:r>
              <a:rPr lang="he-IL" dirty="0"/>
              <a:t>רמה שלישית</a:t>
            </a:r>
          </a:p>
          <a:p>
            <a:pPr lvl="3"/>
            <a:r>
              <a:rPr lang="he-IL" dirty="0"/>
              <a:t>רמה רביעית</a:t>
            </a:r>
          </a:p>
          <a:p>
            <a:pPr lvl="4"/>
            <a:r>
              <a:rPr lang="he-IL" dirty="0"/>
              <a:t>רמה חמישית</a:t>
            </a:r>
          </a:p>
        </p:txBody>
      </p:sp>
      <p:sp>
        <p:nvSpPr>
          <p:cNvPr id="5" name="מציין מיקום תוכן 4"/>
          <p:cNvSpPr>
            <a:spLocks noGrp="1"/>
          </p:cNvSpPr>
          <p:nvPr>
            <p:ph sz="quarter" idx="3"/>
          </p:nvPr>
        </p:nvSpPr>
        <p:spPr>
          <a:xfrm>
            <a:off x="457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תוכן 5"/>
          <p:cNvSpPr>
            <a:spLocks noGrp="1"/>
          </p:cNvSpPr>
          <p:nvPr>
            <p:ph sz="quarter" idx="4"/>
          </p:nvPr>
        </p:nvSpPr>
        <p:spPr>
          <a:xfrm>
            <a:off x="4648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11" name="Rectangle 6"/>
          <p:cNvSpPr>
            <a:spLocks noGrp="1" noChangeArrowheads="1"/>
          </p:cNvSpPr>
          <p:nvPr>
            <p:ph type="sldNum" sz="quarter" idx="10"/>
          </p:nvPr>
        </p:nvSpPr>
        <p:spPr/>
        <p:txBody>
          <a:bodyPr/>
          <a:lstStyle>
            <a:lvl1pPr>
              <a:defRPr/>
            </a:lvl1pPr>
          </a:lstStyle>
          <a:p>
            <a:pPr>
              <a:defRPr/>
            </a:pPr>
            <a:fld id="{ABA99522-DA8D-4649-A39E-44320E9CF0BF}" type="slidenum">
              <a:rPr lang="he-IL" altLang="en-US">
                <a:solidFill>
                  <a:srgbClr val="FFFFFF"/>
                </a:solidFill>
              </a:rPr>
              <a:pPr>
                <a:defRPr/>
              </a:pPr>
              <a:t>‹#›</a:t>
            </a:fld>
            <a:endParaRPr lang="en-US" altLang="en-US" dirty="0">
              <a:solidFill>
                <a:srgbClr val="FFFFFF"/>
              </a:solidFill>
            </a:endParaRPr>
          </a:p>
        </p:txBody>
      </p:sp>
      <p:graphicFrame>
        <p:nvGraphicFramePr>
          <p:cNvPr id="14" name="Object 29"/>
          <p:cNvGraphicFramePr>
            <a:graphicFrameLocks noChangeAspect="1"/>
          </p:cNvGraphicFramePr>
          <p:nvPr userDrawn="1"/>
        </p:nvGraphicFramePr>
        <p:xfrm>
          <a:off x="34925" y="63500"/>
          <a:ext cx="2392363" cy="844550"/>
        </p:xfrm>
        <a:graphic>
          <a:graphicData uri="http://schemas.openxmlformats.org/presentationml/2006/ole">
            <mc:AlternateContent xmlns:mc="http://schemas.openxmlformats.org/markup-compatibility/2006">
              <mc:Choice xmlns:v="urn:schemas-microsoft-com:vml" Requires="v">
                <p:oleObj spid="_x0000_s2069" name="צילום של Photo Editor" r:id="rId3" imgW="4885714" imgH="1914286" progId="">
                  <p:embed/>
                </p:oleObj>
              </mc:Choice>
              <mc:Fallback>
                <p:oleObj name="צילום של Photo Editor" r:id="rId3" imgW="4885714" imgH="1914286" progId="">
                  <p:embed/>
                  <p:pic>
                    <p:nvPicPr>
                      <p:cNvPr id="14"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 y="63500"/>
                        <a:ext cx="2392363" cy="844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5"/>
          <p:cNvSpPr>
            <a:spLocks noChangeArrowheads="1"/>
          </p:cNvSpPr>
          <p:nvPr userDrawn="1"/>
        </p:nvSpPr>
        <p:spPr bwMode="auto">
          <a:xfrm>
            <a:off x="-1588" y="-27384"/>
            <a:ext cx="9144001" cy="864096"/>
          </a:xfrm>
          <a:prstGeom prst="rect">
            <a:avLst/>
          </a:prstGeom>
          <a:gradFill flip="none" rotWithShape="1">
            <a:gsLst>
              <a:gs pos="65008">
                <a:srgbClr val="B5F7F8"/>
              </a:gs>
              <a:gs pos="46000">
                <a:srgbClr val="0BE5E7"/>
              </a:gs>
              <a:gs pos="27000">
                <a:srgbClr val="0DABDA"/>
              </a:gs>
              <a:gs pos="78000">
                <a:schemeClr val="bg1"/>
              </a:gs>
            </a:gsLst>
            <a:lin ang="10800000" scaled="1"/>
            <a:tileRect/>
          </a:gra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sp>
        <p:nvSpPr>
          <p:cNvPr id="18" name="כותרת 1"/>
          <p:cNvSpPr>
            <a:spLocks noGrp="1"/>
          </p:cNvSpPr>
          <p:nvPr>
            <p:ph type="title" sz="quarter"/>
          </p:nvPr>
        </p:nvSpPr>
        <p:spPr>
          <a:xfrm>
            <a:off x="1907704" y="188640"/>
            <a:ext cx="7119365" cy="504825"/>
          </a:xfrm>
          <a:prstGeom prst="rect">
            <a:avLst/>
          </a:prstGeom>
        </p:spPr>
        <p:txBody>
          <a:bodyPr/>
          <a:lstStyle>
            <a:lvl1pPr>
              <a:defRPr u="none">
                <a:solidFill>
                  <a:schemeClr val="tx1"/>
                </a:solidFill>
              </a:defRPr>
            </a:lvl1pPr>
          </a:lstStyle>
          <a:p>
            <a:r>
              <a:rPr lang="he-IL" dirty="0"/>
              <a:t>לחץ כדי לערוך סגנון כותרת של תבנית בסיס</a:t>
            </a:r>
          </a:p>
        </p:txBody>
      </p:sp>
      <p:pic>
        <p:nvPicPr>
          <p:cNvPr id="13" name="Picture 3" descr="F:\on\Graphics\לוגו חברה.PNG"/>
          <p:cNvPicPr>
            <a:picLocks noChangeAspect="1" noChangeArrowheads="1"/>
          </p:cNvPicPr>
          <p:nvPr userDrawn="1"/>
        </p:nvPicPr>
        <p:blipFill>
          <a:blip r:embed="rId5" cstate="print"/>
          <a:srcRect/>
          <a:stretch>
            <a:fillRect/>
          </a:stretch>
        </p:blipFill>
        <p:spPr bwMode="auto">
          <a:xfrm>
            <a:off x="72381" y="160065"/>
            <a:ext cx="1763315" cy="532631"/>
          </a:xfrm>
          <a:prstGeom prst="rect">
            <a:avLst/>
          </a:prstGeom>
          <a:noFill/>
        </p:spPr>
      </p:pic>
      <p:sp>
        <p:nvSpPr>
          <p:cNvPr id="16" name="Rectangle 5"/>
          <p:cNvSpPr>
            <a:spLocks noChangeArrowheads="1"/>
          </p:cNvSpPr>
          <p:nvPr userDrawn="1"/>
        </p:nvSpPr>
        <p:spPr bwMode="auto">
          <a:xfrm>
            <a:off x="-2604" y="861096"/>
            <a:ext cx="9144001" cy="263648"/>
          </a:xfrm>
          <a:prstGeom prst="rect">
            <a:avLst/>
          </a:prstGeom>
          <a:gradFill>
            <a:gsLst>
              <a:gs pos="100000">
                <a:srgbClr val="6DC809"/>
              </a:gs>
              <a:gs pos="100000">
                <a:schemeClr val="bg1"/>
              </a:gs>
            </a:gsLst>
            <a:lin ang="10800000" scaled="1"/>
          </a:gra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pic>
        <p:nvPicPr>
          <p:cNvPr id="19" name="Picture 1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960858" y="122890"/>
            <a:ext cx="626368" cy="626368"/>
          </a:xfrm>
          <a:prstGeom prst="rect">
            <a:avLst/>
          </a:prstGeom>
        </p:spPr>
      </p:pic>
    </p:spTree>
    <p:extLst>
      <p:ext uri="{BB962C8B-B14F-4D97-AF65-F5344CB8AC3E}">
        <p14:creationId xmlns:p14="http://schemas.microsoft.com/office/powerpoint/2010/main" val="4054572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2.jp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6" name="Rectangle 6"/>
          <p:cNvSpPr>
            <a:spLocks noGrp="1" noChangeArrowheads="1"/>
          </p:cNvSpPr>
          <p:nvPr>
            <p:ph type="sldNum" sz="quarter" idx="4"/>
          </p:nvPr>
        </p:nvSpPr>
        <p:spPr bwMode="auto">
          <a:xfrm>
            <a:off x="-71438" y="6624638"/>
            <a:ext cx="395288" cy="333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1">
              <a:defRPr sz="900" b="0">
                <a:solidFill>
                  <a:schemeClr val="bg1"/>
                </a:solidFill>
                <a:cs typeface="+mn-cs"/>
              </a:defRPr>
            </a:lvl1pPr>
          </a:lstStyle>
          <a:p>
            <a:pPr>
              <a:defRPr/>
            </a:pPr>
            <a:fld id="{B08DFCFE-7891-43E1-8358-D33FEA183916}" type="slidenum">
              <a:rPr lang="he-IL" altLang="en-US"/>
              <a:pPr>
                <a:defRPr/>
              </a:pPr>
              <a:t>‹#›</a:t>
            </a:fld>
            <a:endParaRPr lang="en-US" altLang="en-US" dirty="0"/>
          </a:p>
        </p:txBody>
      </p:sp>
      <p:pic>
        <p:nvPicPr>
          <p:cNvPr id="4" name="Picture 3" descr="F:\on\Graphics\לוגו חברה.PNG"/>
          <p:cNvPicPr>
            <a:picLocks noChangeAspect="1" noChangeArrowheads="1"/>
          </p:cNvPicPr>
          <p:nvPr/>
        </p:nvPicPr>
        <p:blipFill>
          <a:blip r:embed="rId15" cstate="print"/>
          <a:srcRect/>
          <a:stretch>
            <a:fillRect/>
          </a:stretch>
        </p:blipFill>
        <p:spPr bwMode="auto">
          <a:xfrm>
            <a:off x="72381" y="160065"/>
            <a:ext cx="1763315" cy="532631"/>
          </a:xfrm>
          <a:prstGeom prst="rect">
            <a:avLst/>
          </a:prstGeom>
          <a:noFill/>
        </p:spPr>
      </p:pic>
      <p:pic>
        <p:nvPicPr>
          <p:cNvPr id="3" name="Picture 2"/>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960858" y="122890"/>
            <a:ext cx="626368" cy="626368"/>
          </a:xfrm>
          <a:prstGeom prst="rect">
            <a:avLst/>
          </a:prstGeom>
        </p:spPr>
      </p:pic>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Lst>
  <p:hf hdr="0" ftr="0" dt="0"/>
  <p:txStyles>
    <p:titleStyle>
      <a:lvl1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mj-lt"/>
          <a:ea typeface="+mj-ea"/>
          <a:cs typeface="+mj-cs"/>
        </a:defRPr>
      </a:lvl1pPr>
      <a:lvl2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2pPr>
      <a:lvl3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3pPr>
      <a:lvl4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4pPr>
      <a:lvl5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5pPr>
      <a:lvl6pPr marL="4572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6pPr>
      <a:lvl7pPr marL="9144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7pPr>
      <a:lvl8pPr marL="13716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8pPr>
      <a:lvl9pPr marL="18288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9pPr>
    </p:titleStyle>
    <p:bodyStyle>
      <a:lvl1pPr marL="342900" indent="-342900" algn="r" rtl="1" eaLnBrk="0" fontAlgn="base" hangingPunct="0">
        <a:spcBef>
          <a:spcPct val="0"/>
        </a:spcBef>
        <a:spcAft>
          <a:spcPct val="0"/>
        </a:spcAft>
        <a:buClr>
          <a:srgbClr val="990099"/>
        </a:buClr>
        <a:buChar char="•"/>
        <a:defRPr sz="2400">
          <a:solidFill>
            <a:srgbClr val="000066"/>
          </a:solidFill>
          <a:latin typeface="+mn-lt"/>
          <a:ea typeface="+mn-ea"/>
          <a:cs typeface="+mn-cs"/>
        </a:defRPr>
      </a:lvl1pPr>
      <a:lvl2pPr marL="742950" indent="-285750" algn="r" rtl="1" eaLnBrk="0" fontAlgn="base" hangingPunct="0">
        <a:spcBef>
          <a:spcPct val="0"/>
        </a:spcBef>
        <a:spcAft>
          <a:spcPct val="0"/>
        </a:spcAft>
        <a:buClr>
          <a:srgbClr val="990099"/>
        </a:buClr>
        <a:buFont typeface="Arial" pitchFamily="34" charset="0"/>
        <a:buChar char="−"/>
        <a:defRPr sz="2400">
          <a:solidFill>
            <a:srgbClr val="000066"/>
          </a:solidFill>
          <a:latin typeface="+mn-lt"/>
          <a:cs typeface="+mn-cs"/>
        </a:defRPr>
      </a:lvl2pPr>
      <a:lvl3pPr marL="1143000" indent="-228600" algn="r" rtl="1" eaLnBrk="0" fontAlgn="base" hangingPunct="0">
        <a:spcBef>
          <a:spcPct val="0"/>
        </a:spcBef>
        <a:spcAft>
          <a:spcPct val="0"/>
        </a:spcAft>
        <a:buClr>
          <a:srgbClr val="990099"/>
        </a:buClr>
        <a:buChar char="•"/>
        <a:defRPr sz="2400">
          <a:solidFill>
            <a:srgbClr val="000066"/>
          </a:solidFill>
          <a:latin typeface="+mn-lt"/>
          <a:cs typeface="+mn-cs"/>
        </a:defRPr>
      </a:lvl3pPr>
      <a:lvl4pPr marL="1600200" indent="-228600" algn="r" rtl="1" eaLnBrk="0" fontAlgn="base" hangingPunct="0">
        <a:spcBef>
          <a:spcPct val="0"/>
        </a:spcBef>
        <a:spcAft>
          <a:spcPct val="0"/>
        </a:spcAft>
        <a:buClr>
          <a:srgbClr val="990099"/>
        </a:buClr>
        <a:buChar char="•"/>
        <a:defRPr sz="2400">
          <a:solidFill>
            <a:srgbClr val="000066"/>
          </a:solidFill>
          <a:latin typeface="+mn-lt"/>
          <a:cs typeface="+mn-cs"/>
        </a:defRPr>
      </a:lvl4pPr>
      <a:lvl5pPr marL="2057400" indent="-228600" algn="r" rtl="1" eaLnBrk="0" fontAlgn="base" hangingPunct="0">
        <a:spcBef>
          <a:spcPct val="0"/>
        </a:spcBef>
        <a:spcAft>
          <a:spcPct val="0"/>
        </a:spcAft>
        <a:buClr>
          <a:srgbClr val="990099"/>
        </a:buClr>
        <a:buChar char="•"/>
        <a:defRPr sz="2400">
          <a:solidFill>
            <a:srgbClr val="000066"/>
          </a:solidFill>
          <a:latin typeface="+mn-lt"/>
          <a:cs typeface="+mn-cs"/>
        </a:defRPr>
      </a:lvl5pPr>
      <a:lvl6pPr marL="2514600" indent="-228600" algn="r" rtl="1" eaLnBrk="0" fontAlgn="base" hangingPunct="0">
        <a:spcBef>
          <a:spcPct val="0"/>
        </a:spcBef>
        <a:spcAft>
          <a:spcPct val="0"/>
        </a:spcAft>
        <a:buClr>
          <a:srgbClr val="990099"/>
        </a:buClr>
        <a:buChar char="•"/>
        <a:defRPr sz="2400">
          <a:solidFill>
            <a:srgbClr val="000066"/>
          </a:solidFill>
          <a:latin typeface="+mn-lt"/>
          <a:cs typeface="+mn-cs"/>
        </a:defRPr>
      </a:lvl6pPr>
      <a:lvl7pPr marL="2971800" indent="-228600" algn="r" rtl="1" eaLnBrk="0" fontAlgn="base" hangingPunct="0">
        <a:spcBef>
          <a:spcPct val="0"/>
        </a:spcBef>
        <a:spcAft>
          <a:spcPct val="0"/>
        </a:spcAft>
        <a:buClr>
          <a:srgbClr val="990099"/>
        </a:buClr>
        <a:buChar char="•"/>
        <a:defRPr sz="2400">
          <a:solidFill>
            <a:srgbClr val="000066"/>
          </a:solidFill>
          <a:latin typeface="+mn-lt"/>
          <a:cs typeface="+mn-cs"/>
        </a:defRPr>
      </a:lvl7pPr>
      <a:lvl8pPr marL="3429000" indent="-228600" algn="r" rtl="1" eaLnBrk="0" fontAlgn="base" hangingPunct="0">
        <a:spcBef>
          <a:spcPct val="0"/>
        </a:spcBef>
        <a:spcAft>
          <a:spcPct val="0"/>
        </a:spcAft>
        <a:buClr>
          <a:srgbClr val="990099"/>
        </a:buClr>
        <a:buChar char="•"/>
        <a:defRPr sz="2400">
          <a:solidFill>
            <a:srgbClr val="000066"/>
          </a:solidFill>
          <a:latin typeface="+mn-lt"/>
          <a:cs typeface="+mn-cs"/>
        </a:defRPr>
      </a:lvl8pPr>
      <a:lvl9pPr marL="3886200" indent="-228600" algn="r" rtl="1" eaLnBrk="0" fontAlgn="base" hangingPunct="0">
        <a:spcBef>
          <a:spcPct val="0"/>
        </a:spcBef>
        <a:spcAft>
          <a:spcPct val="0"/>
        </a:spcAft>
        <a:buClr>
          <a:srgbClr val="990099"/>
        </a:buClr>
        <a:buChar char="•"/>
        <a:defRPr sz="2400">
          <a:solidFill>
            <a:srgbClr val="000066"/>
          </a:solidFill>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6" name="Rectangle 6"/>
          <p:cNvSpPr>
            <a:spLocks noGrp="1" noChangeArrowheads="1"/>
          </p:cNvSpPr>
          <p:nvPr>
            <p:ph type="sldNum" sz="quarter" idx="4"/>
          </p:nvPr>
        </p:nvSpPr>
        <p:spPr bwMode="auto">
          <a:xfrm>
            <a:off x="-71438" y="6624638"/>
            <a:ext cx="395288" cy="333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1">
              <a:defRPr sz="900" b="0">
                <a:solidFill>
                  <a:schemeClr val="bg1"/>
                </a:solidFill>
                <a:cs typeface="+mn-cs"/>
              </a:defRPr>
            </a:lvl1pPr>
          </a:lstStyle>
          <a:p>
            <a:pPr>
              <a:defRPr/>
            </a:pPr>
            <a:fld id="{B08DFCFE-7891-43E1-8358-D33FEA183916}" type="slidenum">
              <a:rPr lang="he-IL" altLang="en-US">
                <a:solidFill>
                  <a:srgbClr val="FFFFFF"/>
                </a:solidFill>
              </a:rPr>
              <a:pPr>
                <a:defRPr/>
              </a:pPr>
              <a:t>‹#›</a:t>
            </a:fld>
            <a:endParaRPr lang="en-US" altLang="en-US" dirty="0">
              <a:solidFill>
                <a:srgbClr val="FFFFFF"/>
              </a:solidFill>
            </a:endParaRPr>
          </a:p>
        </p:txBody>
      </p:sp>
      <p:pic>
        <p:nvPicPr>
          <p:cNvPr id="4" name="Picture 3" descr="F:\on\Graphics\לוגו חברה.PNG"/>
          <p:cNvPicPr>
            <a:picLocks noChangeAspect="1" noChangeArrowheads="1"/>
          </p:cNvPicPr>
          <p:nvPr/>
        </p:nvPicPr>
        <p:blipFill>
          <a:blip r:embed="rId15" cstate="print"/>
          <a:srcRect/>
          <a:stretch>
            <a:fillRect/>
          </a:stretch>
        </p:blipFill>
        <p:spPr bwMode="auto">
          <a:xfrm>
            <a:off x="72381" y="160065"/>
            <a:ext cx="1763315" cy="532631"/>
          </a:xfrm>
          <a:prstGeom prst="rect">
            <a:avLst/>
          </a:prstGeom>
          <a:noFill/>
        </p:spPr>
      </p:pic>
      <p:pic>
        <p:nvPicPr>
          <p:cNvPr id="5" name="Picture 4"/>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960858" y="122890"/>
            <a:ext cx="626368" cy="626368"/>
          </a:xfrm>
          <a:prstGeom prst="rect">
            <a:avLst/>
          </a:prstGeom>
        </p:spPr>
      </p:pic>
    </p:spTree>
    <p:extLst>
      <p:ext uri="{BB962C8B-B14F-4D97-AF65-F5344CB8AC3E}">
        <p14:creationId xmlns:p14="http://schemas.microsoft.com/office/powerpoint/2010/main" val="417653134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hf hdr="0" ftr="0" dt="0"/>
  <p:txStyles>
    <p:titleStyle>
      <a:lvl1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mj-lt"/>
          <a:ea typeface="+mj-ea"/>
          <a:cs typeface="+mj-cs"/>
        </a:defRPr>
      </a:lvl1pPr>
      <a:lvl2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2pPr>
      <a:lvl3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3pPr>
      <a:lvl4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4pPr>
      <a:lvl5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5pPr>
      <a:lvl6pPr marL="4572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6pPr>
      <a:lvl7pPr marL="9144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7pPr>
      <a:lvl8pPr marL="13716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8pPr>
      <a:lvl9pPr marL="18288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9pPr>
    </p:titleStyle>
    <p:bodyStyle>
      <a:lvl1pPr marL="342900" indent="-342900" algn="r" rtl="1" eaLnBrk="0" fontAlgn="base" hangingPunct="0">
        <a:spcBef>
          <a:spcPct val="0"/>
        </a:spcBef>
        <a:spcAft>
          <a:spcPct val="0"/>
        </a:spcAft>
        <a:buClr>
          <a:srgbClr val="990099"/>
        </a:buClr>
        <a:buChar char="•"/>
        <a:defRPr sz="2400">
          <a:solidFill>
            <a:srgbClr val="000066"/>
          </a:solidFill>
          <a:latin typeface="+mn-lt"/>
          <a:ea typeface="+mn-ea"/>
          <a:cs typeface="+mn-cs"/>
        </a:defRPr>
      </a:lvl1pPr>
      <a:lvl2pPr marL="742950" indent="-285750" algn="r" rtl="1" eaLnBrk="0" fontAlgn="base" hangingPunct="0">
        <a:spcBef>
          <a:spcPct val="0"/>
        </a:spcBef>
        <a:spcAft>
          <a:spcPct val="0"/>
        </a:spcAft>
        <a:buClr>
          <a:srgbClr val="990099"/>
        </a:buClr>
        <a:buFont typeface="Arial" pitchFamily="34" charset="0"/>
        <a:buChar char="−"/>
        <a:defRPr sz="2400">
          <a:solidFill>
            <a:srgbClr val="000066"/>
          </a:solidFill>
          <a:latin typeface="+mn-lt"/>
          <a:cs typeface="+mn-cs"/>
        </a:defRPr>
      </a:lvl2pPr>
      <a:lvl3pPr marL="1143000" indent="-228600" algn="r" rtl="1" eaLnBrk="0" fontAlgn="base" hangingPunct="0">
        <a:spcBef>
          <a:spcPct val="0"/>
        </a:spcBef>
        <a:spcAft>
          <a:spcPct val="0"/>
        </a:spcAft>
        <a:buClr>
          <a:srgbClr val="990099"/>
        </a:buClr>
        <a:buChar char="•"/>
        <a:defRPr sz="2400">
          <a:solidFill>
            <a:srgbClr val="000066"/>
          </a:solidFill>
          <a:latin typeface="+mn-lt"/>
          <a:cs typeface="+mn-cs"/>
        </a:defRPr>
      </a:lvl3pPr>
      <a:lvl4pPr marL="1600200" indent="-228600" algn="r" rtl="1" eaLnBrk="0" fontAlgn="base" hangingPunct="0">
        <a:spcBef>
          <a:spcPct val="0"/>
        </a:spcBef>
        <a:spcAft>
          <a:spcPct val="0"/>
        </a:spcAft>
        <a:buClr>
          <a:srgbClr val="990099"/>
        </a:buClr>
        <a:buChar char="•"/>
        <a:defRPr sz="2400">
          <a:solidFill>
            <a:srgbClr val="000066"/>
          </a:solidFill>
          <a:latin typeface="+mn-lt"/>
          <a:cs typeface="+mn-cs"/>
        </a:defRPr>
      </a:lvl4pPr>
      <a:lvl5pPr marL="2057400" indent="-228600" algn="r" rtl="1" eaLnBrk="0" fontAlgn="base" hangingPunct="0">
        <a:spcBef>
          <a:spcPct val="0"/>
        </a:spcBef>
        <a:spcAft>
          <a:spcPct val="0"/>
        </a:spcAft>
        <a:buClr>
          <a:srgbClr val="990099"/>
        </a:buClr>
        <a:buChar char="•"/>
        <a:defRPr sz="2400">
          <a:solidFill>
            <a:srgbClr val="000066"/>
          </a:solidFill>
          <a:latin typeface="+mn-lt"/>
          <a:cs typeface="+mn-cs"/>
        </a:defRPr>
      </a:lvl5pPr>
      <a:lvl6pPr marL="2514600" indent="-228600" algn="r" rtl="1" eaLnBrk="0" fontAlgn="base" hangingPunct="0">
        <a:spcBef>
          <a:spcPct val="0"/>
        </a:spcBef>
        <a:spcAft>
          <a:spcPct val="0"/>
        </a:spcAft>
        <a:buClr>
          <a:srgbClr val="990099"/>
        </a:buClr>
        <a:buChar char="•"/>
        <a:defRPr sz="2400">
          <a:solidFill>
            <a:srgbClr val="000066"/>
          </a:solidFill>
          <a:latin typeface="+mn-lt"/>
          <a:cs typeface="+mn-cs"/>
        </a:defRPr>
      </a:lvl6pPr>
      <a:lvl7pPr marL="2971800" indent="-228600" algn="r" rtl="1" eaLnBrk="0" fontAlgn="base" hangingPunct="0">
        <a:spcBef>
          <a:spcPct val="0"/>
        </a:spcBef>
        <a:spcAft>
          <a:spcPct val="0"/>
        </a:spcAft>
        <a:buClr>
          <a:srgbClr val="990099"/>
        </a:buClr>
        <a:buChar char="•"/>
        <a:defRPr sz="2400">
          <a:solidFill>
            <a:srgbClr val="000066"/>
          </a:solidFill>
          <a:latin typeface="+mn-lt"/>
          <a:cs typeface="+mn-cs"/>
        </a:defRPr>
      </a:lvl7pPr>
      <a:lvl8pPr marL="3429000" indent="-228600" algn="r" rtl="1" eaLnBrk="0" fontAlgn="base" hangingPunct="0">
        <a:spcBef>
          <a:spcPct val="0"/>
        </a:spcBef>
        <a:spcAft>
          <a:spcPct val="0"/>
        </a:spcAft>
        <a:buClr>
          <a:srgbClr val="990099"/>
        </a:buClr>
        <a:buChar char="•"/>
        <a:defRPr sz="2400">
          <a:solidFill>
            <a:srgbClr val="000066"/>
          </a:solidFill>
          <a:latin typeface="+mn-lt"/>
          <a:cs typeface="+mn-cs"/>
        </a:defRPr>
      </a:lvl8pPr>
      <a:lvl9pPr marL="3886200" indent="-228600" algn="r" rtl="1" eaLnBrk="0" fontAlgn="base" hangingPunct="0">
        <a:spcBef>
          <a:spcPct val="0"/>
        </a:spcBef>
        <a:spcAft>
          <a:spcPct val="0"/>
        </a:spcAft>
        <a:buClr>
          <a:srgbClr val="990099"/>
        </a:buClr>
        <a:buChar char="•"/>
        <a:defRPr sz="2400">
          <a:solidFill>
            <a:srgbClr val="000066"/>
          </a:solidFill>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chart" Target="../charts/chart11.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3" Type="http://schemas.openxmlformats.org/officeDocument/2006/relationships/chart" Target="../charts/chart25.xml"/><Relationship Id="rId2" Type="http://schemas.openxmlformats.org/officeDocument/2006/relationships/chart" Target="../charts/chart24.xml"/><Relationship Id="rId1" Type="http://schemas.openxmlformats.org/officeDocument/2006/relationships/slideLayout" Target="../slideLayouts/slideLayout26.xml"/><Relationship Id="rId4" Type="http://schemas.openxmlformats.org/officeDocument/2006/relationships/chart" Target="../charts/chart26.xml"/></Relationships>
</file>

<file path=ppt/slides/_rels/slide37.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chart" Target="../charts/chart27.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chart" Target="../charts/chart29.xml"/><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2" Type="http://schemas.openxmlformats.org/officeDocument/2006/relationships/chart" Target="../charts/chart30.xml"/><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2" Type="http://schemas.openxmlformats.org/officeDocument/2006/relationships/chart" Target="../charts/chart31.xml"/><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chart" Target="../charts/chart32.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2" Type="http://schemas.openxmlformats.org/officeDocument/2006/relationships/chart" Target="../charts/chart33.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2" Type="http://schemas.openxmlformats.org/officeDocument/2006/relationships/chart" Target="../charts/chart35.xml"/><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2" Type="http://schemas.openxmlformats.org/officeDocument/2006/relationships/chart" Target="../charts/chart36.xml"/><Relationship Id="rId1" Type="http://schemas.openxmlformats.org/officeDocument/2006/relationships/slideLayout" Target="../slideLayouts/slideLayout26.xml"/></Relationships>
</file>

<file path=ppt/slides/_rels/slide47.xml.rels><?xml version="1.0" encoding="UTF-8" standalone="yes"?>
<Relationships xmlns="http://schemas.openxmlformats.org/package/2006/relationships"><Relationship Id="rId2" Type="http://schemas.openxmlformats.org/officeDocument/2006/relationships/chart" Target="../charts/chart37.xml"/><Relationship Id="rId1" Type="http://schemas.openxmlformats.org/officeDocument/2006/relationships/slideLayout" Target="../slideLayouts/slideLayout26.xml"/></Relationships>
</file>

<file path=ppt/slides/_rels/slide48.xml.rels><?xml version="1.0" encoding="UTF-8" standalone="yes"?>
<Relationships xmlns="http://schemas.openxmlformats.org/package/2006/relationships"><Relationship Id="rId2" Type="http://schemas.openxmlformats.org/officeDocument/2006/relationships/chart" Target="../charts/chart38.xml"/><Relationship Id="rId1" Type="http://schemas.openxmlformats.org/officeDocument/2006/relationships/slideLayout" Target="../slideLayouts/slideLayout26.xml"/></Relationships>
</file>

<file path=ppt/slides/_rels/slide49.xml.rels><?xml version="1.0" encoding="UTF-8" standalone="yes"?>
<Relationships xmlns="http://schemas.openxmlformats.org/package/2006/relationships"><Relationship Id="rId2" Type="http://schemas.openxmlformats.org/officeDocument/2006/relationships/chart" Target="../charts/chart39.xml"/><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2" Type="http://schemas.openxmlformats.org/officeDocument/2006/relationships/chart" Target="../charts/chart40.xml"/><Relationship Id="rId1" Type="http://schemas.openxmlformats.org/officeDocument/2006/relationships/slideLayout" Target="../slideLayouts/slideLayout26.xml"/><Relationship Id="rId5" Type="http://schemas.microsoft.com/office/2007/relationships/hdphoto" Target="../media/hdphoto1.wdp"/><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1" Type="http://schemas.openxmlformats.org/officeDocument/2006/relationships/slideLayout" Target="../slideLayouts/slideLayout26.xml"/><Relationship Id="rId5" Type="http://schemas.openxmlformats.org/officeDocument/2006/relationships/chart" Target="../charts/chart41.xml"/><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1" Type="http://schemas.openxmlformats.org/officeDocument/2006/relationships/slideLayout" Target="../slideLayouts/slideLayout26.xml"/><Relationship Id="rId5" Type="http://schemas.openxmlformats.org/officeDocument/2006/relationships/chart" Target="../charts/chart42.xml"/><Relationship Id="rId4" Type="http://schemas.microsoft.com/office/2007/relationships/hdphoto" Target="../media/hdphoto1.wdp"/></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1" Type="http://schemas.openxmlformats.org/officeDocument/2006/relationships/slideLayout" Target="../slideLayouts/slideLayout26.xml"/><Relationship Id="rId5" Type="http://schemas.openxmlformats.org/officeDocument/2006/relationships/chart" Target="../charts/chart43.xml"/><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2" Type="http://schemas.openxmlformats.org/officeDocument/2006/relationships/chart" Target="../charts/chart44.xml"/><Relationship Id="rId1" Type="http://schemas.openxmlformats.org/officeDocument/2006/relationships/slideLayout" Target="../slideLayouts/slideLayout26.xml"/><Relationship Id="rId6" Type="http://schemas.openxmlformats.org/officeDocument/2006/relationships/chart" Target="../charts/chart45.xml"/><Relationship Id="rId5" Type="http://schemas.microsoft.com/office/2007/relationships/hdphoto" Target="../media/hdphoto1.wdp"/><Relationship Id="rId4" Type="http://schemas.openxmlformats.org/officeDocument/2006/relationships/image" Target="../media/image9.png"/></Relationships>
</file>

<file path=ppt/slides/_rels/slide5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chart" Target="../charts/chart46.xml"/><Relationship Id="rId1" Type="http://schemas.openxmlformats.org/officeDocument/2006/relationships/slideLayout" Target="../slideLayouts/slideLayout26.xml"/><Relationship Id="rId4" Type="http://schemas.microsoft.com/office/2007/relationships/hdphoto" Target="../media/hdphoto2.wdp"/></Relationships>
</file>

<file path=ppt/slides/_rels/slide5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chart" Target="../charts/chart47.xml"/><Relationship Id="rId1" Type="http://schemas.openxmlformats.org/officeDocument/2006/relationships/slideLayout" Target="../slideLayouts/slideLayout26.xml"/><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jpeg"/><Relationship Id="rId1" Type="http://schemas.openxmlformats.org/officeDocument/2006/relationships/slideLayout" Target="../slideLayouts/slideLayout26.xml"/><Relationship Id="rId4" Type="http://schemas.openxmlformats.org/officeDocument/2006/relationships/chart" Target="../charts/chart48.xml"/></Relationships>
</file>

<file path=ppt/slides/_rels/slide5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chart" Target="../charts/chart49.xml"/><Relationship Id="rId1" Type="http://schemas.openxmlformats.org/officeDocument/2006/relationships/slideLayout" Target="../slideLayouts/slideLayout26.xml"/><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chart" Target="../charts/chart51.xml"/><Relationship Id="rId2" Type="http://schemas.openxmlformats.org/officeDocument/2006/relationships/chart" Target="../charts/chart50.xml"/><Relationship Id="rId1" Type="http://schemas.openxmlformats.org/officeDocument/2006/relationships/slideLayout" Target="../slideLayouts/slideLayout26.xml"/><Relationship Id="rId5" Type="http://schemas.microsoft.com/office/2007/relationships/hdphoto" Target="../media/hdphoto2.wdp"/><Relationship Id="rId4" Type="http://schemas.openxmlformats.org/officeDocument/2006/relationships/image" Target="../media/image10.jpeg"/></Relationships>
</file>

<file path=ppt/slides/_rels/slide6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מציין מיקום של מספר שקופית 2"/>
          <p:cNvSpPr>
            <a:spLocks noGrp="1"/>
          </p:cNvSpPr>
          <p:nvPr>
            <p:ph type="sldNum" sz="quarter" idx="10"/>
          </p:nvPr>
        </p:nvSpPr>
        <p:spPr/>
        <p:txBody>
          <a:bodyPr/>
          <a:lstStyle/>
          <a:p>
            <a:pPr>
              <a:defRPr/>
            </a:pPr>
            <a:fld id="{58B6B42C-DB5C-4562-8ED1-0448D819AC24}" type="slidenum">
              <a:rPr lang="he-IL" altLang="en-US"/>
              <a:pPr>
                <a:defRPr/>
              </a:pPr>
              <a:t>1</a:t>
            </a:fld>
            <a:endParaRPr lang="en-US" altLang="en-US" dirty="0"/>
          </a:p>
        </p:txBody>
      </p:sp>
      <p:pic>
        <p:nvPicPr>
          <p:cNvPr id="4099" name="Picture 2" descr="Geo-Image-Vanounou"/>
          <p:cNvPicPr>
            <a:picLocks noChangeAspect="1" noChangeArrowheads="1"/>
          </p:cNvPicPr>
          <p:nvPr/>
        </p:nvPicPr>
        <p:blipFill>
          <a:blip r:embed="rId2" cstate="print"/>
          <a:srcRect l="3743"/>
          <a:stretch>
            <a:fillRect/>
          </a:stretch>
        </p:blipFill>
        <p:spPr bwMode="auto">
          <a:xfrm>
            <a:off x="395536" y="891878"/>
            <a:ext cx="3960813" cy="5181600"/>
          </a:xfrm>
          <a:prstGeom prst="rect">
            <a:avLst/>
          </a:prstGeom>
          <a:noFill/>
          <a:ln w="9525">
            <a:noFill/>
            <a:miter lim="800000"/>
            <a:headEnd/>
            <a:tailEnd/>
          </a:ln>
        </p:spPr>
      </p:pic>
      <p:sp>
        <p:nvSpPr>
          <p:cNvPr id="4100" name="Rectangle 6"/>
          <p:cNvSpPr>
            <a:spLocks noChangeArrowheads="1"/>
          </p:cNvSpPr>
          <p:nvPr/>
        </p:nvSpPr>
        <p:spPr bwMode="auto">
          <a:xfrm>
            <a:off x="640530" y="5949950"/>
            <a:ext cx="3198812" cy="400050"/>
          </a:xfrm>
          <a:prstGeom prst="rect">
            <a:avLst/>
          </a:prstGeom>
          <a:noFill/>
          <a:ln w="12700">
            <a:noFill/>
            <a:miter lim="800000"/>
            <a:headEnd type="none" w="sm" len="sm"/>
            <a:tailEnd type="none" w="sm" len="sm"/>
          </a:ln>
        </p:spPr>
        <p:txBody>
          <a:bodyPr wrap="none">
            <a:spAutoFit/>
          </a:bodyPr>
          <a:lstStyle/>
          <a:p>
            <a:pPr eaLnBrk="0" hangingPunct="0"/>
            <a:r>
              <a:rPr lang="en-US" altLang="he-IL" i="1" dirty="0">
                <a:solidFill>
                  <a:srgbClr val="C00000"/>
                </a:solidFill>
                <a:latin typeface="Arial Narrow" pitchFamily="34" charset="0"/>
              </a:rPr>
              <a:t> </a:t>
            </a:r>
            <a:r>
              <a:rPr lang="en-US" altLang="he-IL" sz="1800" i="1" dirty="0">
                <a:solidFill>
                  <a:srgbClr val="C00000"/>
                </a:solidFill>
                <a:latin typeface="Arial Narrow" pitchFamily="34" charset="0"/>
              </a:rPr>
              <a:t>Information Strategy &amp; Solutions</a:t>
            </a:r>
            <a:endParaRPr lang="en-US" altLang="en-US" i="1" dirty="0">
              <a:solidFill>
                <a:srgbClr val="C00000"/>
              </a:solidFill>
              <a:latin typeface="Arial MT Black" pitchFamily="42" charset="0"/>
            </a:endParaRPr>
          </a:p>
        </p:txBody>
      </p:sp>
      <p:sp>
        <p:nvSpPr>
          <p:cNvPr id="2053" name="Text Box 8"/>
          <p:cNvSpPr txBox="1">
            <a:spLocks noChangeArrowheads="1"/>
          </p:cNvSpPr>
          <p:nvPr/>
        </p:nvSpPr>
        <p:spPr bwMode="auto">
          <a:xfrm>
            <a:off x="5149850" y="4678343"/>
            <a:ext cx="2951163" cy="276999"/>
          </a:xfrm>
          <a:prstGeom prst="rect">
            <a:avLst/>
          </a:prstGeom>
          <a:noFill/>
          <a:ln w="12700">
            <a:noFill/>
            <a:miter lim="800000"/>
            <a:headEnd type="none" w="sm" len="sm"/>
            <a:tailEnd type="none" w="sm" len="sm"/>
          </a:ln>
        </p:spPr>
        <p:txBody>
          <a:bodyPr>
            <a:spAutoFit/>
          </a:bodyPr>
          <a:lstStyle/>
          <a:p>
            <a:pPr algn="ctr" rtl="1" eaLnBrk="0" hangingPunct="0">
              <a:defRPr/>
            </a:pPr>
            <a:r>
              <a:rPr lang="he-IL" altLang="en-US" sz="1200" b="0" dirty="0">
                <a:solidFill>
                  <a:schemeClr val="tx1">
                    <a:lumMod val="95000"/>
                    <a:lumOff val="5000"/>
                  </a:schemeClr>
                </a:solidFill>
              </a:rPr>
              <a:t>המחקר נערך עבור:</a:t>
            </a:r>
          </a:p>
        </p:txBody>
      </p:sp>
      <p:sp>
        <p:nvSpPr>
          <p:cNvPr id="2056" name="Text Box 27"/>
          <p:cNvSpPr txBox="1">
            <a:spLocks noChangeArrowheads="1"/>
          </p:cNvSpPr>
          <p:nvPr/>
        </p:nvSpPr>
        <p:spPr bwMode="auto">
          <a:xfrm>
            <a:off x="5435600" y="3525818"/>
            <a:ext cx="2376488" cy="946150"/>
          </a:xfrm>
          <a:prstGeom prst="rect">
            <a:avLst/>
          </a:prstGeom>
          <a:noFill/>
          <a:ln w="12700">
            <a:noFill/>
            <a:miter lim="800000"/>
            <a:headEnd type="none" w="sm" len="sm"/>
            <a:tailEnd type="none" w="sm" len="sm"/>
          </a:ln>
        </p:spPr>
        <p:txBody>
          <a:bodyPr>
            <a:spAutoFit/>
          </a:bodyPr>
          <a:lstStyle/>
          <a:p>
            <a:pPr algn="ctr" rtl="1">
              <a:spcBef>
                <a:spcPct val="50000"/>
              </a:spcBef>
              <a:defRPr/>
            </a:pPr>
            <a:r>
              <a:rPr lang="he-IL" sz="1200" dirty="0">
                <a:solidFill>
                  <a:schemeClr val="tx1">
                    <a:lumMod val="95000"/>
                    <a:lumOff val="5000"/>
                  </a:schemeClr>
                </a:solidFill>
              </a:rPr>
              <a:t>גיאוקרטוגרפיה בהנהלת:</a:t>
            </a:r>
            <a:r>
              <a:rPr lang="he-IL" sz="1600" dirty="0">
                <a:solidFill>
                  <a:schemeClr val="tx1">
                    <a:lumMod val="95000"/>
                    <a:lumOff val="5000"/>
                  </a:schemeClr>
                </a:solidFill>
              </a:rPr>
              <a:t> </a:t>
            </a:r>
            <a:r>
              <a:rPr lang="en-US" sz="1600" dirty="0">
                <a:solidFill>
                  <a:schemeClr val="tx1">
                    <a:lumMod val="95000"/>
                    <a:lumOff val="5000"/>
                  </a:schemeClr>
                </a:solidFill>
              </a:rPr>
              <a:t/>
            </a:r>
            <a:br>
              <a:rPr lang="en-US" sz="1600" dirty="0">
                <a:solidFill>
                  <a:schemeClr val="tx1">
                    <a:lumMod val="95000"/>
                    <a:lumOff val="5000"/>
                  </a:schemeClr>
                </a:solidFill>
              </a:rPr>
            </a:br>
            <a:r>
              <a:rPr lang="he-IL" dirty="0">
                <a:solidFill>
                  <a:schemeClr val="tx1">
                    <a:lumMod val="95000"/>
                    <a:lumOff val="5000"/>
                  </a:schemeClr>
                </a:solidFill>
              </a:rPr>
              <a:t>פרופ' אבי דגני  </a:t>
            </a:r>
            <a:r>
              <a:rPr lang="en-US" dirty="0">
                <a:solidFill>
                  <a:schemeClr val="tx1">
                    <a:lumMod val="95000"/>
                    <a:lumOff val="5000"/>
                  </a:schemeClr>
                </a:solidFill>
              </a:rPr>
              <a:t/>
            </a:r>
            <a:br>
              <a:rPr lang="en-US" dirty="0">
                <a:solidFill>
                  <a:schemeClr val="tx1">
                    <a:lumMod val="95000"/>
                    <a:lumOff val="5000"/>
                  </a:schemeClr>
                </a:solidFill>
              </a:rPr>
            </a:br>
            <a:r>
              <a:rPr lang="he-IL" dirty="0">
                <a:solidFill>
                  <a:schemeClr val="tx1">
                    <a:lumMod val="95000"/>
                    <a:lumOff val="5000"/>
                  </a:schemeClr>
                </a:solidFill>
              </a:rPr>
              <a:t>ד"ר רינה דגני</a:t>
            </a:r>
            <a:endParaRPr lang="en-US" dirty="0">
              <a:solidFill>
                <a:schemeClr val="tx1">
                  <a:lumMod val="95000"/>
                  <a:lumOff val="5000"/>
                </a:schemeClr>
              </a:solidFill>
            </a:endParaRPr>
          </a:p>
        </p:txBody>
      </p:sp>
      <p:sp>
        <p:nvSpPr>
          <p:cNvPr id="3" name="מלבן 2"/>
          <p:cNvSpPr/>
          <p:nvPr/>
        </p:nvSpPr>
        <p:spPr>
          <a:xfrm>
            <a:off x="4847556" y="620688"/>
            <a:ext cx="3552576" cy="2677656"/>
          </a:xfrm>
          <a:prstGeom prst="rect">
            <a:avLst/>
          </a:prstGeom>
          <a:noFill/>
        </p:spPr>
        <p:txBody>
          <a:bodyPr wrap="none" lIns="91440" tIns="45720" rIns="91440" bIns="45720">
            <a:spAutoFit/>
          </a:bodyPr>
          <a:lstStyle/>
          <a:p>
            <a:pPr algn="ctr"/>
            <a:r>
              <a:rPr lang="he-IL" sz="6600" cap="all" dirty="0">
                <a:ln w="9000" cmpd="sng">
                  <a:solidFill>
                    <a:srgbClr val="067392"/>
                  </a:solidFill>
                  <a:prstDash val="solid"/>
                </a:ln>
                <a:solidFill>
                  <a:srgbClr val="067392"/>
                </a:solidFill>
                <a:effectLst>
                  <a:reflection blurRad="12700" stA="28000" endPos="45000" dist="1000" dir="5400000" sy="-100000" algn="bl" rotWithShape="0"/>
                </a:effectLst>
              </a:rPr>
              <a:t>אלימות </a:t>
            </a:r>
          </a:p>
          <a:p>
            <a:pPr algn="ctr"/>
            <a:r>
              <a:rPr lang="he-IL" sz="6600" cap="all" dirty="0">
                <a:ln w="9000" cmpd="sng">
                  <a:solidFill>
                    <a:srgbClr val="067392"/>
                  </a:solidFill>
                  <a:prstDash val="solid"/>
                </a:ln>
                <a:solidFill>
                  <a:srgbClr val="067392"/>
                </a:solidFill>
                <a:effectLst>
                  <a:reflection blurRad="12700" stA="28000" endPos="45000" dist="1000" dir="5400000" sy="-100000" algn="bl" rotWithShape="0"/>
                </a:effectLst>
              </a:rPr>
              <a:t>נגד מורים</a:t>
            </a:r>
            <a:r>
              <a:rPr lang="en-US" sz="6600" cap="all" dirty="0">
                <a:ln w="9000" cmpd="sng">
                  <a:solidFill>
                    <a:srgbClr val="067392"/>
                  </a:solidFill>
                  <a:prstDash val="solid"/>
                </a:ln>
                <a:solidFill>
                  <a:srgbClr val="067392"/>
                </a:solidFill>
                <a:effectLst>
                  <a:reflection blurRad="12700" stA="28000" endPos="45000" dist="1000" dir="5400000" sy="-100000" algn="bl" rotWithShape="0"/>
                </a:effectLst>
              </a:rPr>
              <a:t/>
            </a:r>
            <a:br>
              <a:rPr lang="en-US" sz="6600" cap="all" dirty="0">
                <a:ln w="9000" cmpd="sng">
                  <a:solidFill>
                    <a:srgbClr val="067392"/>
                  </a:solidFill>
                  <a:prstDash val="solid"/>
                </a:ln>
                <a:solidFill>
                  <a:srgbClr val="067392"/>
                </a:solidFill>
                <a:effectLst>
                  <a:reflection blurRad="12700" stA="28000" endPos="45000" dist="1000" dir="5400000" sy="-100000" algn="bl" rotWithShape="0"/>
                </a:effectLst>
              </a:rPr>
            </a:br>
            <a:r>
              <a:rPr lang="he-IL" sz="3200" cap="all" dirty="0">
                <a:ln w="9000" cmpd="sng">
                  <a:solidFill>
                    <a:srgbClr val="067392"/>
                  </a:solidFill>
                  <a:prstDash val="solid"/>
                </a:ln>
                <a:solidFill>
                  <a:schemeClr val="tx1"/>
                </a:solidFill>
                <a:effectLst>
                  <a:reflection blurRad="12700" stA="28000" endPos="45000" dist="1000" dir="5400000" sy="-100000" algn="bl" rotWithShape="0"/>
                </a:effectLst>
              </a:rPr>
              <a:t>מחקר מעקב</a:t>
            </a:r>
            <a:endParaRPr lang="he-IL" sz="6600" cap="all" dirty="0">
              <a:ln w="9000" cmpd="sng">
                <a:solidFill>
                  <a:srgbClr val="067392"/>
                </a:solidFill>
                <a:prstDash val="solid"/>
              </a:ln>
              <a:solidFill>
                <a:schemeClr val="tx1"/>
              </a:solidFill>
              <a:effectLst>
                <a:reflection blurRad="12700" stA="28000" endPos="45000" dist="1000" dir="5400000" sy="-100000" algn="bl" rotWithShape="0"/>
              </a:effectLst>
            </a:endParaRPr>
          </a:p>
        </p:txBody>
      </p:sp>
      <p:sp>
        <p:nvSpPr>
          <p:cNvPr id="9" name="Text Box 9"/>
          <p:cNvSpPr txBox="1">
            <a:spLocks noChangeArrowheads="1"/>
          </p:cNvSpPr>
          <p:nvPr/>
        </p:nvSpPr>
        <p:spPr bwMode="auto">
          <a:xfrm>
            <a:off x="6133990" y="5981218"/>
            <a:ext cx="963725" cy="400110"/>
          </a:xfrm>
          <a:prstGeom prst="rect">
            <a:avLst/>
          </a:prstGeom>
          <a:noFill/>
          <a:ln w="9525">
            <a:noFill/>
            <a:miter lim="800000"/>
            <a:headEnd/>
            <a:tailEnd/>
          </a:ln>
        </p:spPr>
        <p:txBody>
          <a:bodyPr wrap="none">
            <a:spAutoFit/>
          </a:bodyPr>
          <a:lstStyle/>
          <a:p>
            <a:pPr algn="ctr" rtl="1" eaLnBrk="0" hangingPunct="0"/>
            <a:r>
              <a:rPr lang="he-IL" altLang="en-US" dirty="0">
                <a:solidFill>
                  <a:schemeClr val="tx1"/>
                </a:solidFill>
              </a:rPr>
              <a:t>מרץ 17</a:t>
            </a:r>
            <a:endParaRPr lang="en-US" altLang="en-US" dirty="0">
              <a:solidFill>
                <a:schemeClr val="tx1"/>
              </a:solidFill>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3806" y="4961631"/>
            <a:ext cx="963725" cy="9637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מציין מיקום של מספר שקופית 1"/>
          <p:cNvSpPr>
            <a:spLocks noGrp="1"/>
          </p:cNvSpPr>
          <p:nvPr>
            <p:ph type="sldNum" sz="quarter" idx="10"/>
          </p:nvPr>
        </p:nvSpPr>
        <p:spPr>
          <a:xfrm>
            <a:off x="0" y="6524625"/>
            <a:ext cx="395288" cy="333375"/>
          </a:xfrm>
          <a:noFill/>
        </p:spPr>
        <p:txBody>
          <a:bodyPr/>
          <a:lstStyle/>
          <a:p>
            <a:pPr>
              <a:defRPr/>
            </a:pPr>
            <a:fld id="{C0263601-D5BA-4B37-81CF-8BA462976441}" type="slidenum">
              <a:rPr lang="he-IL" altLang="en-US">
                <a:solidFill>
                  <a:schemeClr val="tx1"/>
                </a:solidFill>
              </a:rPr>
              <a:pPr>
                <a:defRPr/>
              </a:pPr>
              <a:t>2</a:t>
            </a:fld>
            <a:endParaRPr lang="en-US" altLang="en-US" dirty="0">
              <a:solidFill>
                <a:schemeClr val="tx1"/>
              </a:solidFill>
            </a:endParaRPr>
          </a:p>
        </p:txBody>
      </p:sp>
      <p:sp>
        <p:nvSpPr>
          <p:cNvPr id="881666" name="Text Box 2"/>
          <p:cNvSpPr txBox="1">
            <a:spLocks noChangeArrowheads="1"/>
          </p:cNvSpPr>
          <p:nvPr/>
        </p:nvSpPr>
        <p:spPr bwMode="auto">
          <a:xfrm>
            <a:off x="611188" y="751299"/>
            <a:ext cx="8208962" cy="609600"/>
          </a:xfrm>
          <a:prstGeom prst="rect">
            <a:avLst/>
          </a:prstGeom>
          <a:noFill/>
          <a:ln w="12700">
            <a:noFill/>
            <a:miter lim="800000"/>
            <a:headEnd type="none" w="sm" len="sm"/>
            <a:tailEnd type="none" w="sm" len="sm"/>
          </a:ln>
          <a:effectLst/>
        </p:spPr>
        <p:txBody>
          <a:bodyPr>
            <a:spAutoFit/>
          </a:bodyPr>
          <a:lstStyle/>
          <a:p>
            <a:pPr algn="r" rtl="1" eaLnBrk="0" hangingPunct="0">
              <a:defRPr/>
            </a:pPr>
            <a:r>
              <a:rPr lang="he-IL" altLang="en-US" sz="2400" u="sng" dirty="0">
                <a:solidFill>
                  <a:schemeClr val="bg2">
                    <a:lumMod val="50000"/>
                  </a:schemeClr>
                </a:solidFill>
                <a:effectLst>
                  <a:outerShdw blurRad="38100" dist="38100" dir="2700000" algn="tl">
                    <a:srgbClr val="C0C0C0"/>
                  </a:outerShdw>
                </a:effectLst>
              </a:rPr>
              <a:t>מטרות המחקר והמתודולוגיה המחקרית </a:t>
            </a:r>
          </a:p>
          <a:p>
            <a:pPr algn="r" rtl="1" eaLnBrk="0" hangingPunct="0">
              <a:defRPr/>
            </a:pPr>
            <a:endParaRPr lang="he-IL" altLang="en-US" sz="1000" dirty="0">
              <a:solidFill>
                <a:schemeClr val="bg2">
                  <a:lumMod val="50000"/>
                </a:schemeClr>
              </a:solidFill>
              <a:cs typeface="+mn-cs"/>
            </a:endParaRPr>
          </a:p>
        </p:txBody>
      </p:sp>
      <p:sp>
        <p:nvSpPr>
          <p:cNvPr id="3076" name="Rectangle 3"/>
          <p:cNvSpPr>
            <a:spLocks noChangeArrowheads="1"/>
          </p:cNvSpPr>
          <p:nvPr/>
        </p:nvSpPr>
        <p:spPr bwMode="auto">
          <a:xfrm>
            <a:off x="6877050" y="1484313"/>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dirty="0">
                <a:solidFill>
                  <a:schemeClr val="bg1"/>
                </a:solidFill>
              </a:rPr>
              <a:t>מטרות המחקר:</a:t>
            </a:r>
            <a:endParaRPr lang="en-US" dirty="0">
              <a:solidFill>
                <a:schemeClr val="bg1"/>
              </a:solidFill>
            </a:endParaRPr>
          </a:p>
        </p:txBody>
      </p:sp>
      <p:sp>
        <p:nvSpPr>
          <p:cNvPr id="3077" name="Rectangle 4"/>
          <p:cNvSpPr>
            <a:spLocks noChangeArrowheads="1"/>
          </p:cNvSpPr>
          <p:nvPr/>
        </p:nvSpPr>
        <p:spPr bwMode="auto">
          <a:xfrm>
            <a:off x="6862763" y="3523012"/>
            <a:ext cx="1798637"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dirty="0">
                <a:solidFill>
                  <a:schemeClr val="bg1"/>
                </a:solidFill>
              </a:rPr>
              <a:t>המשיבים:</a:t>
            </a:r>
            <a:endParaRPr lang="en-US" dirty="0">
              <a:solidFill>
                <a:schemeClr val="bg1"/>
              </a:solidFill>
            </a:endParaRPr>
          </a:p>
        </p:txBody>
      </p:sp>
      <p:sp>
        <p:nvSpPr>
          <p:cNvPr id="3078" name="Rectangle 5"/>
          <p:cNvSpPr>
            <a:spLocks noChangeArrowheads="1"/>
          </p:cNvSpPr>
          <p:nvPr/>
        </p:nvSpPr>
        <p:spPr bwMode="auto">
          <a:xfrm>
            <a:off x="6877050" y="4409034"/>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גודל המדגם:</a:t>
            </a:r>
            <a:endParaRPr lang="en-US" sz="1800" dirty="0">
              <a:solidFill>
                <a:schemeClr val="bg1"/>
              </a:solidFill>
            </a:endParaRPr>
          </a:p>
        </p:txBody>
      </p:sp>
      <p:sp>
        <p:nvSpPr>
          <p:cNvPr id="3079" name="Rectangle 6"/>
          <p:cNvSpPr>
            <a:spLocks noChangeArrowheads="1"/>
          </p:cNvSpPr>
          <p:nvPr/>
        </p:nvSpPr>
        <p:spPr bwMode="auto">
          <a:xfrm>
            <a:off x="6877050" y="4948784"/>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טווח שגיאה:</a:t>
            </a:r>
            <a:endParaRPr lang="en-US" sz="1800" dirty="0">
              <a:solidFill>
                <a:schemeClr val="bg1"/>
              </a:solidFill>
            </a:endParaRPr>
          </a:p>
        </p:txBody>
      </p:sp>
      <p:sp>
        <p:nvSpPr>
          <p:cNvPr id="3080" name="Rectangle 7"/>
          <p:cNvSpPr>
            <a:spLocks noChangeArrowheads="1"/>
          </p:cNvSpPr>
          <p:nvPr/>
        </p:nvSpPr>
        <p:spPr bwMode="auto">
          <a:xfrm>
            <a:off x="6877050" y="2792017"/>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dirty="0">
                <a:solidFill>
                  <a:schemeClr val="bg1"/>
                </a:solidFill>
              </a:rPr>
              <a:t>מתודולוגיה:</a:t>
            </a:r>
            <a:endParaRPr lang="en-US" dirty="0">
              <a:solidFill>
                <a:schemeClr val="bg1"/>
              </a:solidFill>
            </a:endParaRPr>
          </a:p>
        </p:txBody>
      </p:sp>
      <p:sp>
        <p:nvSpPr>
          <p:cNvPr id="3081" name="Rectangle 8"/>
          <p:cNvSpPr>
            <a:spLocks noChangeArrowheads="1"/>
          </p:cNvSpPr>
          <p:nvPr/>
        </p:nvSpPr>
        <p:spPr bwMode="auto">
          <a:xfrm>
            <a:off x="6877050" y="5561559"/>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מועד ביצוע:</a:t>
            </a:r>
            <a:endParaRPr lang="en-US" sz="1800" dirty="0">
              <a:solidFill>
                <a:schemeClr val="bg1"/>
              </a:solidFill>
            </a:endParaRPr>
          </a:p>
        </p:txBody>
      </p:sp>
      <p:sp>
        <p:nvSpPr>
          <p:cNvPr id="3082" name="Rectangle 9"/>
          <p:cNvSpPr>
            <a:spLocks noChangeArrowheads="1"/>
          </p:cNvSpPr>
          <p:nvPr/>
        </p:nvSpPr>
        <p:spPr bwMode="auto">
          <a:xfrm>
            <a:off x="467544" y="1484313"/>
            <a:ext cx="6190431" cy="1224607"/>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anchor="ctr"/>
          <a:lstStyle/>
          <a:p>
            <a:pPr algn="r" rtl="1">
              <a:defRPr/>
            </a:pPr>
            <a:r>
              <a:rPr lang="he-IL" altLang="en-US" sz="1800" dirty="0">
                <a:solidFill>
                  <a:schemeClr val="bg1"/>
                </a:solidFill>
              </a:rPr>
              <a:t>המחקר נועד לעקוב לאורך זמן אחר תופעת האלימות של תלמידים נגד מורים, תוך התייחסות לנושאים הבאים: פגיעה ברכוש בית הספר, אלימות מילולית נגד המורים, אלימות כנגד רכוש המורים, אלימות מצד הורי התלמידים ואלימות פיזית כנגד המורים.</a:t>
            </a:r>
            <a:endParaRPr lang="he-IL" sz="1800" dirty="0">
              <a:solidFill>
                <a:schemeClr val="bg1"/>
              </a:solidFill>
            </a:endParaRPr>
          </a:p>
        </p:txBody>
      </p:sp>
      <p:sp>
        <p:nvSpPr>
          <p:cNvPr id="3083" name="Rectangle 10"/>
          <p:cNvSpPr>
            <a:spLocks noChangeArrowheads="1"/>
          </p:cNvSpPr>
          <p:nvPr/>
        </p:nvSpPr>
        <p:spPr bwMode="auto">
          <a:xfrm>
            <a:off x="467544" y="2809479"/>
            <a:ext cx="6190431"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סקר טלפוני, באמצעות מערכת סקרים ממוחשבת.</a:t>
            </a:r>
            <a:endParaRPr lang="en-US" sz="1800" dirty="0">
              <a:solidFill>
                <a:schemeClr val="bg1"/>
              </a:solidFill>
            </a:endParaRPr>
          </a:p>
        </p:txBody>
      </p:sp>
      <p:sp>
        <p:nvSpPr>
          <p:cNvPr id="3084" name="Rectangle 11"/>
          <p:cNvSpPr>
            <a:spLocks noChangeArrowheads="1"/>
          </p:cNvSpPr>
          <p:nvPr/>
        </p:nvSpPr>
        <p:spPr bwMode="auto">
          <a:xfrm>
            <a:off x="467544" y="3356992"/>
            <a:ext cx="6190431" cy="903264"/>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square" anchor="ctr"/>
          <a:lstStyle/>
          <a:p>
            <a:pPr algn="r" rtl="1">
              <a:defRPr/>
            </a:pPr>
            <a:r>
              <a:rPr lang="he-IL" altLang="en-US" sz="1800" dirty="0">
                <a:solidFill>
                  <a:schemeClr val="bg1"/>
                </a:solidFill>
              </a:rPr>
              <a:t>המחקר נערך בקרב מדגם מייצג של אוכלוסיית המורים </a:t>
            </a:r>
          </a:p>
          <a:p>
            <a:pPr algn="r" rtl="1">
              <a:defRPr/>
            </a:pPr>
            <a:r>
              <a:rPr lang="he-IL" altLang="en-US" sz="1800" dirty="0">
                <a:solidFill>
                  <a:schemeClr val="bg1"/>
                </a:solidFill>
              </a:rPr>
              <a:t>העל יסודיים המשתייכים לארגון המורים</a:t>
            </a:r>
          </a:p>
          <a:p>
            <a:pPr algn="r" rtl="1">
              <a:defRPr/>
            </a:pPr>
            <a:r>
              <a:rPr lang="he-IL" altLang="en-US" sz="1400" dirty="0">
                <a:solidFill>
                  <a:schemeClr val="bg1"/>
                </a:solidFill>
              </a:rPr>
              <a:t>(יהודים וערבים נדגמו כחלקם באוכלוסייה זו).</a:t>
            </a:r>
          </a:p>
        </p:txBody>
      </p:sp>
      <p:sp>
        <p:nvSpPr>
          <p:cNvPr id="3085" name="Rectangle 12"/>
          <p:cNvSpPr>
            <a:spLocks noChangeArrowheads="1"/>
          </p:cNvSpPr>
          <p:nvPr/>
        </p:nvSpPr>
        <p:spPr bwMode="auto">
          <a:xfrm>
            <a:off x="467544" y="4394747"/>
            <a:ext cx="6190431"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en-US" sz="1800" dirty="0">
                <a:solidFill>
                  <a:schemeClr val="bg1"/>
                </a:solidFill>
              </a:rPr>
              <a:t>N=400</a:t>
            </a:r>
          </a:p>
        </p:txBody>
      </p:sp>
      <p:sp>
        <p:nvSpPr>
          <p:cNvPr id="3086" name="Rectangle 13"/>
          <p:cNvSpPr>
            <a:spLocks noChangeArrowheads="1"/>
          </p:cNvSpPr>
          <p:nvPr/>
        </p:nvSpPr>
        <p:spPr bwMode="auto">
          <a:xfrm>
            <a:off x="467544" y="4951959"/>
            <a:ext cx="6190431"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4.9%</a:t>
            </a:r>
            <a:r>
              <a:rPr lang="he-IL" sz="1800" u="sng" dirty="0">
                <a:solidFill>
                  <a:schemeClr val="bg1"/>
                </a:solidFill>
              </a:rPr>
              <a:t>+</a:t>
            </a:r>
            <a:r>
              <a:rPr lang="he-IL" sz="1800" dirty="0">
                <a:solidFill>
                  <a:schemeClr val="bg1"/>
                </a:solidFill>
              </a:rPr>
              <a:t>, טווח שגיאה מרבית, </a:t>
            </a:r>
            <a:r>
              <a:rPr lang="he-IL" sz="1400" dirty="0">
                <a:solidFill>
                  <a:schemeClr val="bg1"/>
                </a:solidFill>
              </a:rPr>
              <a:t>ברמת מובהקות סטטיסטית של 95%. </a:t>
            </a:r>
            <a:endParaRPr lang="en-US" sz="1400" dirty="0">
              <a:solidFill>
                <a:schemeClr val="bg1"/>
              </a:solidFill>
            </a:endParaRPr>
          </a:p>
        </p:txBody>
      </p:sp>
      <p:sp>
        <p:nvSpPr>
          <p:cNvPr id="3087" name="Rectangle 14"/>
          <p:cNvSpPr>
            <a:spLocks noChangeArrowheads="1"/>
          </p:cNvSpPr>
          <p:nvPr/>
        </p:nvSpPr>
        <p:spPr bwMode="auto">
          <a:xfrm>
            <a:off x="467545" y="5547272"/>
            <a:ext cx="6190430"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במהלך חודש מרץ 2017.</a:t>
            </a:r>
            <a:endParaRPr lang="en-US" sz="18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3</a:t>
            </a:fld>
            <a:endParaRPr lang="en-US" altLang="en-US" dirty="0">
              <a:solidFill>
                <a:srgbClr val="000000"/>
              </a:solidFill>
            </a:endParaRPr>
          </a:p>
        </p:txBody>
      </p:sp>
      <p:sp>
        <p:nvSpPr>
          <p:cNvPr id="7" name="Rectangle 5"/>
          <p:cNvSpPr>
            <a:spLocks noChangeArrowheads="1"/>
          </p:cNvSpPr>
          <p:nvPr/>
        </p:nvSpPr>
        <p:spPr bwMode="auto">
          <a:xfrm>
            <a:off x="0" y="1916832"/>
            <a:ext cx="9144000" cy="2882602"/>
          </a:xfrm>
          <a:prstGeom prst="rect">
            <a:avLst/>
          </a:prstGeom>
          <a:solidFill>
            <a:srgbClr val="0DABDA"/>
          </a:solidFill>
          <a:ln w="12700">
            <a:noFill/>
            <a:miter lim="800000"/>
            <a:headEnd type="none" w="sm" len="sm"/>
            <a:tailEnd type="none" w="sm" len="sm"/>
          </a:ln>
        </p:spPr>
        <p:txBody>
          <a:bodyPr anchor="ctr"/>
          <a:lstStyle/>
          <a:p>
            <a:pPr algn="ctr" rtl="1">
              <a:defRPr/>
            </a:pPr>
            <a:r>
              <a:rPr lang="he-IL" sz="7200" dirty="0">
                <a:solidFill>
                  <a:srgbClr val="FFFFFF"/>
                </a:solidFill>
              </a:rPr>
              <a:t>ממצאים עיקריים</a:t>
            </a:r>
          </a:p>
        </p:txBody>
      </p:sp>
      <p:sp>
        <p:nvSpPr>
          <p:cNvPr id="10" name="Rectangle 5"/>
          <p:cNvSpPr>
            <a:spLocks noChangeArrowheads="1"/>
          </p:cNvSpPr>
          <p:nvPr/>
        </p:nvSpPr>
        <p:spPr bwMode="auto">
          <a:xfrm>
            <a:off x="-1588" y="4574887"/>
            <a:ext cx="9144001" cy="294273"/>
          </a:xfrm>
          <a:prstGeom prst="rect">
            <a:avLst/>
          </a:prstGeom>
          <a:solidFill>
            <a:srgbClr val="6DC809"/>
          </a:soli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spTree>
    <p:extLst>
      <p:ext uri="{BB962C8B-B14F-4D97-AF65-F5344CB8AC3E}">
        <p14:creationId xmlns:p14="http://schemas.microsoft.com/office/powerpoint/2010/main" val="1770374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4</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(1/5)</a:t>
            </a:r>
            <a:endParaRPr lang="en-US" sz="1800" dirty="0">
              <a:solidFill>
                <a:schemeClr val="bg1"/>
              </a:solidFill>
            </a:endParaRPr>
          </a:p>
        </p:txBody>
      </p:sp>
      <p:sp>
        <p:nvSpPr>
          <p:cNvPr id="5" name="TextBox 3"/>
          <p:cNvSpPr txBox="1">
            <a:spLocks noChangeArrowheads="1"/>
          </p:cNvSpPr>
          <p:nvPr/>
        </p:nvSpPr>
        <p:spPr bwMode="auto">
          <a:xfrm>
            <a:off x="189037" y="1039226"/>
            <a:ext cx="8856984" cy="5139869"/>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מדד האלימות הכללי:</a:t>
            </a:r>
          </a:p>
          <a:p>
            <a:pPr algn="r" rtl="1">
              <a:lnSpc>
                <a:spcPct val="150000"/>
              </a:lnSpc>
              <a:spcAft>
                <a:spcPts val="200"/>
              </a:spcAft>
              <a:defRPr/>
            </a:pPr>
            <a:r>
              <a:rPr lang="he-IL" sz="1200" dirty="0">
                <a:solidFill>
                  <a:schemeClr val="tx1"/>
                </a:solidFill>
              </a:rPr>
              <a:t>קבוצת גיאוקרטוגרפיה בשיתוף עם ארגון המורים, בנתה מדד המשקף את רמת האלימות בבתי הספר העל יסודיים.</a:t>
            </a:r>
          </a:p>
          <a:p>
            <a:pPr algn="r" rtl="1">
              <a:lnSpc>
                <a:spcPct val="150000"/>
              </a:lnSpc>
              <a:spcAft>
                <a:spcPts val="200"/>
              </a:spcAft>
              <a:defRPr/>
            </a:pPr>
            <a:r>
              <a:rPr lang="he-IL" sz="1200" dirty="0">
                <a:solidFill>
                  <a:schemeClr val="tx1"/>
                </a:solidFill>
              </a:rPr>
              <a:t>המדד הכללי מורכב משני מדדי משנה שונים המובאים להלן: </a:t>
            </a:r>
          </a:p>
          <a:p>
            <a:pPr algn="r" rtl="1">
              <a:lnSpc>
                <a:spcPct val="170000"/>
              </a:lnSpc>
              <a:buClr>
                <a:srgbClr val="002060"/>
              </a:buClr>
              <a:buBlip>
                <a:blip r:embed="rId2"/>
              </a:buBlip>
              <a:defRPr/>
            </a:pPr>
            <a:r>
              <a:rPr lang="he-IL" sz="1200" dirty="0">
                <a:solidFill>
                  <a:schemeClr val="tx1"/>
                </a:solidFill>
              </a:rPr>
              <a:t> </a:t>
            </a:r>
            <a:r>
              <a:rPr lang="he-IL" sz="1400" dirty="0">
                <a:solidFill>
                  <a:srgbClr val="002060"/>
                </a:solidFill>
              </a:rPr>
              <a:t>מדד אלימות אישית כנגד מורים</a:t>
            </a:r>
            <a:endParaRPr lang="he-IL" sz="1200" dirty="0">
              <a:solidFill>
                <a:srgbClr val="002060"/>
              </a:solidFill>
            </a:endParaRPr>
          </a:p>
          <a:p>
            <a:pPr algn="r" rtl="1">
              <a:lnSpc>
                <a:spcPct val="170000"/>
              </a:lnSpc>
              <a:buClr>
                <a:srgbClr val="002060"/>
              </a:buClr>
              <a:buBlip>
                <a:blip r:embed="rId2"/>
              </a:buBlip>
              <a:defRPr/>
            </a:pPr>
            <a:r>
              <a:rPr lang="he-IL" sz="1200" dirty="0">
                <a:solidFill>
                  <a:schemeClr val="tx1"/>
                </a:solidFill>
              </a:rPr>
              <a:t> </a:t>
            </a:r>
            <a:r>
              <a:rPr lang="he-IL" sz="1400" dirty="0">
                <a:solidFill>
                  <a:srgbClr val="002060"/>
                </a:solidFill>
              </a:rPr>
              <a:t>מדד סביבה ארגונית אלימה בבית הספר</a:t>
            </a:r>
            <a:endParaRPr lang="he-IL" sz="1200" dirty="0">
              <a:solidFill>
                <a:srgbClr val="002060"/>
              </a:solidFill>
            </a:endParaRPr>
          </a:p>
          <a:p>
            <a:pPr algn="r" rtl="1">
              <a:lnSpc>
                <a:spcPct val="170000"/>
              </a:lnSpc>
              <a:buClr>
                <a:srgbClr val="002060"/>
              </a:buClr>
              <a:defRPr/>
            </a:pPr>
            <a:r>
              <a:rPr lang="he-IL" sz="1200" dirty="0">
                <a:solidFill>
                  <a:schemeClr val="tx1"/>
                </a:solidFill>
              </a:rPr>
              <a:t>מדד האלימות הכללי בבתי הספר העל יסודיים עומד השנה על 30 נקודות, וזאת בדומה לשנים קודמות.</a:t>
            </a:r>
          </a:p>
          <a:p>
            <a:pPr algn="r" rtl="1">
              <a:lnSpc>
                <a:spcPct val="150000"/>
              </a:lnSpc>
              <a:buClr>
                <a:srgbClr val="002060"/>
              </a:buClr>
              <a:defRPr/>
            </a:pPr>
            <a:endParaRPr lang="he-IL" sz="900" u="sng" dirty="0">
              <a:solidFill>
                <a:srgbClr val="C00000"/>
              </a:solidFill>
            </a:endParaRPr>
          </a:p>
          <a:p>
            <a:pPr algn="r" rtl="1">
              <a:lnSpc>
                <a:spcPct val="150000"/>
              </a:lnSpc>
              <a:buClr>
                <a:srgbClr val="002060"/>
              </a:buClr>
              <a:defRPr/>
            </a:pPr>
            <a:r>
              <a:rPr lang="he-IL" sz="1400" u="sng" dirty="0">
                <a:solidFill>
                  <a:srgbClr val="C00000"/>
                </a:solidFill>
              </a:rPr>
              <a:t>מדד אלימות אישית כנגד מורים:</a:t>
            </a:r>
          </a:p>
          <a:p>
            <a:pPr algn="r" rtl="1" eaLnBrk="0" hangingPunct="0">
              <a:lnSpc>
                <a:spcPct val="150000"/>
              </a:lnSpc>
            </a:pPr>
            <a:r>
              <a:rPr lang="he-IL" sz="1200" dirty="0">
                <a:solidFill>
                  <a:schemeClr val="tx1"/>
                </a:solidFill>
              </a:rPr>
              <a:t>מדד האלימות האישית כנגד מורים כולל 3 פרמטרים: שיעור המורים שנתקלו באופן אישי באלימות מילולית, שיעור המורים שנתקלו בפגיעה אישית ברכושם ושיעור המורים שנתקלו באופן אישי באלימות פיזית. מדד זה עומד השנה על 22 נקודות, נקודה אחת מתחת למדד של שנה שעברה. ירידה קלה זו במדד נגרמה עקב ירידה מובהקת בשיעור המורים המדווחים על </a:t>
            </a:r>
            <a:r>
              <a:rPr lang="he-IL" sz="1200" dirty="0" smtClean="0">
                <a:solidFill>
                  <a:schemeClr val="tx1"/>
                </a:solidFill>
              </a:rPr>
              <a:t>פגיעה </a:t>
            </a:r>
            <a:r>
              <a:rPr lang="he-IL" sz="1200" dirty="0">
                <a:solidFill>
                  <a:schemeClr val="tx1"/>
                </a:solidFill>
              </a:rPr>
              <a:t>אישית ברכושם.</a:t>
            </a:r>
          </a:p>
          <a:p>
            <a:pPr algn="r" rtl="1" eaLnBrk="0" hangingPunct="0">
              <a:lnSpc>
                <a:spcPct val="150000"/>
              </a:lnSpc>
            </a:pPr>
            <a:endParaRPr lang="he-IL" sz="900" dirty="0">
              <a:solidFill>
                <a:schemeClr val="tx1"/>
              </a:solidFill>
            </a:endParaRPr>
          </a:p>
          <a:p>
            <a:pPr algn="r" rtl="1" eaLnBrk="0" hangingPunct="0">
              <a:lnSpc>
                <a:spcPct val="150000"/>
              </a:lnSpc>
            </a:pPr>
            <a:r>
              <a:rPr lang="he-IL" sz="1400" u="sng" dirty="0">
                <a:solidFill>
                  <a:srgbClr val="C00000"/>
                </a:solidFill>
              </a:rPr>
              <a:t>מדד סביבה ארגונית אלימה בבית הספר:</a:t>
            </a:r>
          </a:p>
          <a:p>
            <a:pPr algn="r" rtl="1" eaLnBrk="0" hangingPunct="0">
              <a:lnSpc>
                <a:spcPct val="150000"/>
              </a:lnSpc>
            </a:pPr>
            <a:r>
              <a:rPr lang="he-IL" sz="1200" dirty="0">
                <a:solidFill>
                  <a:schemeClr val="tx1"/>
                </a:solidFill>
              </a:rPr>
              <a:t>מדד סביבה ארגונית אלימה בבית הספר כולל 4 פרמטרים: שיעור המורים שנתקלו בפגיעה ברכוש ביה"ס, שיעור המורים שנחשפו לאלימות מצד הורי תלמידים, שיעור המורים שנחשפו לפגיעה ברכוש של מורים אחרים ושיעור המורים שנחשפו לאלימות פיזית כנגד מורים אחרים.</a:t>
            </a:r>
          </a:p>
          <a:p>
            <a:pPr algn="r" rtl="1" eaLnBrk="0" hangingPunct="0">
              <a:lnSpc>
                <a:spcPct val="150000"/>
              </a:lnSpc>
            </a:pPr>
            <a:r>
              <a:rPr lang="he-IL" sz="1200" dirty="0">
                <a:solidFill>
                  <a:schemeClr val="tx1"/>
                </a:solidFill>
              </a:rPr>
              <a:t>מדד זה עומד השנה על 38 נקודות - עלייה לעומת התקופה הקודמת, וזאת לאחר מגמת ירידה במחקרים האחרונים.</a:t>
            </a:r>
          </a:p>
          <a:p>
            <a:pPr algn="r" rtl="1" eaLnBrk="0" hangingPunct="0">
              <a:lnSpc>
                <a:spcPct val="150000"/>
              </a:lnSpc>
            </a:pPr>
            <a:endParaRPr lang="he-IL" sz="1200" dirty="0">
              <a:solidFill>
                <a:schemeClr val="tx1"/>
              </a:solidFill>
            </a:endParaRPr>
          </a:p>
        </p:txBody>
      </p:sp>
    </p:spTree>
    <p:extLst>
      <p:ext uri="{BB962C8B-B14F-4D97-AF65-F5344CB8AC3E}">
        <p14:creationId xmlns:p14="http://schemas.microsoft.com/office/powerpoint/2010/main" val="1384715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5</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(2/5)</a:t>
            </a:r>
            <a:endParaRPr lang="en-US" sz="1800" dirty="0">
              <a:solidFill>
                <a:schemeClr val="bg1"/>
              </a:solidFill>
            </a:endParaRPr>
          </a:p>
        </p:txBody>
      </p:sp>
      <p:sp>
        <p:nvSpPr>
          <p:cNvPr id="7" name="TextBox 3"/>
          <p:cNvSpPr txBox="1">
            <a:spLocks noChangeArrowheads="1"/>
          </p:cNvSpPr>
          <p:nvPr/>
        </p:nvSpPr>
        <p:spPr bwMode="auto">
          <a:xfrm>
            <a:off x="0" y="1039226"/>
            <a:ext cx="9036496" cy="2226250"/>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אלימות אישית כנגד מורים:</a:t>
            </a:r>
          </a:p>
          <a:p>
            <a:pPr marL="177800" indent="-177800" algn="r" rtl="1">
              <a:lnSpc>
                <a:spcPct val="150000"/>
              </a:lnSpc>
              <a:spcAft>
                <a:spcPts val="200"/>
              </a:spcAft>
              <a:buBlip>
                <a:blip r:embed="rId2"/>
              </a:buBlip>
              <a:defRPr/>
            </a:pPr>
            <a:r>
              <a:rPr lang="he-IL" sz="1200" dirty="0">
                <a:solidFill>
                  <a:schemeClr val="tx1"/>
                </a:solidFill>
              </a:rPr>
              <a:t>מעל למחצית מהמורים נתקלו באלימות מילולית שהופנתה כנגדם מצד תלמידים שהתבטאה בעיקר בחוצפה וסירוב לקיים הוראות מצד התלמידים וכן בניבולי פה, קללות ותנועות יד מגונות לעבר המורים. </a:t>
            </a:r>
          </a:p>
          <a:p>
            <a:pPr marL="177800" indent="-177800" algn="r" rtl="1">
              <a:lnSpc>
                <a:spcPct val="150000"/>
              </a:lnSpc>
              <a:spcAft>
                <a:spcPts val="200"/>
              </a:spcAft>
              <a:buBlip>
                <a:blip r:embed="rId2"/>
              </a:buBlip>
              <a:defRPr/>
            </a:pPr>
            <a:r>
              <a:rPr lang="he-IL" sz="1200" dirty="0">
                <a:solidFill>
                  <a:schemeClr val="tx1"/>
                </a:solidFill>
              </a:rPr>
              <a:t>כ-5% מהמורים נתקלו בפגיעת תלמידים ברכושם האישי, שיעור נמוך משמעותית לעומת תקופת המחקר הקודמת.</a:t>
            </a:r>
          </a:p>
          <a:p>
            <a:pPr marL="177800" indent="-177800" algn="r" rtl="1">
              <a:lnSpc>
                <a:spcPct val="150000"/>
              </a:lnSpc>
              <a:spcAft>
                <a:spcPts val="200"/>
              </a:spcAft>
              <a:buBlip>
                <a:blip r:embed="rId2"/>
              </a:buBlip>
              <a:defRPr/>
            </a:pPr>
            <a:r>
              <a:rPr lang="he-IL" sz="1200" dirty="0">
                <a:solidFill>
                  <a:schemeClr val="tx1"/>
                </a:solidFill>
              </a:rPr>
              <a:t>5% מהמורים נתקלו באלימות פיזית שהופנתה כנגדם מצד תלמידים שהתבטאה בעיקר בדחיפות, סיבובי יד וסטירות לחי. </a:t>
            </a:r>
          </a:p>
          <a:p>
            <a:pPr marL="177800" indent="-177800" algn="r" rtl="1">
              <a:lnSpc>
                <a:spcPct val="150000"/>
              </a:lnSpc>
              <a:spcAft>
                <a:spcPts val="200"/>
              </a:spcAft>
              <a:buBlip>
                <a:blip r:embed="rId2"/>
              </a:buBlip>
              <a:defRPr/>
            </a:pPr>
            <a:r>
              <a:rPr lang="he-IL" sz="1200" dirty="0">
                <a:solidFill>
                  <a:schemeClr val="tx1"/>
                </a:solidFill>
              </a:rPr>
              <a:t>בפילוח לפי מגזר, עולה כי במגזר הממלכתי דתי, חלו ירידות בשיעור המדווחים </a:t>
            </a:r>
            <a:r>
              <a:rPr lang="he-IL" sz="1200" dirty="0" smtClean="0">
                <a:solidFill>
                  <a:schemeClr val="tx1"/>
                </a:solidFill>
              </a:rPr>
              <a:t>על אלימות </a:t>
            </a:r>
            <a:r>
              <a:rPr lang="he-IL" sz="1200" dirty="0">
                <a:solidFill>
                  <a:schemeClr val="tx1"/>
                </a:solidFill>
              </a:rPr>
              <a:t>מילולית </a:t>
            </a:r>
            <a:r>
              <a:rPr lang="he-IL" sz="1200" dirty="0" smtClean="0">
                <a:solidFill>
                  <a:schemeClr val="tx1"/>
                </a:solidFill>
              </a:rPr>
              <a:t>ופגיעה </a:t>
            </a:r>
            <a:r>
              <a:rPr lang="he-IL" sz="1200" dirty="0">
                <a:solidFill>
                  <a:schemeClr val="tx1"/>
                </a:solidFill>
              </a:rPr>
              <a:t>ברכוש (מה שמוביל לירידה כללית במדד).</a:t>
            </a:r>
          </a:p>
        </p:txBody>
      </p:sp>
    </p:spTree>
    <p:extLst>
      <p:ext uri="{BB962C8B-B14F-4D97-AF65-F5344CB8AC3E}">
        <p14:creationId xmlns:p14="http://schemas.microsoft.com/office/powerpoint/2010/main" val="1331547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6</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(3/5)</a:t>
            </a:r>
            <a:endParaRPr lang="en-US" sz="1800" dirty="0">
              <a:solidFill>
                <a:schemeClr val="bg1"/>
              </a:solidFill>
            </a:endParaRPr>
          </a:p>
        </p:txBody>
      </p:sp>
      <p:sp>
        <p:nvSpPr>
          <p:cNvPr id="7" name="TextBox 3"/>
          <p:cNvSpPr txBox="1">
            <a:spLocks noChangeArrowheads="1"/>
          </p:cNvSpPr>
          <p:nvPr/>
        </p:nvSpPr>
        <p:spPr bwMode="auto">
          <a:xfrm>
            <a:off x="0" y="1060492"/>
            <a:ext cx="9036496" cy="4847481"/>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הסביבה הארגונית בה פועלים המורים:</a:t>
            </a:r>
          </a:p>
          <a:p>
            <a:pPr marL="177800" indent="-177800" algn="r" rtl="1">
              <a:lnSpc>
                <a:spcPct val="150000"/>
              </a:lnSpc>
              <a:spcAft>
                <a:spcPts val="200"/>
              </a:spcAft>
              <a:buBlip>
                <a:blip r:embed="rId2"/>
              </a:buBlip>
              <a:defRPr/>
            </a:pPr>
            <a:r>
              <a:rPr lang="he-IL" sz="1200" dirty="0">
                <a:solidFill>
                  <a:schemeClr val="tx1"/>
                </a:solidFill>
              </a:rPr>
              <a:t>מעל לשני שלישים מהמורים נתקלו בביטויי פגיעה שונים ברכוש בית הספר בו הם מלמדים, כאשר העיקרי שבהם הוא שבירה של ציוד (כסאות, שולחנות וכו'). ביטויי פגיעה נוספים ברכוש בית הספר כוללים ריסוס גרפיטי על הקירות וניפוץ חלונות.</a:t>
            </a:r>
          </a:p>
          <a:p>
            <a:pPr marL="177800" indent="-177800" algn="r" rtl="1">
              <a:lnSpc>
                <a:spcPct val="150000"/>
              </a:lnSpc>
              <a:spcAft>
                <a:spcPts val="200"/>
              </a:spcAft>
              <a:buBlip>
                <a:blip r:embed="rId2"/>
              </a:buBlip>
              <a:defRPr/>
            </a:pPr>
            <a:r>
              <a:rPr lang="he-IL" sz="1200" dirty="0">
                <a:solidFill>
                  <a:schemeClr val="tx1"/>
                </a:solidFill>
              </a:rPr>
              <a:t>כ-42% מהמורים נתקלו בביטויי פגיעה מצד הורי תלמידים, </a:t>
            </a:r>
            <a:r>
              <a:rPr lang="he-IL" sz="1200" dirty="0" smtClean="0">
                <a:solidFill>
                  <a:schemeClr val="tx1"/>
                </a:solidFill>
              </a:rPr>
              <a:t>שיעור </a:t>
            </a:r>
            <a:r>
              <a:rPr lang="he-IL" sz="1200" dirty="0">
                <a:solidFill>
                  <a:schemeClr val="tx1"/>
                </a:solidFill>
              </a:rPr>
              <a:t>גבוה משמעותית לעומת תקופת המחקר הקודמת. </a:t>
            </a:r>
            <a:r>
              <a:rPr lang="he-IL" sz="1200" dirty="0" smtClean="0">
                <a:solidFill>
                  <a:schemeClr val="tx1"/>
                </a:solidFill>
              </a:rPr>
              <a:t>ביטוי </a:t>
            </a:r>
            <a:r>
              <a:rPr lang="he-IL" sz="1200" dirty="0">
                <a:solidFill>
                  <a:schemeClr val="tx1"/>
                </a:solidFill>
              </a:rPr>
              <a:t>הפגיעה העיקרי </a:t>
            </a:r>
            <a:r>
              <a:rPr lang="he-IL" sz="1200" dirty="0" smtClean="0">
                <a:solidFill>
                  <a:schemeClr val="tx1"/>
                </a:solidFill>
              </a:rPr>
              <a:t>בו </a:t>
            </a:r>
            <a:r>
              <a:rPr lang="he-IL" sz="1200" dirty="0">
                <a:solidFill>
                  <a:schemeClr val="tx1"/>
                </a:solidFill>
              </a:rPr>
              <a:t>נתקלו </a:t>
            </a:r>
            <a:r>
              <a:rPr lang="he-IL" sz="1200" dirty="0" smtClean="0">
                <a:solidFill>
                  <a:schemeClr val="tx1"/>
                </a:solidFill>
              </a:rPr>
              <a:t>הוא </a:t>
            </a:r>
            <a:r>
              <a:rPr lang="he-IL" sz="1200" dirty="0">
                <a:solidFill>
                  <a:schemeClr val="tx1"/>
                </a:solidFill>
              </a:rPr>
              <a:t>ניבולי פה וקללות מצד ההורים. שיעור לא מבוטל של מורים ציין גם איומים מצד ההורים</a:t>
            </a:r>
            <a:r>
              <a:rPr lang="en-US" sz="1200" dirty="0">
                <a:solidFill>
                  <a:schemeClr val="tx1"/>
                </a:solidFill>
              </a:rPr>
              <a:t> </a:t>
            </a:r>
            <a:r>
              <a:rPr lang="he-IL" sz="1200" dirty="0">
                <a:solidFill>
                  <a:schemeClr val="tx1"/>
                </a:solidFill>
              </a:rPr>
              <a:t>(לפגיעה או פיטורין), שיעור אשר נמצא בעלייה משמעותית לעומת המחקר הקודם.</a:t>
            </a:r>
          </a:p>
          <a:p>
            <a:pPr marL="177800" indent="-177800" algn="r" rtl="1">
              <a:lnSpc>
                <a:spcPct val="150000"/>
              </a:lnSpc>
              <a:spcAft>
                <a:spcPts val="200"/>
              </a:spcAft>
              <a:buBlip>
                <a:blip r:embed="rId2"/>
              </a:buBlip>
              <a:defRPr/>
            </a:pPr>
            <a:r>
              <a:rPr lang="he-IL" sz="1200" dirty="0">
                <a:solidFill>
                  <a:schemeClr val="tx1"/>
                </a:solidFill>
              </a:rPr>
              <a:t>מעל לרבע מהמורים נתקלו בפגיעה ברכוש האישי של מורים אחרים בבית הספר בו הם מלמדים, כאשר העיקרי שבהם הוא פגיעה במכונית או בצמיגי המכונית.</a:t>
            </a:r>
          </a:p>
          <a:p>
            <a:pPr marL="177800" indent="-177800" algn="r" rtl="1">
              <a:lnSpc>
                <a:spcPct val="150000"/>
              </a:lnSpc>
              <a:spcAft>
                <a:spcPts val="200"/>
              </a:spcAft>
              <a:buBlip>
                <a:blip r:embed="rId2"/>
              </a:buBlip>
              <a:defRPr/>
            </a:pPr>
            <a:r>
              <a:rPr lang="he-IL" sz="1200" dirty="0">
                <a:solidFill>
                  <a:schemeClr val="tx1"/>
                </a:solidFill>
              </a:rPr>
              <a:t>כרבע מהמורים (לעומת חמישית בתקופה הקודמת) נתקלו בביטויי פגיעה פיזית במורים אחרים. </a:t>
            </a:r>
            <a:r>
              <a:rPr lang="he-IL" sz="1200" dirty="0" smtClean="0">
                <a:solidFill>
                  <a:schemeClr val="tx1"/>
                </a:solidFill>
              </a:rPr>
              <a:t>ביטויי </a:t>
            </a:r>
            <a:r>
              <a:rPr lang="he-IL" sz="1200" dirty="0">
                <a:solidFill>
                  <a:schemeClr val="tx1"/>
                </a:solidFill>
              </a:rPr>
              <a:t>הפגיעה </a:t>
            </a:r>
            <a:r>
              <a:rPr lang="he-IL" sz="1200" dirty="0" smtClean="0">
                <a:solidFill>
                  <a:schemeClr val="tx1"/>
                </a:solidFill>
              </a:rPr>
              <a:t>העיקריים הם </a:t>
            </a:r>
            <a:r>
              <a:rPr lang="he-IL" sz="1200" dirty="0">
                <a:solidFill>
                  <a:schemeClr val="tx1"/>
                </a:solidFill>
              </a:rPr>
              <a:t>דחיפות, סיבובי יד וסטירות לחי. גילויי אלימות </a:t>
            </a:r>
            <a:r>
              <a:rPr lang="he-IL" sz="1200" dirty="0" smtClean="0">
                <a:solidFill>
                  <a:schemeClr val="tx1"/>
                </a:solidFill>
              </a:rPr>
              <a:t>נוספים, </a:t>
            </a:r>
            <a:r>
              <a:rPr lang="he-IL" sz="1200" dirty="0">
                <a:solidFill>
                  <a:schemeClr val="tx1"/>
                </a:solidFill>
              </a:rPr>
              <a:t>שצוינו בשיעורים גבוהים </a:t>
            </a:r>
            <a:r>
              <a:rPr lang="he-IL" sz="1200" dirty="0" smtClean="0">
                <a:solidFill>
                  <a:schemeClr val="tx1"/>
                </a:solidFill>
              </a:rPr>
              <a:t>יחסית, </a:t>
            </a:r>
            <a:r>
              <a:rPr lang="he-IL" sz="1200" dirty="0">
                <a:solidFill>
                  <a:schemeClr val="tx1"/>
                </a:solidFill>
              </a:rPr>
              <a:t>הם מתן אגרופים ו/או בעיטות וגרימת פציעה / חבלה.</a:t>
            </a:r>
          </a:p>
          <a:p>
            <a:pPr algn="r" rtl="1">
              <a:lnSpc>
                <a:spcPct val="150000"/>
              </a:lnSpc>
              <a:spcAft>
                <a:spcPts val="200"/>
              </a:spcAft>
              <a:defRPr/>
            </a:pPr>
            <a:endParaRPr lang="he-IL" sz="1200" dirty="0">
              <a:solidFill>
                <a:schemeClr val="tx1"/>
              </a:solidFill>
            </a:endParaRPr>
          </a:p>
          <a:p>
            <a:pPr marL="177800" indent="-177800" algn="r" rtl="1">
              <a:lnSpc>
                <a:spcPct val="150000"/>
              </a:lnSpc>
              <a:spcAft>
                <a:spcPts val="200"/>
              </a:spcAft>
              <a:buBlip>
                <a:blip r:embed="rId2"/>
              </a:buBlip>
              <a:defRPr/>
            </a:pPr>
            <a:r>
              <a:rPr lang="he-IL" sz="1200" dirty="0">
                <a:solidFill>
                  <a:schemeClr val="tx1"/>
                </a:solidFill>
              </a:rPr>
              <a:t>ישנה </a:t>
            </a:r>
            <a:r>
              <a:rPr lang="he-IL" sz="1200" u="sng" dirty="0">
                <a:solidFill>
                  <a:schemeClr val="tx1"/>
                </a:solidFill>
              </a:rPr>
              <a:t>עלייה</a:t>
            </a:r>
            <a:r>
              <a:rPr lang="he-IL" sz="1200" dirty="0">
                <a:solidFill>
                  <a:schemeClr val="tx1"/>
                </a:solidFill>
              </a:rPr>
              <a:t> בשיעור המורים שמתלוננים על גילויי אלימות מצד הורי תלמידים, באופן כללי בכל המגזרים. </a:t>
            </a:r>
            <a:r>
              <a:rPr lang="en-US" sz="1200" dirty="0">
                <a:solidFill>
                  <a:schemeClr val="tx1"/>
                </a:solidFill>
              </a:rPr>
              <a:t/>
            </a:r>
            <a:br>
              <a:rPr lang="en-US" sz="1200" dirty="0">
                <a:solidFill>
                  <a:schemeClr val="tx1"/>
                </a:solidFill>
              </a:rPr>
            </a:br>
            <a:r>
              <a:rPr lang="he-IL" sz="1200" dirty="0">
                <a:solidFill>
                  <a:schemeClr val="tx1"/>
                </a:solidFill>
              </a:rPr>
              <a:t>כאשר במגזר החילוני ישנן עליות כמעט בכל הפרמטרים אשר גורמות לעלייה משמעותית במדד הכללי.</a:t>
            </a:r>
          </a:p>
          <a:p>
            <a:pPr algn="r" rtl="1">
              <a:lnSpc>
                <a:spcPct val="150000"/>
              </a:lnSpc>
              <a:spcAft>
                <a:spcPts val="200"/>
              </a:spcAft>
              <a:defRPr/>
            </a:pPr>
            <a:endParaRPr lang="he-IL" sz="1200" dirty="0">
              <a:solidFill>
                <a:schemeClr val="tx1"/>
              </a:solidFill>
            </a:endParaRPr>
          </a:p>
          <a:p>
            <a:pPr algn="r" rtl="1">
              <a:lnSpc>
                <a:spcPct val="150000"/>
              </a:lnSpc>
              <a:spcAft>
                <a:spcPts val="200"/>
              </a:spcAft>
              <a:defRPr/>
            </a:pPr>
            <a:r>
              <a:rPr lang="he-IL" sz="1200" dirty="0">
                <a:solidFill>
                  <a:schemeClr val="tx1"/>
                </a:solidFill>
              </a:rPr>
              <a:t>באופן כללי, ניכרת עלייה משמעותית בערך המדד העומד על 42 נקודות, וזאת לאחר מגמת ירידה עקבית בשנים האחרונות.</a:t>
            </a:r>
          </a:p>
          <a:p>
            <a:pPr algn="r" rtl="1">
              <a:lnSpc>
                <a:spcPct val="150000"/>
              </a:lnSpc>
              <a:spcAft>
                <a:spcPts val="200"/>
              </a:spcAft>
              <a:defRPr/>
            </a:pPr>
            <a:r>
              <a:rPr lang="he-IL" sz="1200" dirty="0">
                <a:solidFill>
                  <a:schemeClr val="tx1"/>
                </a:solidFill>
              </a:rPr>
              <a:t>87% מהמורים נחשפו בבית ספרם לפחות לאחד מסוגי תופעות האלימות שנבדקו במחקר, כאשר שיעור זה גבוה </a:t>
            </a:r>
            <a:r>
              <a:rPr lang="he-IL" sz="1200" dirty="0" smtClean="0">
                <a:solidFill>
                  <a:schemeClr val="tx1"/>
                </a:solidFill>
              </a:rPr>
              <a:t>במעט מהמחקר </a:t>
            </a:r>
            <a:r>
              <a:rPr lang="he-IL" sz="1200" dirty="0">
                <a:solidFill>
                  <a:schemeClr val="tx1"/>
                </a:solidFill>
              </a:rPr>
              <a:t>הקודם.</a:t>
            </a:r>
          </a:p>
        </p:txBody>
      </p:sp>
    </p:spTree>
    <p:extLst>
      <p:ext uri="{BB962C8B-B14F-4D97-AF65-F5344CB8AC3E}">
        <p14:creationId xmlns:p14="http://schemas.microsoft.com/office/powerpoint/2010/main" val="2751394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7</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(4/5)</a:t>
            </a:r>
            <a:endParaRPr lang="en-US" sz="1800" dirty="0">
              <a:solidFill>
                <a:schemeClr val="bg1"/>
              </a:solidFill>
            </a:endParaRPr>
          </a:p>
        </p:txBody>
      </p:sp>
      <p:sp>
        <p:nvSpPr>
          <p:cNvPr id="7" name="TextBox 3"/>
          <p:cNvSpPr txBox="1">
            <a:spLocks noChangeArrowheads="1"/>
          </p:cNvSpPr>
          <p:nvPr/>
        </p:nvSpPr>
        <p:spPr bwMode="auto">
          <a:xfrm>
            <a:off x="0" y="1049859"/>
            <a:ext cx="9036496" cy="5929828"/>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האקלים הארגוני בבית </a:t>
            </a:r>
            <a:r>
              <a:rPr lang="he-IL" sz="1600" u="sng" dirty="0" smtClean="0">
                <a:solidFill>
                  <a:srgbClr val="0066FF"/>
                </a:solidFill>
              </a:rPr>
              <a:t>הספר</a:t>
            </a:r>
            <a:r>
              <a:rPr lang="en-US" sz="1600" u="sng" dirty="0" smtClean="0">
                <a:solidFill>
                  <a:srgbClr val="0066FF"/>
                </a:solidFill>
              </a:rPr>
              <a:t>;</a:t>
            </a:r>
            <a:r>
              <a:rPr lang="he-IL" sz="1600" u="sng" dirty="0" smtClean="0">
                <a:solidFill>
                  <a:srgbClr val="0066FF"/>
                </a:solidFill>
              </a:rPr>
              <a:t> </a:t>
            </a:r>
            <a:r>
              <a:rPr lang="he-IL" sz="1600" u="sng" dirty="0">
                <a:solidFill>
                  <a:srgbClr val="0066FF"/>
                </a:solidFill>
              </a:rPr>
              <a:t>חוסר משמעת ואלימות של תלמידים לנוכח מעמד המורה בישראל:</a:t>
            </a:r>
          </a:p>
          <a:p>
            <a:pPr marL="177800" indent="-177800" algn="r" rtl="1">
              <a:lnSpc>
                <a:spcPct val="150000"/>
              </a:lnSpc>
              <a:spcAft>
                <a:spcPts val="200"/>
              </a:spcAft>
              <a:buBlip>
                <a:blip r:embed="rId2"/>
              </a:buBlip>
              <a:defRPr/>
            </a:pPr>
            <a:r>
              <a:rPr lang="he-IL" sz="1200" dirty="0">
                <a:solidFill>
                  <a:schemeClr val="tx1"/>
                </a:solidFill>
              </a:rPr>
              <a:t>מרבית המורים </a:t>
            </a:r>
            <a:r>
              <a:rPr lang="he-IL" sz="1200" dirty="0" smtClean="0">
                <a:solidFill>
                  <a:schemeClr val="tx1"/>
                </a:solidFill>
              </a:rPr>
              <a:t>מדווחים </a:t>
            </a:r>
            <a:r>
              <a:rPr lang="he-IL" sz="1200" dirty="0">
                <a:solidFill>
                  <a:schemeClr val="tx1"/>
                </a:solidFill>
              </a:rPr>
              <a:t>כי נתקלו בבעיות משמעת מצד תלמידים בביה"ס בו הם מלמדים כיום, כאשר שיעור המדווחים על בעיות משמעת במידה רבה או רבה מאוד נמוך יותר בהשוואה למחקר הקודם. באופן יחסי, שיעור המורים שנתקלים בבעיות משמעת חמורות (במידה רבה ומעלה) גבוה </a:t>
            </a:r>
            <a:r>
              <a:rPr lang="he-IL" sz="1200" dirty="0" smtClean="0">
                <a:solidFill>
                  <a:schemeClr val="tx1"/>
                </a:solidFill>
              </a:rPr>
              <a:t>משמעותית </a:t>
            </a:r>
            <a:r>
              <a:rPr lang="he-IL" sz="1200" dirty="0">
                <a:solidFill>
                  <a:schemeClr val="tx1"/>
                </a:solidFill>
              </a:rPr>
              <a:t>בבתי ספר במגזר החילוני. </a:t>
            </a:r>
          </a:p>
          <a:p>
            <a:pPr marL="177800" indent="-177800" algn="r" rtl="1">
              <a:lnSpc>
                <a:spcPct val="150000"/>
              </a:lnSpc>
              <a:spcAft>
                <a:spcPts val="200"/>
              </a:spcAft>
              <a:buBlip>
                <a:blip r:embed="rId2"/>
              </a:buBlip>
              <a:defRPr/>
            </a:pPr>
            <a:r>
              <a:rPr lang="he-IL" sz="1200" dirty="0">
                <a:solidFill>
                  <a:schemeClr val="tx1"/>
                </a:solidFill>
              </a:rPr>
              <a:t>מרבית המורים מקדישים זמן כלשהו לטיפול בבעיות משמעת במהלך השיעור, כאשר בשלוש השנים האחרונות ניכרת מגמת עלייה במשך הזמן הממוצע שהמורים מקדישים לטיפול בבעיות משמעת בשיעורים (במיוחד במגזר הערבי והחילוני). </a:t>
            </a:r>
          </a:p>
          <a:p>
            <a:pPr marL="177800" indent="-177800" algn="r" rtl="1">
              <a:lnSpc>
                <a:spcPct val="150000"/>
              </a:lnSpc>
              <a:spcAft>
                <a:spcPts val="200"/>
              </a:spcAft>
              <a:buBlip>
                <a:blip r:embed="rId2"/>
              </a:buBlip>
              <a:defRPr/>
            </a:pPr>
            <a:r>
              <a:rPr lang="he-IL" sz="1200" dirty="0">
                <a:solidFill>
                  <a:schemeClr val="tx1"/>
                </a:solidFill>
              </a:rPr>
              <a:t>מעל למחצית מהמורים סבורים כי קיימת אלימות מסוג כלשהו בבית הספר בו הם מלמדים. שיעור זה הוא הגבוה ביותר בשנים האחרונות, אך נמוך משמעותית במגזר הממלכתי דתי.</a:t>
            </a:r>
          </a:p>
          <a:p>
            <a:pPr marL="177800" indent="-177800" algn="r" rtl="1">
              <a:lnSpc>
                <a:spcPct val="150000"/>
              </a:lnSpc>
              <a:spcAft>
                <a:spcPts val="200"/>
              </a:spcAft>
              <a:buBlip>
                <a:blip r:embed="rId2"/>
              </a:buBlip>
              <a:defRPr/>
            </a:pPr>
            <a:r>
              <a:rPr lang="he-IL" sz="1200" dirty="0">
                <a:solidFill>
                  <a:schemeClr val="tx1"/>
                </a:solidFill>
              </a:rPr>
              <a:t>מרבית המורים מרגישים בטוחים ומוגנים בבית הספר בו הם מלמדים ומרגישים כי יש בידיהם את הסמכות והכוח להתמודד עם התלמידים.       כמו כן, שיעור גבוה מהמורים אינם מסכימים עם ההיגדים השליליים שנבחנו במחקר לגבי מעמד המורה בבית הספר. ניכר כי שיעור גבוה יחסית של מורים במגזר הערבי הביעו הסכמה עם מרבית המשפטים השליליים. בהשוואה לאורך זמן, עולה כי השינוי המשמעותי היחידי הינו בהתייחס לשיעור המורים שחשים חוסר אונים לנוכח ההתמודדות עם הורי התלמידים, כאשר במחקר הנוכחי שיעור זה גבוה </a:t>
            </a:r>
            <a:r>
              <a:rPr lang="he-IL" sz="1200" dirty="0" smtClean="0">
                <a:solidFill>
                  <a:schemeClr val="tx1"/>
                </a:solidFill>
              </a:rPr>
              <a:t>משמעותית</a:t>
            </a:r>
            <a:r>
              <a:rPr lang="he-IL" sz="1200" dirty="0">
                <a:solidFill>
                  <a:schemeClr val="tx1"/>
                </a:solidFill>
              </a:rPr>
              <a:t>.</a:t>
            </a:r>
          </a:p>
          <a:p>
            <a:pPr marL="177800" indent="-177800" algn="r" rtl="1">
              <a:lnSpc>
                <a:spcPct val="150000"/>
              </a:lnSpc>
              <a:spcAft>
                <a:spcPts val="200"/>
              </a:spcAft>
              <a:buBlip>
                <a:blip r:embed="rId2"/>
              </a:buBlip>
              <a:defRPr/>
            </a:pPr>
            <a:r>
              <a:rPr lang="he-IL" sz="1200" dirty="0">
                <a:solidFill>
                  <a:schemeClr val="tx1"/>
                </a:solidFill>
              </a:rPr>
              <a:t>בבחינת הדרכים להפחתת תופעות האלימות כלפי מורים, לא מסתמנת בולטות לדרך כלשהי על פני האחרות. הדרכים העיקריות שצוינו הן הגברת הענישה, ויחס של כבוד בין המורה לתלמיד.</a:t>
            </a:r>
          </a:p>
          <a:p>
            <a:pPr marL="177800" indent="-177800" algn="r" rtl="1">
              <a:lnSpc>
                <a:spcPct val="150000"/>
              </a:lnSpc>
              <a:spcAft>
                <a:spcPts val="200"/>
              </a:spcAft>
              <a:buBlip>
                <a:blip r:embed="rId2"/>
              </a:buBlip>
              <a:defRPr/>
            </a:pPr>
            <a:r>
              <a:rPr lang="he-IL" sz="1200" dirty="0">
                <a:solidFill>
                  <a:schemeClr val="tx1"/>
                </a:solidFill>
              </a:rPr>
              <a:t>כשני </a:t>
            </a:r>
            <a:r>
              <a:rPr lang="he-IL" sz="1200" dirty="0" smtClean="0">
                <a:solidFill>
                  <a:schemeClr val="tx1"/>
                </a:solidFill>
              </a:rPr>
              <a:t>שליש </a:t>
            </a:r>
            <a:r>
              <a:rPr lang="he-IL" sz="1200" dirty="0">
                <a:solidFill>
                  <a:schemeClr val="tx1"/>
                </a:solidFill>
              </a:rPr>
              <a:t>מהמורים מרגישים שהם מקבלים תמיכה מערכתית מבית הספר בכל הקשור לטיפול בתלמידים אלימים עם צרכים מיוחדים, כאשר שיעור זה גבוה </a:t>
            </a:r>
            <a:r>
              <a:rPr lang="he-IL" sz="1200" dirty="0" smtClean="0">
                <a:solidFill>
                  <a:schemeClr val="tx1"/>
                </a:solidFill>
              </a:rPr>
              <a:t>השנה </a:t>
            </a:r>
            <a:r>
              <a:rPr lang="he-IL" sz="1200" dirty="0" smtClean="0">
                <a:solidFill>
                  <a:schemeClr val="tx1"/>
                </a:solidFill>
              </a:rPr>
              <a:t>וזאת </a:t>
            </a:r>
            <a:r>
              <a:rPr lang="he-IL" sz="1200" dirty="0">
                <a:solidFill>
                  <a:schemeClr val="tx1"/>
                </a:solidFill>
              </a:rPr>
              <a:t>לאחר מגמת ירידה בשנתיים האחרונות. במגזר הערבי, מציינים בשיעור גבוה </a:t>
            </a:r>
            <a:r>
              <a:rPr lang="he-IL" sz="1200" dirty="0" smtClean="0">
                <a:solidFill>
                  <a:schemeClr val="tx1"/>
                </a:solidFill>
              </a:rPr>
              <a:t>משמעותית </a:t>
            </a:r>
            <a:r>
              <a:rPr lang="he-IL" sz="1200" dirty="0">
                <a:solidFill>
                  <a:schemeClr val="tx1"/>
                </a:solidFill>
              </a:rPr>
              <a:t>כי הם אינם מקבלים תמיכה בהקשר זה.</a:t>
            </a:r>
          </a:p>
          <a:p>
            <a:pPr algn="r" rtl="1">
              <a:lnSpc>
                <a:spcPct val="150000"/>
              </a:lnSpc>
              <a:spcAft>
                <a:spcPts val="200"/>
              </a:spcAft>
              <a:defRPr/>
            </a:pPr>
            <a:r>
              <a:rPr lang="he-IL" sz="1200" dirty="0">
                <a:solidFill>
                  <a:schemeClr val="tx1"/>
                </a:solidFill>
              </a:rPr>
              <a:t>באופן כללי, למרות השיעור הגבוה של חשיפה לאלימות ובעיות משמעת, מהמחקר עולה כי רוב המורים מרגישים יחסית מוגנים בבית הספר בו הם מלמדים ומרגישים שיש להם את הכלים והסמכויות להתמודד עם גילויי אלימות שונים מצד התלמידים.</a:t>
            </a:r>
          </a:p>
          <a:p>
            <a:pPr algn="r" rtl="1">
              <a:lnSpc>
                <a:spcPct val="150000"/>
              </a:lnSpc>
              <a:spcAft>
                <a:spcPts val="200"/>
              </a:spcAft>
              <a:buBlip>
                <a:blip r:embed="rId2"/>
              </a:buBlip>
              <a:defRPr/>
            </a:pPr>
            <a:endParaRPr lang="he-IL" sz="1200" dirty="0">
              <a:solidFill>
                <a:schemeClr val="tx1"/>
              </a:solidFill>
            </a:endParaRPr>
          </a:p>
        </p:txBody>
      </p:sp>
    </p:spTree>
    <p:extLst>
      <p:ext uri="{BB962C8B-B14F-4D97-AF65-F5344CB8AC3E}">
        <p14:creationId xmlns:p14="http://schemas.microsoft.com/office/powerpoint/2010/main" val="954552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8</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(5/5)</a:t>
            </a:r>
            <a:endParaRPr lang="en-US" sz="1800" dirty="0">
              <a:solidFill>
                <a:schemeClr val="bg1"/>
              </a:solidFill>
            </a:endParaRPr>
          </a:p>
        </p:txBody>
      </p:sp>
      <p:sp>
        <p:nvSpPr>
          <p:cNvPr id="7" name="TextBox 3"/>
          <p:cNvSpPr txBox="1">
            <a:spLocks noChangeArrowheads="1"/>
          </p:cNvSpPr>
          <p:nvPr/>
        </p:nvSpPr>
        <p:spPr bwMode="auto">
          <a:xfrm>
            <a:off x="107504" y="1051857"/>
            <a:ext cx="9036496" cy="5401479"/>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גיבוי </a:t>
            </a:r>
            <a:r>
              <a:rPr lang="he-IL" sz="1600" u="sng" dirty="0" smtClean="0">
                <a:solidFill>
                  <a:srgbClr val="0066FF"/>
                </a:solidFill>
              </a:rPr>
              <a:t>המורה על ידי משרד </a:t>
            </a:r>
            <a:r>
              <a:rPr lang="he-IL" sz="1600" u="sng" dirty="0">
                <a:solidFill>
                  <a:srgbClr val="0066FF"/>
                </a:solidFill>
              </a:rPr>
              <a:t>החינוך ובית </a:t>
            </a:r>
            <a:r>
              <a:rPr lang="he-IL" sz="1600" u="sng" dirty="0" smtClean="0">
                <a:solidFill>
                  <a:srgbClr val="0066FF"/>
                </a:solidFill>
              </a:rPr>
              <a:t>הספר:</a:t>
            </a:r>
            <a:endParaRPr lang="he-IL" sz="1600" u="sng" dirty="0">
              <a:solidFill>
                <a:srgbClr val="0066FF"/>
              </a:solidFill>
            </a:endParaRPr>
          </a:p>
          <a:p>
            <a:pPr marL="177800" indent="-177800" algn="r" rtl="1">
              <a:lnSpc>
                <a:spcPct val="150000"/>
              </a:lnSpc>
              <a:spcAft>
                <a:spcPts val="200"/>
              </a:spcAft>
              <a:buBlip>
                <a:blip r:embed="rId2"/>
              </a:buBlip>
              <a:defRPr/>
            </a:pPr>
            <a:r>
              <a:rPr lang="he-IL" sz="1100" dirty="0">
                <a:solidFill>
                  <a:schemeClr val="tx1"/>
                </a:solidFill>
              </a:rPr>
              <a:t>מרבית המורים אינם חוששים מהגשת תלונה נגדם בעקבות אינטראקציה עם תלמיד מבית הספר, כאשר החשש הגבוה ביותר (באופן יחסי) צוין דווקא בקרב המגזר הממלכתי דתי.</a:t>
            </a:r>
          </a:p>
          <a:p>
            <a:pPr marL="177800" indent="-177800" algn="r" rtl="1">
              <a:lnSpc>
                <a:spcPct val="150000"/>
              </a:lnSpc>
              <a:spcAft>
                <a:spcPts val="200"/>
              </a:spcAft>
              <a:buBlip>
                <a:blip r:embed="rId2"/>
              </a:buBlip>
              <a:defRPr/>
            </a:pPr>
            <a:r>
              <a:rPr lang="he-IL" sz="1100" dirty="0">
                <a:solidFill>
                  <a:schemeClr val="tx1"/>
                </a:solidFill>
              </a:rPr>
              <a:t>בממוצע, המורים סבורים כי "חוק זכויות התלמיד" שהפיץ משרד החינוך </a:t>
            </a:r>
            <a:r>
              <a:rPr lang="he-IL" sz="1100" u="sng" dirty="0">
                <a:solidFill>
                  <a:schemeClr val="tx1"/>
                </a:solidFill>
              </a:rPr>
              <a:t>אינו</a:t>
            </a:r>
            <a:r>
              <a:rPr lang="he-IL" sz="1100" dirty="0">
                <a:solidFill>
                  <a:schemeClr val="tx1"/>
                </a:solidFill>
              </a:rPr>
              <a:t> משפיע על מעמד המורה לטובה או לרעה. </a:t>
            </a:r>
          </a:p>
          <a:p>
            <a:pPr marL="177800" indent="-177800" algn="r" rtl="1">
              <a:lnSpc>
                <a:spcPct val="150000"/>
              </a:lnSpc>
              <a:spcAft>
                <a:spcPts val="200"/>
              </a:spcAft>
              <a:buBlip>
                <a:blip r:embed="rId2"/>
              </a:buBlip>
              <a:defRPr/>
            </a:pPr>
            <a:r>
              <a:rPr lang="he-IL" sz="1100" dirty="0">
                <a:solidFill>
                  <a:schemeClr val="tx1"/>
                </a:solidFill>
              </a:rPr>
              <a:t>בעוד שמרבית המורים מרגישים תחושת ביטחון וגיבוי מצד בתי הספר בהם הם מלמדים, פחות מחמישית מהמורים מרגישים כי הם מקבלים גיבוי במידה גבוהה ממשרד החינוך, שיעור נמוך משמעותית ביחס למחקר הקודם. כאשר שיעור זה נמוך באופן יחסי בקרב המגזר הדתי וגבוה באופן יחסי בקרב המגזר הערבי.</a:t>
            </a:r>
          </a:p>
          <a:p>
            <a:pPr marL="177800" indent="-177800" algn="r" rtl="1">
              <a:lnSpc>
                <a:spcPct val="150000"/>
              </a:lnSpc>
              <a:spcAft>
                <a:spcPts val="200"/>
              </a:spcAft>
              <a:buBlip>
                <a:blip r:embed="rId2"/>
              </a:buBlip>
              <a:defRPr/>
            </a:pPr>
            <a:r>
              <a:rPr lang="he-IL" sz="1100" dirty="0">
                <a:solidFill>
                  <a:schemeClr val="tx1"/>
                </a:solidFill>
              </a:rPr>
              <a:t>בבחינת הגורמים אליהם יפנו מורים במקרה ויתקלו באלימות מסוג כלשהו, עולה הנהלת ביה"ס כגורם העיקרי, בפער מובהק ומשמעותי משאר הגורמים שצוינו, אך בשיעורים נמוכים יותר מאשר בשנים קודמות. גורם נוסף מתוך בית הספר שלגביו חלה ירידה בשיעור הפונים: יועצת בית הספר. לאחר ירידה בשיעור המציינים כי יפנו למשטרה, ישנה עלייה בשיעור זה, ובמגזר הערבי ציינו את הפנייה למשטרה בשיעורים גבוהים יותר משמעותית מאשר שאר המגזרים (מה שמתיישב עם העובדה שמורי המגזר ציינו בשיעורים משמעותיים יותר את תחושתם לגבי אי-תמיכת בית הספר בהתמודדות עם תלמידים אלימים</a:t>
            </a:r>
            <a:r>
              <a:rPr lang="he-IL" sz="1100" dirty="0" smtClean="0">
                <a:solidFill>
                  <a:schemeClr val="tx1"/>
                </a:solidFill>
              </a:rPr>
              <a:t>).</a:t>
            </a:r>
            <a:endParaRPr lang="he-IL" sz="1100" u="sng" dirty="0">
              <a:solidFill>
                <a:schemeClr val="tx1"/>
              </a:solidFill>
            </a:endParaRPr>
          </a:p>
          <a:p>
            <a:pPr algn="r" rtl="1">
              <a:lnSpc>
                <a:spcPct val="150000"/>
              </a:lnSpc>
              <a:spcAft>
                <a:spcPts val="200"/>
              </a:spcAft>
              <a:defRPr/>
            </a:pPr>
            <a:r>
              <a:rPr lang="he-IL" sz="1600" u="sng" dirty="0">
                <a:solidFill>
                  <a:srgbClr val="0066FF"/>
                </a:solidFill>
              </a:rPr>
              <a:t>פגיעה במורים דרך אתר </a:t>
            </a:r>
            <a:r>
              <a:rPr lang="he-IL" sz="1600" u="sng" dirty="0" err="1">
                <a:solidFill>
                  <a:srgbClr val="0066FF"/>
                </a:solidFill>
              </a:rPr>
              <a:t>הפייסבוק</a:t>
            </a:r>
            <a:r>
              <a:rPr lang="he-IL" sz="1600" u="sng" dirty="0">
                <a:solidFill>
                  <a:srgbClr val="0066FF"/>
                </a:solidFill>
              </a:rPr>
              <a:t> ואפליקציית </a:t>
            </a:r>
            <a:r>
              <a:rPr lang="he-IL" sz="1600" u="sng" dirty="0" err="1">
                <a:solidFill>
                  <a:srgbClr val="0066FF"/>
                </a:solidFill>
              </a:rPr>
              <a:t>הווטסאפ</a:t>
            </a:r>
            <a:r>
              <a:rPr lang="he-IL" sz="1600" u="sng" dirty="0">
                <a:solidFill>
                  <a:srgbClr val="0066FF"/>
                </a:solidFill>
              </a:rPr>
              <a:t>:</a:t>
            </a:r>
          </a:p>
          <a:p>
            <a:pPr marL="177800" indent="-177800" algn="r" rtl="1">
              <a:lnSpc>
                <a:spcPct val="150000"/>
              </a:lnSpc>
              <a:spcAft>
                <a:spcPts val="200"/>
              </a:spcAft>
              <a:buBlip>
                <a:blip r:embed="rId2"/>
              </a:buBlip>
              <a:defRPr/>
            </a:pPr>
            <a:r>
              <a:rPr lang="he-IL" sz="1100" dirty="0">
                <a:solidFill>
                  <a:schemeClr val="tx1"/>
                </a:solidFill>
              </a:rPr>
              <a:t>רק מיעוט מהמורים בעליי פייסבוק חברים של תלמידיהם באמצעות אתר זה. כאשר שיעורים אלו גבוהים יחסית בקרב המגזר הערבי.</a:t>
            </a:r>
          </a:p>
          <a:p>
            <a:pPr marL="177800" indent="-177800" algn="r" rtl="1">
              <a:lnSpc>
                <a:spcPct val="150000"/>
              </a:lnSpc>
              <a:spcAft>
                <a:spcPts val="200"/>
              </a:spcAft>
              <a:buBlip>
                <a:blip r:embed="rId2"/>
              </a:buBlip>
              <a:defRPr/>
            </a:pPr>
            <a:r>
              <a:rPr lang="he-IL" sz="1100" dirty="0">
                <a:solidFill>
                  <a:schemeClr val="tx1"/>
                </a:solidFill>
              </a:rPr>
              <a:t>החל משנת 2013 ניכרת מגמת ירידה עקבית בשיעור המורים המדווחים כי נתקלו בפגיעה </a:t>
            </a:r>
            <a:r>
              <a:rPr lang="he-IL" sz="1100" dirty="0" smtClean="0">
                <a:solidFill>
                  <a:schemeClr val="tx1"/>
                </a:solidFill>
              </a:rPr>
              <a:t>דרך </a:t>
            </a:r>
            <a:r>
              <a:rPr lang="he-IL" sz="1100" dirty="0" err="1" smtClean="0">
                <a:solidFill>
                  <a:schemeClr val="tx1"/>
                </a:solidFill>
              </a:rPr>
              <a:t>הפייסבוק</a:t>
            </a:r>
            <a:r>
              <a:rPr lang="he-IL" sz="1100" dirty="0">
                <a:solidFill>
                  <a:schemeClr val="tx1"/>
                </a:solidFill>
              </a:rPr>
              <a:t>. כאשר עיקר הפגיעות במורים באמצעות </a:t>
            </a:r>
            <a:r>
              <a:rPr lang="he-IL" sz="1100" dirty="0" err="1" smtClean="0">
                <a:solidFill>
                  <a:schemeClr val="tx1"/>
                </a:solidFill>
              </a:rPr>
              <a:t>הפייסבוק</a:t>
            </a:r>
            <a:r>
              <a:rPr lang="he-IL" sz="1100" dirty="0" smtClean="0">
                <a:solidFill>
                  <a:schemeClr val="tx1"/>
                </a:solidFill>
              </a:rPr>
              <a:t> </a:t>
            </a:r>
            <a:r>
              <a:rPr lang="he-IL" sz="1100" dirty="0">
                <a:solidFill>
                  <a:schemeClr val="tx1"/>
                </a:solidFill>
              </a:rPr>
              <a:t>באות לידי ביטוי בהשפלה ובהפצת שמועות. </a:t>
            </a:r>
          </a:p>
          <a:p>
            <a:pPr marL="177800" indent="-177800" algn="r" rtl="1">
              <a:lnSpc>
                <a:spcPct val="150000"/>
              </a:lnSpc>
              <a:spcAft>
                <a:spcPts val="200"/>
              </a:spcAft>
              <a:buBlip>
                <a:blip r:embed="rId2"/>
              </a:buBlip>
              <a:defRPr/>
            </a:pPr>
            <a:r>
              <a:rPr lang="he-IL" sz="1100" dirty="0">
                <a:solidFill>
                  <a:schemeClr val="tx1"/>
                </a:solidFill>
              </a:rPr>
              <a:t>השימוש באפליקציית ה-</a:t>
            </a:r>
            <a:r>
              <a:rPr lang="en-US" sz="1100" dirty="0">
                <a:solidFill>
                  <a:schemeClr val="tx1"/>
                </a:solidFill>
              </a:rPr>
              <a:t>WhatsApp</a:t>
            </a:r>
            <a:r>
              <a:rPr lang="he-IL" sz="1100" dirty="0">
                <a:solidFill>
                  <a:schemeClr val="tx1"/>
                </a:solidFill>
              </a:rPr>
              <a:t> בקרב מורים גבוה משמעותית בהשוואה לשימוש בפייסבוק (89% מהמורים) אם כי </a:t>
            </a:r>
            <a:r>
              <a:rPr lang="he-IL" sz="1100" dirty="0" smtClean="0">
                <a:solidFill>
                  <a:schemeClr val="tx1"/>
                </a:solidFill>
              </a:rPr>
              <a:t>הוא נמוך </a:t>
            </a:r>
            <a:r>
              <a:rPr lang="he-IL" sz="1100" dirty="0">
                <a:solidFill>
                  <a:schemeClr val="tx1"/>
                </a:solidFill>
              </a:rPr>
              <a:t>יותר במחקר הנוכחי. </a:t>
            </a:r>
            <a:r>
              <a:rPr lang="en-US" sz="1100" dirty="0">
                <a:solidFill>
                  <a:schemeClr val="tx1"/>
                </a:solidFill>
              </a:rPr>
              <a:t/>
            </a:r>
            <a:br>
              <a:rPr lang="en-US" sz="1100" dirty="0">
                <a:solidFill>
                  <a:schemeClr val="tx1"/>
                </a:solidFill>
              </a:rPr>
            </a:br>
            <a:r>
              <a:rPr lang="he-IL" sz="1100" dirty="0">
                <a:solidFill>
                  <a:schemeClr val="tx1"/>
                </a:solidFill>
              </a:rPr>
              <a:t>כמו כן, בניגוד לפייסבוק, שיעור גבוה יחסית </a:t>
            </a:r>
            <a:r>
              <a:rPr lang="he-IL" sz="1100" dirty="0" smtClean="0">
                <a:solidFill>
                  <a:schemeClr val="tx1"/>
                </a:solidFill>
              </a:rPr>
              <a:t>של מורים </a:t>
            </a:r>
            <a:r>
              <a:rPr lang="he-IL" sz="1100" dirty="0">
                <a:solidFill>
                  <a:schemeClr val="tx1"/>
                </a:solidFill>
              </a:rPr>
              <a:t>נוהגים להשתמש באמצעי זה כדי לתקשר עם תלמידיהם (67% מהמורים, שיעור אשר נמצא במגמת עלייה). רק מיעוט מהמורים (10%) חוו פגיעה בכלי זה, וללא שינוי משמעותי לעומת שנים קודמות, למרות התרחבות השימוש באפליקציה.</a:t>
            </a:r>
          </a:p>
          <a:p>
            <a:pPr algn="r" rtl="1">
              <a:lnSpc>
                <a:spcPct val="150000"/>
              </a:lnSpc>
              <a:spcAft>
                <a:spcPts val="200"/>
              </a:spcAft>
              <a:defRPr/>
            </a:pPr>
            <a:endParaRPr lang="he-IL" sz="1200" dirty="0">
              <a:solidFill>
                <a:schemeClr val="tx1"/>
              </a:solidFill>
            </a:endParaRPr>
          </a:p>
        </p:txBody>
      </p:sp>
    </p:spTree>
    <p:extLst>
      <p:ext uri="{BB962C8B-B14F-4D97-AF65-F5344CB8AC3E}">
        <p14:creationId xmlns:p14="http://schemas.microsoft.com/office/powerpoint/2010/main" val="1233642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9</a:t>
            </a:fld>
            <a:endParaRPr lang="en-US" altLang="en-US" dirty="0">
              <a:solidFill>
                <a:srgbClr val="000000"/>
              </a:solidFill>
            </a:endParaRPr>
          </a:p>
        </p:txBody>
      </p:sp>
      <p:sp>
        <p:nvSpPr>
          <p:cNvPr id="7" name="Rectangle 5"/>
          <p:cNvSpPr>
            <a:spLocks noChangeArrowheads="1"/>
          </p:cNvSpPr>
          <p:nvPr/>
        </p:nvSpPr>
        <p:spPr bwMode="auto">
          <a:xfrm>
            <a:off x="0" y="1916832"/>
            <a:ext cx="9144000" cy="2882602"/>
          </a:xfrm>
          <a:prstGeom prst="rect">
            <a:avLst/>
          </a:prstGeom>
          <a:solidFill>
            <a:srgbClr val="0DABDA"/>
          </a:solidFill>
          <a:ln w="12700">
            <a:noFill/>
            <a:miter lim="800000"/>
            <a:headEnd type="none" w="sm" len="sm"/>
            <a:tailEnd type="none" w="sm" len="sm"/>
          </a:ln>
        </p:spPr>
        <p:txBody>
          <a:bodyPr anchor="ctr"/>
          <a:lstStyle/>
          <a:p>
            <a:pPr algn="ctr" rtl="1">
              <a:defRPr/>
            </a:pPr>
            <a:r>
              <a:rPr lang="he-IL" sz="7200" dirty="0">
                <a:solidFill>
                  <a:srgbClr val="FFFFFF"/>
                </a:solidFill>
              </a:rPr>
              <a:t>פירוט הממצאים</a:t>
            </a:r>
          </a:p>
        </p:txBody>
      </p:sp>
      <p:sp>
        <p:nvSpPr>
          <p:cNvPr id="10" name="Rectangle 5"/>
          <p:cNvSpPr>
            <a:spLocks noChangeArrowheads="1"/>
          </p:cNvSpPr>
          <p:nvPr/>
        </p:nvSpPr>
        <p:spPr bwMode="auto">
          <a:xfrm>
            <a:off x="-1588" y="4574887"/>
            <a:ext cx="9144001" cy="294273"/>
          </a:xfrm>
          <a:prstGeom prst="rect">
            <a:avLst/>
          </a:prstGeom>
          <a:solidFill>
            <a:srgbClr val="6DC809"/>
          </a:soli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spTree>
    <p:extLst>
      <p:ext uri="{BB962C8B-B14F-4D97-AF65-F5344CB8AC3E}">
        <p14:creationId xmlns:p14="http://schemas.microsoft.com/office/powerpoint/2010/main" val="2905503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10</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4800" dirty="0">
                <a:solidFill>
                  <a:schemeClr val="bg1"/>
                </a:solidFill>
                <a:effectLst>
                  <a:outerShdw blurRad="38100" dist="38100" dir="2700000" algn="tl">
                    <a:srgbClr val="000000">
                      <a:alpha val="43137"/>
                    </a:srgbClr>
                  </a:outerShdw>
                </a:effectLst>
              </a:rPr>
              <a:t>מדדי האלימות </a:t>
            </a:r>
          </a:p>
          <a:p>
            <a:pPr algn="r" rtl="1">
              <a:defRPr/>
            </a:pPr>
            <a:r>
              <a:rPr lang="he-IL" sz="4800" dirty="0">
                <a:solidFill>
                  <a:schemeClr val="bg1"/>
                </a:solidFill>
                <a:effectLst>
                  <a:outerShdw blurRad="38100" dist="38100" dir="2700000" algn="tl">
                    <a:srgbClr val="000000">
                      <a:alpha val="43137"/>
                    </a:srgbClr>
                  </a:outerShdw>
                </a:effectLst>
              </a:rPr>
              <a:t>בבתי הספר העל-יסודיים </a:t>
            </a:r>
          </a:p>
          <a:p>
            <a:pPr algn="r" rtl="1">
              <a:defRPr/>
            </a:pPr>
            <a:r>
              <a:rPr lang="he-IL" sz="4800" dirty="0">
                <a:solidFill>
                  <a:schemeClr val="bg1"/>
                </a:solidFill>
                <a:effectLst>
                  <a:outerShdw blurRad="38100" dist="38100" dir="2700000" algn="tl">
                    <a:srgbClr val="000000">
                      <a:alpha val="43137"/>
                    </a:srgbClr>
                  </a:outerShdw>
                </a:effectLst>
              </a:rPr>
              <a:t>בישראל 2017</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12953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chemeClr val="bg1"/>
                </a:solidFill>
              </a:rPr>
              <a:t>מדד האלימות הכללי בבתי הספר העל יסודיים עומד בשנת  2017 על 30 נקודות, כאשר הוא גבוה במעט מהמדד בשנה הקודמת, כאשר העלייה הקלה מושפעת בעיקר ממדד הסביבה הארגונית האלימה בבית הספר.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11</a:t>
            </a:fld>
            <a:endParaRPr lang="en-US" altLang="en-US" dirty="0">
              <a:solidFill>
                <a:srgbClr val="FFFFFF"/>
              </a:solidFill>
            </a:endParaRPr>
          </a:p>
        </p:txBody>
      </p:sp>
      <p:sp>
        <p:nvSpPr>
          <p:cNvPr id="885762" name="Rectangle 2"/>
          <p:cNvSpPr>
            <a:spLocks noGrp="1" noChangeArrowheads="1"/>
          </p:cNvSpPr>
          <p:nvPr>
            <p:ph type="title" sz="quarter"/>
          </p:nvPr>
        </p:nvSpPr>
        <p:spPr>
          <a:xfrm>
            <a:off x="2699792" y="169590"/>
            <a:ext cx="6383883" cy="431800"/>
          </a:xfrm>
        </p:spPr>
        <p:txBody>
          <a:bodyPr/>
          <a:lstStyle/>
          <a:p>
            <a:pPr lvl="0" defTabSz="739775">
              <a:lnSpc>
                <a:spcPct val="90000"/>
              </a:lnSpc>
              <a:defRPr/>
            </a:pPr>
            <a:r>
              <a:rPr lang="he-IL" dirty="0">
                <a:solidFill>
                  <a:schemeClr val="bg1"/>
                </a:solidFill>
                <a:effectLst>
                  <a:outerShdw blurRad="38100" dist="38100" dir="2700000" algn="tl">
                    <a:srgbClr val="000000">
                      <a:alpha val="43137"/>
                    </a:srgbClr>
                  </a:outerShdw>
                </a:effectLst>
                <a:latin typeface="Times New Roman"/>
              </a:rPr>
              <a:t>מדד האלימות הכללי</a:t>
            </a:r>
          </a:p>
        </p:txBody>
      </p:sp>
      <p:graphicFrame>
        <p:nvGraphicFramePr>
          <p:cNvPr id="13" name="Group 125"/>
          <p:cNvGraphicFramePr>
            <a:graphicFrameLocks/>
          </p:cNvGraphicFramePr>
          <p:nvPr>
            <p:extLst>
              <p:ext uri="{D42A27DB-BD31-4B8C-83A1-F6EECF244321}">
                <p14:modId xmlns:p14="http://schemas.microsoft.com/office/powerpoint/2010/main" val="2635153876"/>
              </p:ext>
            </p:extLst>
          </p:nvPr>
        </p:nvGraphicFramePr>
        <p:xfrm>
          <a:off x="457201" y="1412776"/>
          <a:ext cx="8229597" cy="2333626"/>
        </p:xfrm>
        <a:graphic>
          <a:graphicData uri="http://schemas.openxmlformats.org/drawingml/2006/table">
            <a:tbl>
              <a:tblPr rtl="1"/>
              <a:tblGrid>
                <a:gridCol w="2672187">
                  <a:extLst>
                    <a:ext uri="{9D8B030D-6E8A-4147-A177-3AD203B41FA5}">
                      <a16:colId xmlns:a16="http://schemas.microsoft.com/office/drawing/2014/main" xmlns="" val="20000"/>
                    </a:ext>
                  </a:extLst>
                </a:gridCol>
                <a:gridCol w="926235">
                  <a:extLst>
                    <a:ext uri="{9D8B030D-6E8A-4147-A177-3AD203B41FA5}">
                      <a16:colId xmlns:a16="http://schemas.microsoft.com/office/drawing/2014/main" xmlns="" val="20001"/>
                    </a:ext>
                  </a:extLst>
                </a:gridCol>
                <a:gridCol w="926235">
                  <a:extLst>
                    <a:ext uri="{9D8B030D-6E8A-4147-A177-3AD203B41FA5}">
                      <a16:colId xmlns:a16="http://schemas.microsoft.com/office/drawing/2014/main" xmlns="" val="20002"/>
                    </a:ext>
                  </a:extLst>
                </a:gridCol>
                <a:gridCol w="926235">
                  <a:extLst>
                    <a:ext uri="{9D8B030D-6E8A-4147-A177-3AD203B41FA5}">
                      <a16:colId xmlns:a16="http://schemas.microsoft.com/office/drawing/2014/main" xmlns="" val="20003"/>
                    </a:ext>
                  </a:extLst>
                </a:gridCol>
                <a:gridCol w="926235">
                  <a:extLst>
                    <a:ext uri="{9D8B030D-6E8A-4147-A177-3AD203B41FA5}">
                      <a16:colId xmlns:a16="http://schemas.microsoft.com/office/drawing/2014/main" xmlns="" val="20004"/>
                    </a:ext>
                  </a:extLst>
                </a:gridCol>
                <a:gridCol w="926235">
                  <a:extLst>
                    <a:ext uri="{9D8B030D-6E8A-4147-A177-3AD203B41FA5}">
                      <a16:colId xmlns:a16="http://schemas.microsoft.com/office/drawing/2014/main" xmlns="" val="20005"/>
                    </a:ext>
                  </a:extLst>
                </a:gridCol>
                <a:gridCol w="926235">
                  <a:extLst>
                    <a:ext uri="{9D8B030D-6E8A-4147-A177-3AD203B41FA5}">
                      <a16:colId xmlns:a16="http://schemas.microsoft.com/office/drawing/2014/main" xmlns="" val="20006"/>
                    </a:ext>
                  </a:extLst>
                </a:gridCol>
              </a:tblGrid>
              <a:tr h="5651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1" i="0" u="none" strike="noStrike" cap="none" normalizeH="0" baseline="0" dirty="0">
                          <a:ln>
                            <a:noFill/>
                          </a:ln>
                          <a:solidFill>
                            <a:schemeClr val="bg1"/>
                          </a:solidFill>
                          <a:effectLst/>
                          <a:latin typeface="Arial" pitchFamily="34" charset="0"/>
                          <a:cs typeface="Arial" pitchFamily="34" charset="0"/>
                        </a:rPr>
                        <a:t> </a:t>
                      </a:r>
                      <a:endParaRPr kumimoji="0" lang="he-IL" sz="3600" b="1" i="0" u="none" strike="noStrike" cap="none" normalizeH="0" baseline="0" dirty="0">
                        <a:ln>
                          <a:noFill/>
                        </a:ln>
                        <a:solidFill>
                          <a:schemeClr val="bg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chemeClr val="bg1"/>
                          </a:solidFill>
                          <a:effectLst/>
                          <a:latin typeface="Arial" pitchFamily="34" charset="0"/>
                          <a:ea typeface="+mn-ea"/>
                          <a:cs typeface="Arial" pitchFamily="34" charset="0"/>
                        </a:rPr>
                        <a:t>201</a:t>
                      </a: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7</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chemeClr val="bg1"/>
                          </a:solidFill>
                          <a:effectLst/>
                          <a:latin typeface="Arial" pitchFamily="34" charset="0"/>
                          <a:ea typeface="+mn-ea"/>
                          <a:cs typeface="Arial" pitchFamily="34" charset="0"/>
                        </a:rPr>
                        <a:t>2016</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2015</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2014</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2013</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cap="none" normalizeH="0" baseline="0" dirty="0">
                          <a:ln>
                            <a:noFill/>
                          </a:ln>
                          <a:solidFill>
                            <a:schemeClr val="bg1"/>
                          </a:solidFill>
                          <a:effectLst/>
                          <a:latin typeface="Arial" pitchFamily="34" charset="0"/>
                          <a:cs typeface="Arial" pitchFamily="34" charset="0"/>
                        </a:rPr>
                        <a:t>2012</a:t>
                      </a:r>
                      <a:endParaRPr kumimoji="0" lang="he-IL" sz="4000" b="1" i="0" u="none" strike="noStrike" cap="none" normalizeH="0" baseline="0" dirty="0">
                        <a:ln>
                          <a:noFill/>
                        </a:ln>
                        <a:solidFill>
                          <a:schemeClr val="bg1"/>
                        </a:solidFill>
                        <a:effectLst/>
                        <a:latin typeface="Times New Roman (Hebrew)" pitchFamily="26"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extLst>
                  <a:ext uri="{0D108BD9-81ED-4DB2-BD59-A6C34878D82A}">
                    <a16:rowId xmlns:a16="http://schemas.microsoft.com/office/drawing/2014/main" xmlns="" val="10000"/>
                  </a:ext>
                </a:extLst>
              </a:tr>
              <a:tr h="589492">
                <a:tc>
                  <a:txBody>
                    <a:bodyPr/>
                    <a:lstStyle/>
                    <a:p>
                      <a:pPr marL="0" marR="0" lvl="0" indent="0" algn="r" defTabSz="914400" rtl="1" eaLnBrk="1" fontAlgn="base" latinLnBrk="0" hangingPunct="1">
                        <a:lnSpc>
                          <a:spcPct val="100000"/>
                        </a:lnSpc>
                        <a:spcBef>
                          <a:spcPct val="20000"/>
                        </a:spcBef>
                        <a:spcAft>
                          <a:spcPct val="0"/>
                        </a:spcAft>
                        <a:buClrTx/>
                        <a:buSzTx/>
                        <a:buFont typeface="Wingdings" pitchFamily="2" charset="2"/>
                        <a:buNone/>
                        <a:tabLst/>
                      </a:pPr>
                      <a:r>
                        <a:rPr kumimoji="0" lang="he-IL" sz="1700" b="1" i="0" u="none" strike="noStrike" cap="none" normalizeH="0" baseline="0" dirty="0">
                          <a:ln>
                            <a:noFill/>
                          </a:ln>
                          <a:solidFill>
                            <a:srgbClr val="FFFFFF"/>
                          </a:solidFill>
                          <a:effectLst/>
                          <a:latin typeface="Arial" pitchFamily="34" charset="0"/>
                          <a:cs typeface="Arial" pitchFamily="34" charset="0"/>
                        </a:rPr>
                        <a:t>מדד האלימות הכללי</a:t>
                      </a:r>
                      <a:endParaRPr kumimoji="0" lang="he-IL" sz="3600" b="0" i="0" u="none" strike="noStrike" cap="none" normalizeH="0" baseline="0" dirty="0">
                        <a:ln>
                          <a:noFill/>
                        </a:ln>
                        <a:solidFill>
                          <a:schemeClr val="tx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2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rgbClr val="820000"/>
                          </a:solidFill>
                          <a:effectLst/>
                          <a:latin typeface="Arial" pitchFamily="34" charset="0"/>
                          <a:ea typeface="+mn-ea"/>
                          <a:cs typeface="Arial" pitchFamily="34" charset="0"/>
                        </a:rPr>
                        <a:t>30</a:t>
                      </a:r>
                      <a:endParaRPr kumimoji="0" lang="he-IL" sz="1800" b="1" i="0" u="none" strike="noStrike" kern="1200" cap="none" normalizeH="0" baseline="0" dirty="0">
                        <a:ln>
                          <a:noFill/>
                        </a:ln>
                        <a:solidFill>
                          <a:srgbClr val="820000"/>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rgbClr val="820000"/>
                          </a:solidFill>
                          <a:effectLst/>
                          <a:latin typeface="Arial" pitchFamily="34" charset="0"/>
                          <a:ea typeface="+mn-ea"/>
                          <a:cs typeface="Arial" pitchFamily="34" charset="0"/>
                        </a:rPr>
                        <a:t>29</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rgbClr val="820000"/>
                          </a:solidFill>
                          <a:effectLst/>
                          <a:latin typeface="Arial" pitchFamily="34" charset="0"/>
                          <a:ea typeface="+mn-ea"/>
                          <a:cs typeface="Arial" pitchFamily="34" charset="0"/>
                        </a:rPr>
                        <a:t>31</a:t>
                      </a:r>
                      <a:endParaRPr kumimoji="0" lang="he-IL" sz="1800" b="1" i="0" u="none" strike="noStrike" kern="1200" cap="none" normalizeH="0" baseline="0" dirty="0">
                        <a:ln>
                          <a:noFill/>
                        </a:ln>
                        <a:solidFill>
                          <a:srgbClr val="820000"/>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rgbClr val="820000"/>
                          </a:solidFill>
                          <a:effectLst/>
                          <a:latin typeface="Arial" pitchFamily="34" charset="0"/>
                          <a:ea typeface="+mn-ea"/>
                          <a:cs typeface="Arial" pitchFamily="34" charset="0"/>
                        </a:rPr>
                        <a:t>31</a:t>
                      </a:r>
                      <a:endParaRPr kumimoji="0" lang="he-IL" sz="1800" b="1" i="0" u="none" strike="noStrike" kern="1200" cap="none" normalizeH="0" baseline="0" dirty="0">
                        <a:ln>
                          <a:noFill/>
                        </a:ln>
                        <a:solidFill>
                          <a:srgbClr val="820000"/>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rgbClr val="820000"/>
                          </a:solidFill>
                          <a:effectLst/>
                          <a:latin typeface="Arial" pitchFamily="34" charset="0"/>
                          <a:ea typeface="+mn-ea"/>
                          <a:cs typeface="Arial" pitchFamily="34" charset="0"/>
                        </a:rPr>
                        <a:t>31</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cap="none" normalizeH="0" baseline="0" dirty="0">
                          <a:ln>
                            <a:noFill/>
                          </a:ln>
                          <a:solidFill>
                            <a:srgbClr val="820000"/>
                          </a:solidFill>
                          <a:effectLst/>
                          <a:latin typeface="Arial" pitchFamily="34" charset="0"/>
                          <a:cs typeface="Arial" pitchFamily="34" charset="0"/>
                        </a:rPr>
                        <a:t>32</a:t>
                      </a:r>
                      <a:endParaRPr kumimoji="0" lang="he-IL" sz="1800" b="1" i="0" u="none" strike="noStrike" cap="none" normalizeH="0" baseline="0" dirty="0">
                        <a:ln>
                          <a:noFill/>
                        </a:ln>
                        <a:solidFill>
                          <a:srgbClr val="820000"/>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89492">
                <a:tc>
                  <a:txBody>
                    <a:bodyPr/>
                    <a:lstStyle/>
                    <a:p>
                      <a:pPr marL="0" marR="0" lvl="0" indent="0" algn="r" defTabSz="914400" rtl="1" eaLnBrk="1" fontAlgn="base" latinLnBrk="0" hangingPunct="1">
                        <a:lnSpc>
                          <a:spcPct val="100000"/>
                        </a:lnSpc>
                        <a:spcBef>
                          <a:spcPct val="20000"/>
                        </a:spcBef>
                        <a:spcAft>
                          <a:spcPct val="0"/>
                        </a:spcAft>
                        <a:buClrTx/>
                        <a:buSzTx/>
                        <a:buFont typeface="Wingdings" pitchFamily="2" charset="2"/>
                        <a:buNone/>
                        <a:tabLst/>
                      </a:pPr>
                      <a:r>
                        <a:rPr kumimoji="0" lang="he-IL" sz="1600" b="1" i="0" u="none" strike="noStrike" cap="none" normalizeH="0" baseline="0" dirty="0">
                          <a:ln>
                            <a:noFill/>
                          </a:ln>
                          <a:solidFill>
                            <a:srgbClr val="FFFFFF"/>
                          </a:solidFill>
                          <a:effectLst/>
                          <a:latin typeface="Arial" pitchFamily="34" charset="0"/>
                          <a:cs typeface="Arial" pitchFamily="34" charset="0"/>
                        </a:rPr>
                        <a:t>מדד אלימות אישית כנגד מורים</a:t>
                      </a:r>
                      <a:endParaRPr kumimoji="0" lang="he-IL" sz="3600" b="0" i="0" u="none" strike="noStrike" cap="none" normalizeH="0" baseline="0" dirty="0">
                        <a:ln>
                          <a:noFill/>
                        </a:ln>
                        <a:solidFill>
                          <a:schemeClr val="tx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a:t>
                      </a:r>
                      <a:r>
                        <a:rPr kumimoji="0" lang="he-IL" sz="1600" b="0" i="0" u="none" strike="noStrike" cap="none" normalizeH="0" baseline="0" dirty="0">
                          <a:ln>
                            <a:noFill/>
                          </a:ln>
                          <a:solidFill>
                            <a:schemeClr val="tx1"/>
                          </a:solidFill>
                          <a:effectLst/>
                          <a:latin typeface="Arial" pitchFamily="34" charset="0"/>
                          <a:cs typeface="Arial" pitchFamily="34" charset="0"/>
                        </a:rPr>
                        <a:t>2</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23</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0" i="0" u="none" strike="noStrike" cap="none" normalizeH="0" baseline="0" dirty="0">
                          <a:ln>
                            <a:noFill/>
                          </a:ln>
                          <a:solidFill>
                            <a:schemeClr val="tx1"/>
                          </a:solidFill>
                          <a:effectLst/>
                          <a:latin typeface="Arial" pitchFamily="34" charset="0"/>
                          <a:cs typeface="Arial" pitchFamily="34" charset="0"/>
                        </a:rPr>
                        <a:t>21</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89492">
                <a:tc>
                  <a:txBody>
                    <a:bodyPr/>
                    <a:lstStyle/>
                    <a:p>
                      <a:pPr marL="0" marR="0" lvl="0" indent="0" algn="r" defTabSz="914400" rtl="1" eaLnBrk="1" fontAlgn="base" latinLnBrk="0" hangingPunct="1">
                        <a:lnSpc>
                          <a:spcPct val="100000"/>
                        </a:lnSpc>
                        <a:spcBef>
                          <a:spcPct val="20000"/>
                        </a:spcBef>
                        <a:spcAft>
                          <a:spcPct val="0"/>
                        </a:spcAft>
                        <a:buClrTx/>
                        <a:buSzTx/>
                        <a:buFont typeface="Wingdings" pitchFamily="2" charset="2"/>
                        <a:buNone/>
                        <a:tabLst/>
                      </a:pPr>
                      <a:r>
                        <a:rPr kumimoji="0" lang="he-IL" sz="1600" b="1" i="0" u="none" strike="noStrike" cap="none" normalizeH="0" baseline="0" dirty="0">
                          <a:ln>
                            <a:noFill/>
                          </a:ln>
                          <a:solidFill>
                            <a:srgbClr val="FFFFFF"/>
                          </a:solidFill>
                          <a:effectLst/>
                          <a:latin typeface="Arial" pitchFamily="34" charset="0"/>
                          <a:cs typeface="Arial" pitchFamily="34" charset="0"/>
                        </a:rPr>
                        <a:t>מדד סביבה ארגונית אלימה בבית הספר</a:t>
                      </a:r>
                      <a:endParaRPr kumimoji="0" lang="he-IL" sz="3600" b="0" i="0" u="none" strike="noStrike" cap="none" normalizeH="0" baseline="0" dirty="0">
                        <a:ln>
                          <a:noFill/>
                        </a:ln>
                        <a:solidFill>
                          <a:schemeClr val="tx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0" i="0" u="none" strike="noStrike" cap="none" normalizeH="0" baseline="0" dirty="0">
                          <a:ln>
                            <a:noFill/>
                          </a:ln>
                          <a:solidFill>
                            <a:schemeClr val="tx1"/>
                          </a:solidFill>
                          <a:effectLst/>
                          <a:latin typeface="Arial" pitchFamily="34" charset="0"/>
                          <a:cs typeface="Arial" pitchFamily="34" charset="0"/>
                        </a:rPr>
                        <a:t>35</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40</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0" i="0" u="none" strike="noStrike" cap="none" normalizeH="0" baseline="0" dirty="0">
                          <a:ln>
                            <a:noFill/>
                          </a:ln>
                          <a:solidFill>
                            <a:schemeClr val="tx1"/>
                          </a:solidFill>
                          <a:effectLst/>
                          <a:latin typeface="Arial" pitchFamily="34" charset="0"/>
                          <a:cs typeface="Arial" pitchFamily="34" charset="0"/>
                        </a:rPr>
                        <a:t>40</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42</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xmlns="" val="10003"/>
                  </a:ext>
                </a:extLst>
              </a:tr>
            </a:tbl>
          </a:graphicData>
        </a:graphic>
      </p:graphicFrame>
      <p:sp>
        <p:nvSpPr>
          <p:cNvPr id="14" name="Text Box 109"/>
          <p:cNvSpPr txBox="1">
            <a:spLocks noChangeArrowheads="1"/>
          </p:cNvSpPr>
          <p:nvPr/>
        </p:nvSpPr>
        <p:spPr bwMode="auto">
          <a:xfrm>
            <a:off x="326103" y="3933056"/>
            <a:ext cx="8450263" cy="1946687"/>
          </a:xfrm>
          <a:prstGeom prst="rect">
            <a:avLst/>
          </a:prstGeom>
          <a:noFill/>
          <a:ln w="9525">
            <a:noFill/>
            <a:miter lim="800000"/>
            <a:headEnd/>
            <a:tailEnd/>
          </a:ln>
        </p:spPr>
        <p:txBody>
          <a:bodyPr wrap="square">
            <a:spAutoFit/>
          </a:bodyPr>
          <a:lstStyle/>
          <a:p>
            <a:pPr algn="r" rtl="1"/>
            <a:r>
              <a:rPr lang="he-IL" b="0" dirty="0">
                <a:solidFill>
                  <a:schemeClr val="tx1"/>
                </a:solidFill>
              </a:rPr>
              <a:t>גיאוקרטוגרפיה בשיתוף עם ארגון המורים, בנתה מדד אלימות כללי המשקף את רמת האלימות בבתי הספר בהשוואה לאורך זמן.</a:t>
            </a:r>
          </a:p>
          <a:p>
            <a:pPr algn="r" rtl="1">
              <a:lnSpc>
                <a:spcPts val="1500"/>
              </a:lnSpc>
            </a:pPr>
            <a:endParaRPr lang="he-IL" dirty="0">
              <a:solidFill>
                <a:schemeClr val="tx1"/>
              </a:solidFill>
            </a:endParaRPr>
          </a:p>
          <a:p>
            <a:pPr algn="r" rtl="1"/>
            <a:r>
              <a:rPr lang="he-IL" b="0" dirty="0">
                <a:solidFill>
                  <a:schemeClr val="tx1"/>
                </a:solidFill>
              </a:rPr>
              <a:t>מדד האלימות הכללי מורכב משני מדדים שונים:</a:t>
            </a:r>
          </a:p>
          <a:p>
            <a:pPr algn="r" rtl="1">
              <a:lnSpc>
                <a:spcPct val="150000"/>
              </a:lnSpc>
              <a:buBlip>
                <a:blip r:embed="rId2"/>
              </a:buBlip>
            </a:pPr>
            <a:r>
              <a:rPr lang="he-IL" sz="1600" dirty="0">
                <a:solidFill>
                  <a:srgbClr val="C00000"/>
                </a:solidFill>
              </a:rPr>
              <a:t> </a:t>
            </a:r>
            <a:r>
              <a:rPr lang="he-IL" sz="1600" b="0" dirty="0">
                <a:solidFill>
                  <a:srgbClr val="820000"/>
                </a:solidFill>
              </a:rPr>
              <a:t>מדד אלימות אישית כנגד מורים</a:t>
            </a:r>
          </a:p>
          <a:p>
            <a:pPr algn="r" rtl="1">
              <a:lnSpc>
                <a:spcPct val="150000"/>
              </a:lnSpc>
              <a:buBlip>
                <a:blip r:embed="rId2"/>
              </a:buBlip>
            </a:pPr>
            <a:r>
              <a:rPr lang="he-IL" sz="1600" b="0" dirty="0">
                <a:solidFill>
                  <a:srgbClr val="820000"/>
                </a:solidFill>
              </a:rPr>
              <a:t> מדד סביבה ארגונית אלימה בבית הספר</a:t>
            </a:r>
          </a:p>
        </p:txBody>
      </p:sp>
    </p:spTree>
    <p:extLst>
      <p:ext uri="{BB962C8B-B14F-4D97-AF65-F5344CB8AC3E}">
        <p14:creationId xmlns:p14="http://schemas.microsoft.com/office/powerpoint/2010/main" val="65584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12</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000" dirty="0">
                <a:solidFill>
                  <a:schemeClr val="bg1"/>
                </a:solidFill>
                <a:effectLst>
                  <a:outerShdw blurRad="38100" dist="38100" dir="2700000" algn="tl">
                    <a:srgbClr val="000000">
                      <a:alpha val="43137"/>
                    </a:srgbClr>
                  </a:outerShdw>
                </a:effectLst>
              </a:rPr>
              <a:t>מדד אלימות אישית </a:t>
            </a:r>
          </a:p>
          <a:p>
            <a:pPr algn="r" rtl="1">
              <a:defRPr/>
            </a:pPr>
            <a:r>
              <a:rPr lang="he-IL" sz="5000" dirty="0">
                <a:solidFill>
                  <a:schemeClr val="bg1"/>
                </a:solidFill>
                <a:effectLst>
                  <a:outerShdw blurRad="38100" dist="38100" dir="2700000" algn="tl">
                    <a:srgbClr val="000000">
                      <a:alpha val="43137"/>
                    </a:srgbClr>
                  </a:outerShdw>
                </a:effectLst>
              </a:rPr>
              <a:t>כנגד מורים - 2017</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567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chemeClr val="bg1"/>
                </a:solidFill>
              </a:rPr>
              <a:t>מעל למחצית מהמורים נתקלו באלימות מילולית שהופנתה נגדם מצד תלמידים בעוד שרק מיעוט נתקלו בפגיעה ברכושם </a:t>
            </a:r>
          </a:p>
          <a:p>
            <a:pPr algn="ctr" rtl="1"/>
            <a:r>
              <a:rPr lang="he-IL" sz="1400" dirty="0">
                <a:solidFill>
                  <a:schemeClr val="bg1"/>
                </a:solidFill>
              </a:rPr>
              <a:t>או באלימות פיזית. בהשוואה לתקופת המחקר הקודמת, ניכרת ירידה בשיעור המורים המדווחים על פגיעה אישית ברכושם,</a:t>
            </a:r>
          </a:p>
          <a:p>
            <a:pPr algn="ctr" rtl="1"/>
            <a:r>
              <a:rPr lang="he-IL" sz="1400" dirty="0">
                <a:solidFill>
                  <a:schemeClr val="bg1"/>
                </a:solidFill>
              </a:rPr>
              <a:t>מה שמביא את המדד לשיעור נמוך יותר במעט לעומת התקופה הקודמת, וכעת הוא עומד על 22%.</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13</a:t>
            </a:fld>
            <a:endParaRPr lang="en-US" altLang="en-US" dirty="0">
              <a:solidFill>
                <a:srgbClr val="FFFFFF"/>
              </a:solidFill>
            </a:endParaRPr>
          </a:p>
        </p:txBody>
      </p:sp>
      <p:sp>
        <p:nvSpPr>
          <p:cNvPr id="885762" name="Rectangle 2"/>
          <p:cNvSpPr>
            <a:spLocks noGrp="1" noChangeArrowheads="1"/>
          </p:cNvSpPr>
          <p:nvPr>
            <p:ph type="title" sz="quarter"/>
          </p:nvPr>
        </p:nvSpPr>
        <p:spPr>
          <a:xfrm>
            <a:off x="2699792" y="169590"/>
            <a:ext cx="6383883" cy="431800"/>
          </a:xfrm>
        </p:spPr>
        <p:txBody>
          <a:bodyPr/>
          <a:lstStyle/>
          <a:p>
            <a:pPr lvl="0" defTabSz="739775">
              <a:lnSpc>
                <a:spcPct val="90000"/>
              </a:lnSpc>
              <a:defRPr/>
            </a:pPr>
            <a:r>
              <a:rPr lang="he-IL" dirty="0">
                <a:solidFill>
                  <a:schemeClr val="bg1"/>
                </a:solidFill>
                <a:effectLst>
                  <a:outerShdw blurRad="38100" dist="38100" dir="2700000" algn="tl">
                    <a:srgbClr val="000000">
                      <a:alpha val="43137"/>
                    </a:srgbClr>
                  </a:outerShdw>
                </a:effectLst>
                <a:latin typeface="Times New Roman"/>
              </a:rPr>
              <a:t>מרכיבי מדד אלימות אישית כנגד מורים</a:t>
            </a:r>
          </a:p>
        </p:txBody>
      </p:sp>
      <p:graphicFrame>
        <p:nvGraphicFramePr>
          <p:cNvPr id="6" name="Group 151"/>
          <p:cNvGraphicFramePr>
            <a:graphicFrameLocks/>
          </p:cNvGraphicFramePr>
          <p:nvPr>
            <p:extLst>
              <p:ext uri="{D42A27DB-BD31-4B8C-83A1-F6EECF244321}">
                <p14:modId xmlns:p14="http://schemas.microsoft.com/office/powerpoint/2010/main" val="3824884223"/>
              </p:ext>
            </p:extLst>
          </p:nvPr>
        </p:nvGraphicFramePr>
        <p:xfrm>
          <a:off x="251522" y="1283618"/>
          <a:ext cx="8712967" cy="3203090"/>
        </p:xfrm>
        <a:graphic>
          <a:graphicData uri="http://schemas.openxmlformats.org/drawingml/2006/table">
            <a:tbl>
              <a:tblPr rtl="1"/>
              <a:tblGrid>
                <a:gridCol w="3368601">
                  <a:extLst>
                    <a:ext uri="{9D8B030D-6E8A-4147-A177-3AD203B41FA5}">
                      <a16:colId xmlns:a16="http://schemas.microsoft.com/office/drawing/2014/main" xmlns="" val="20000"/>
                    </a:ext>
                  </a:extLst>
                </a:gridCol>
                <a:gridCol w="915802">
                  <a:extLst>
                    <a:ext uri="{9D8B030D-6E8A-4147-A177-3AD203B41FA5}">
                      <a16:colId xmlns:a16="http://schemas.microsoft.com/office/drawing/2014/main" xmlns="" val="20001"/>
                    </a:ext>
                  </a:extLst>
                </a:gridCol>
                <a:gridCol w="738094">
                  <a:extLst>
                    <a:ext uri="{9D8B030D-6E8A-4147-A177-3AD203B41FA5}">
                      <a16:colId xmlns:a16="http://schemas.microsoft.com/office/drawing/2014/main" xmlns="" val="20002"/>
                    </a:ext>
                  </a:extLst>
                </a:gridCol>
                <a:gridCol w="738094">
                  <a:extLst>
                    <a:ext uri="{9D8B030D-6E8A-4147-A177-3AD203B41FA5}">
                      <a16:colId xmlns:a16="http://schemas.microsoft.com/office/drawing/2014/main" xmlns="" val="20003"/>
                    </a:ext>
                  </a:extLst>
                </a:gridCol>
                <a:gridCol w="738094">
                  <a:extLst>
                    <a:ext uri="{9D8B030D-6E8A-4147-A177-3AD203B41FA5}">
                      <a16:colId xmlns:a16="http://schemas.microsoft.com/office/drawing/2014/main" xmlns="" val="20004"/>
                    </a:ext>
                  </a:extLst>
                </a:gridCol>
                <a:gridCol w="738094">
                  <a:extLst>
                    <a:ext uri="{9D8B030D-6E8A-4147-A177-3AD203B41FA5}">
                      <a16:colId xmlns:a16="http://schemas.microsoft.com/office/drawing/2014/main" xmlns="" val="20005"/>
                    </a:ext>
                  </a:extLst>
                </a:gridCol>
                <a:gridCol w="738094">
                  <a:extLst>
                    <a:ext uri="{9D8B030D-6E8A-4147-A177-3AD203B41FA5}">
                      <a16:colId xmlns:a16="http://schemas.microsoft.com/office/drawing/2014/main" xmlns="" val="20006"/>
                    </a:ext>
                  </a:extLst>
                </a:gridCol>
                <a:gridCol w="738094">
                  <a:extLst>
                    <a:ext uri="{9D8B030D-6E8A-4147-A177-3AD203B41FA5}">
                      <a16:colId xmlns:a16="http://schemas.microsoft.com/office/drawing/2014/main" xmlns="" val="20007"/>
                    </a:ext>
                  </a:extLst>
                </a:gridCol>
              </a:tblGrid>
              <a:tr h="650230">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36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השינוי לעומת שנה קודמת</a:t>
                      </a:r>
                      <a:endParaRPr kumimoji="0" lang="he-IL" sz="1800" b="1"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600" b="1" i="0" u="none" strike="noStrike" kern="1200" cap="none" normalizeH="0" baseline="0" dirty="0">
                          <a:ln>
                            <a:noFill/>
                          </a:ln>
                          <a:solidFill>
                            <a:schemeClr val="tx1"/>
                          </a:solidFill>
                          <a:effectLst/>
                          <a:latin typeface="Arial" pitchFamily="34" charset="0"/>
                          <a:ea typeface="+mn-ea"/>
                          <a:cs typeface="Arial" pitchFamily="34" charset="0"/>
                        </a:rPr>
                        <a:t>2014</a:t>
                      </a:r>
                      <a:endParaRPr kumimoji="0" lang="he-IL" sz="1600" b="1"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2012</a:t>
                      </a:r>
                      <a:endParaRPr kumimoji="0" lang="he-IL" sz="1800" b="1"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a16="http://schemas.microsoft.com/office/drawing/2014/main" xmlns="" val="10000"/>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באלימות מילולית שהופנתה נגדם מצד תלמידים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sym typeface="Wingdings" pitchFamily="2" charset="2"/>
                        </a:rPr>
                        <a:t>=</a:t>
                      </a:r>
                      <a:endParaRPr kumimoji="0" lang="en-US" sz="14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54%</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51%</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בפגיעה אישית ברכושם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4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8%</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8%</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7%</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באלימות פיזית שהופנתה נגדם מצד תלמידים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sym typeface="Wingdings" pitchFamily="2" charset="2"/>
                        </a:rPr>
                        <a:t>=</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600" b="1" i="0" u="none" strike="noStrike" cap="none" normalizeH="0" baseline="0" dirty="0">
                          <a:ln>
                            <a:noFill/>
                          </a:ln>
                          <a:solidFill>
                            <a:srgbClr val="FFFFFF"/>
                          </a:solidFill>
                          <a:effectLst/>
                          <a:latin typeface="Arial" pitchFamily="34" charset="0"/>
                          <a:cs typeface="Arial" pitchFamily="34" charset="0"/>
                        </a:rPr>
                        <a:t>מדד אלימות אישית כנגד המורה</a:t>
                      </a:r>
                      <a:endParaRPr kumimoji="0" lang="he-IL" sz="3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sym typeface="Wingdings" pitchFamily="2" charset="2"/>
                        </a:rPr>
                        <a:t>=</a:t>
                      </a:r>
                      <a:endParaRPr kumimoji="0" lang="he-IL" sz="1400" b="1" i="0" u="none" strike="noStrike" cap="none" normalizeH="0" baseline="0" dirty="0">
                        <a:ln>
                          <a:noFill/>
                        </a:ln>
                        <a:solidFill>
                          <a:schemeClr val="bg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22</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23</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21</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21</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kern="1200" cap="none" normalizeH="0" baseline="0" dirty="0">
                          <a:ln>
                            <a:noFill/>
                          </a:ln>
                          <a:solidFill>
                            <a:schemeClr val="bg1"/>
                          </a:solidFill>
                          <a:effectLst/>
                          <a:latin typeface="Arial" pitchFamily="34" charset="0"/>
                          <a:ea typeface="+mn-ea"/>
                          <a:cs typeface="Arial" pitchFamily="34" charset="0"/>
                        </a:rPr>
                        <a:t>2</a:t>
                      </a: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1</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kern="1200" cap="none" normalizeH="0" baseline="0" dirty="0">
                          <a:ln>
                            <a:noFill/>
                          </a:ln>
                          <a:solidFill>
                            <a:schemeClr val="bg1"/>
                          </a:solidFill>
                          <a:effectLst/>
                          <a:latin typeface="Arial" pitchFamily="34" charset="0"/>
                          <a:ea typeface="+mn-ea"/>
                          <a:cs typeface="Arial" pitchFamily="34" charset="0"/>
                        </a:rPr>
                        <a:t>21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extLst>
                  <a:ext uri="{0D108BD9-81ED-4DB2-BD59-A6C34878D82A}">
                    <a16:rowId xmlns:a16="http://schemas.microsoft.com/office/drawing/2014/main" xmlns="" val="10004"/>
                  </a:ext>
                </a:extLst>
              </a:tr>
            </a:tbl>
          </a:graphicData>
        </a:graphic>
      </p:graphicFrame>
      <p:sp>
        <p:nvSpPr>
          <p:cNvPr id="7" name="מלבן 6"/>
          <p:cNvSpPr>
            <a:spLocks noChangeArrowheads="1"/>
          </p:cNvSpPr>
          <p:nvPr/>
        </p:nvSpPr>
        <p:spPr bwMode="auto">
          <a:xfrm>
            <a:off x="8603275" y="5540279"/>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00B0F0"/>
                </a:solidFill>
                <a:sym typeface="Wingdings" pitchFamily="2" charset="2"/>
              </a:rPr>
              <a:t></a:t>
            </a:r>
            <a:endParaRPr lang="he-IL" sz="1200" dirty="0">
              <a:solidFill>
                <a:srgbClr val="00B0F0"/>
              </a:solidFill>
              <a:sym typeface="Wingdings" pitchFamily="2" charset="2"/>
            </a:endParaRPr>
          </a:p>
        </p:txBody>
      </p:sp>
      <p:sp>
        <p:nvSpPr>
          <p:cNvPr id="8" name="TextBox 7"/>
          <p:cNvSpPr txBox="1">
            <a:spLocks noChangeArrowheads="1"/>
          </p:cNvSpPr>
          <p:nvPr/>
        </p:nvSpPr>
        <p:spPr bwMode="auto">
          <a:xfrm>
            <a:off x="7402331" y="5541073"/>
            <a:ext cx="1347788" cy="276225"/>
          </a:xfrm>
          <a:prstGeom prst="rect">
            <a:avLst/>
          </a:prstGeom>
          <a:noFill/>
          <a:ln w="9525">
            <a:noFill/>
            <a:miter lim="800000"/>
            <a:headEnd/>
            <a:tailEnd/>
          </a:ln>
        </p:spPr>
        <p:txBody>
          <a:bodyPr wrap="none">
            <a:spAutoFit/>
          </a:bodyPr>
          <a:lstStyle/>
          <a:p>
            <a:r>
              <a:rPr lang="he-IL" sz="1200" b="1" dirty="0">
                <a:solidFill>
                  <a:srgbClr val="00B0F0"/>
                </a:solidFill>
              </a:rPr>
              <a:t>ירידה אינדיקטיבית</a:t>
            </a:r>
          </a:p>
        </p:txBody>
      </p:sp>
      <p:sp>
        <p:nvSpPr>
          <p:cNvPr id="9" name="מלבן 8"/>
          <p:cNvSpPr>
            <a:spLocks noChangeArrowheads="1"/>
          </p:cNvSpPr>
          <p:nvPr/>
        </p:nvSpPr>
        <p:spPr bwMode="auto">
          <a:xfrm>
            <a:off x="8602481" y="5789516"/>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
        <p:nvSpPr>
          <p:cNvPr id="10" name="TextBox 8"/>
          <p:cNvSpPr txBox="1">
            <a:spLocks noChangeArrowheads="1"/>
          </p:cNvSpPr>
          <p:nvPr/>
        </p:nvSpPr>
        <p:spPr bwMode="auto">
          <a:xfrm>
            <a:off x="7665856" y="5789516"/>
            <a:ext cx="1084263" cy="277813"/>
          </a:xfrm>
          <a:prstGeom prst="rect">
            <a:avLst/>
          </a:prstGeom>
          <a:noFill/>
          <a:ln w="9525">
            <a:noFill/>
            <a:miter lim="800000"/>
            <a:headEnd/>
            <a:tailEnd/>
          </a:ln>
        </p:spPr>
        <p:txBody>
          <a:bodyPr wrap="none">
            <a:spAutoFit/>
          </a:bodyPr>
          <a:lstStyle/>
          <a:p>
            <a:r>
              <a:rPr lang="he-IL" sz="1200" b="1" dirty="0">
                <a:solidFill>
                  <a:srgbClr val="006600"/>
                </a:solidFill>
              </a:rPr>
              <a:t>ירידה מובהקת</a:t>
            </a:r>
          </a:p>
        </p:txBody>
      </p:sp>
      <p:sp>
        <p:nvSpPr>
          <p:cNvPr id="11" name="מלבן 5"/>
          <p:cNvSpPr>
            <a:spLocks noChangeArrowheads="1"/>
          </p:cNvSpPr>
          <p:nvPr/>
        </p:nvSpPr>
        <p:spPr bwMode="auto">
          <a:xfrm>
            <a:off x="8627189" y="5303816"/>
            <a:ext cx="274434" cy="276999"/>
          </a:xfrm>
          <a:prstGeom prst="rect">
            <a:avLst/>
          </a:prstGeom>
          <a:noFill/>
          <a:ln w="9525">
            <a:noFill/>
            <a:miter lim="800000"/>
            <a:headEnd/>
            <a:tailEnd/>
          </a:ln>
        </p:spPr>
        <p:txBody>
          <a:bodyPr wrap="none">
            <a:spAutoFit/>
          </a:bodyPr>
          <a:lstStyle/>
          <a:p>
            <a:pPr algn="ctr" eaLnBrk="0" hangingPunct="0"/>
            <a:r>
              <a:rPr lang="en-US" sz="1200" b="1" dirty="0">
                <a:solidFill>
                  <a:schemeClr val="tx1"/>
                </a:solidFill>
                <a:sym typeface="Wingdings" pitchFamily="2" charset="2"/>
              </a:rPr>
              <a:t>=</a:t>
            </a:r>
            <a:endParaRPr lang="he-IL" sz="1200" b="1" dirty="0">
              <a:solidFill>
                <a:schemeClr val="tx1"/>
              </a:solidFill>
              <a:sym typeface="Wingdings" pitchFamily="2" charset="2"/>
            </a:endParaRPr>
          </a:p>
        </p:txBody>
      </p:sp>
      <p:sp>
        <p:nvSpPr>
          <p:cNvPr id="12" name="TextBox 6"/>
          <p:cNvSpPr txBox="1">
            <a:spLocks noChangeArrowheads="1"/>
          </p:cNvSpPr>
          <p:nvPr/>
        </p:nvSpPr>
        <p:spPr bwMode="auto">
          <a:xfrm>
            <a:off x="7366407" y="5291116"/>
            <a:ext cx="1383712" cy="276999"/>
          </a:xfrm>
          <a:prstGeom prst="rect">
            <a:avLst/>
          </a:prstGeom>
          <a:noFill/>
          <a:ln w="9525">
            <a:noFill/>
            <a:miter lim="800000"/>
            <a:headEnd/>
            <a:tailEnd/>
          </a:ln>
        </p:spPr>
        <p:txBody>
          <a:bodyPr wrap="none">
            <a:spAutoFit/>
          </a:bodyPr>
          <a:lstStyle/>
          <a:p>
            <a:r>
              <a:rPr lang="he-IL" sz="1200" b="1" dirty="0">
                <a:solidFill>
                  <a:schemeClr val="tx1"/>
                </a:solidFill>
              </a:rPr>
              <a:t>ללא שינוי משמעותי</a:t>
            </a:r>
          </a:p>
        </p:txBody>
      </p:sp>
      <p:sp>
        <p:nvSpPr>
          <p:cNvPr id="15" name="מלבן 8"/>
          <p:cNvSpPr>
            <a:spLocks noChangeArrowheads="1"/>
          </p:cNvSpPr>
          <p:nvPr/>
        </p:nvSpPr>
        <p:spPr bwMode="auto">
          <a:xfrm>
            <a:off x="4975767" y="2783964"/>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Tree>
    <p:extLst>
      <p:ext uri="{BB962C8B-B14F-4D97-AF65-F5344CB8AC3E}">
        <p14:creationId xmlns:p14="http://schemas.microsoft.com/office/powerpoint/2010/main" val="635068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189288239"/>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בדומה לתקופות המחקר הקודמות (וללא הבדלים מובהקים לאורך זמן), מעל מחצית מהמורים נתקלו באלימות מילולית מצד התלמידים, בעיקר בסירוב לקיים הוראות ובהתחצפות וכן בניבולי פה ותנועות יד מגונות, תופעה אשר גוברת במחקר הנוכחי.</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האלימות המילולית כנגד מורה</a:t>
            </a:r>
          </a:p>
        </p:txBody>
      </p:sp>
      <p:sp>
        <p:nvSpPr>
          <p:cNvPr id="6" name="מלבן 4"/>
          <p:cNvSpPr>
            <a:spLocks noChangeArrowheads="1"/>
          </p:cNvSpPr>
          <p:nvPr/>
        </p:nvSpPr>
        <p:spPr bwMode="auto">
          <a:xfrm>
            <a:off x="899592" y="1276014"/>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אלימות מילולית מצד תלמידים, </a:t>
            </a:r>
            <a:r>
              <a:rPr lang="en-US" sz="1200" u="sng" dirty="0">
                <a:solidFill>
                  <a:schemeClr val="tx1"/>
                </a:solidFill>
              </a:rPr>
              <a:t>N=217</a:t>
            </a:r>
            <a:r>
              <a:rPr lang="he-IL" sz="1200" u="sng" dirty="0">
                <a:solidFill>
                  <a:schemeClr val="tx1"/>
                </a:solidFill>
              </a:rPr>
              <a:t>)</a:t>
            </a:r>
          </a:p>
        </p:txBody>
      </p:sp>
      <p:sp>
        <p:nvSpPr>
          <p:cNvPr id="18" name="Rectangle 3"/>
          <p:cNvSpPr>
            <a:spLocks noChangeArrowheads="1"/>
          </p:cNvSpPr>
          <p:nvPr/>
        </p:nvSpPr>
        <p:spPr bwMode="auto">
          <a:xfrm>
            <a:off x="53165"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00" dirty="0">
                <a:solidFill>
                  <a:srgbClr val="FFFFFF"/>
                </a:solidFill>
              </a:rPr>
              <a:t>האם נתקלת, במהלך השנתיים האחרונות באלימות מילולית, שהופנתה כלפיך מצד אחד התלמידים בבית הספר בו אתה מלמד?</a:t>
            </a:r>
          </a:p>
          <a:p>
            <a:pPr algn="r" rtl="1"/>
            <a:r>
              <a:rPr lang="he-IL" sz="1000" dirty="0">
                <a:solidFill>
                  <a:srgbClr val="FFFFFF"/>
                </a:solidFill>
              </a:rPr>
              <a:t>אם כן, באיזה ביטוי של אלימות נתקלת?</a:t>
            </a:r>
          </a:p>
        </p:txBody>
      </p:sp>
      <p:sp>
        <p:nvSpPr>
          <p:cNvPr id="11" name="TextBox 9"/>
          <p:cNvSpPr txBox="1">
            <a:spLocks noChangeArrowheads="1"/>
          </p:cNvSpPr>
          <p:nvPr/>
        </p:nvSpPr>
        <p:spPr bwMode="auto">
          <a:xfrm>
            <a:off x="6435998" y="5613470"/>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5" name="Object 9"/>
          <p:cNvGraphicFramePr>
            <a:graphicFrameLocks noGrp="1" noChangeAspect="1"/>
          </p:cNvGraphicFramePr>
          <p:nvPr>
            <p:ph idx="1"/>
            <p:extLst>
              <p:ext uri="{D42A27DB-BD31-4B8C-83A1-F6EECF244321}">
                <p14:modId xmlns:p14="http://schemas.microsoft.com/office/powerpoint/2010/main" val="3622051438"/>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מחבר חץ ישר 15"/>
          <p:cNvCxnSpPr/>
          <p:nvPr/>
        </p:nvCxnSpPr>
        <p:spPr bwMode="auto">
          <a:xfrm flipH="1" flipV="1">
            <a:off x="5044156" y="4415395"/>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Tree>
    <p:extLst>
      <p:ext uri="{BB962C8B-B14F-4D97-AF65-F5344CB8AC3E}">
        <p14:creationId xmlns:p14="http://schemas.microsoft.com/office/powerpoint/2010/main" val="445115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4102773240"/>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השנה מדווחים 5% מהמורים כי הם נתקלים במצב של פגיעה ברכוש האישי, שיעור נמוך משמעותית לעומת המחקר הקודם,</a:t>
            </a:r>
          </a:p>
          <a:p>
            <a:pPr algn="ctr" rtl="1"/>
            <a:r>
              <a:rPr lang="he-IL" sz="1400" dirty="0">
                <a:solidFill>
                  <a:srgbClr val="FFFFFF"/>
                </a:solidFill>
              </a:rPr>
              <a:t>כאשר עיקר הפגיעה במחקר הנוכחי הינה בהתייחס לפגיעה במכוניתו של המורה.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15</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ברכושו האישי של המורה</a:t>
            </a:r>
          </a:p>
        </p:txBody>
      </p:sp>
      <p:sp>
        <p:nvSpPr>
          <p:cNvPr id="6" name="מלבן 4"/>
          <p:cNvSpPr>
            <a:spLocks noChangeArrowheads="1"/>
          </p:cNvSpPr>
          <p:nvPr/>
        </p:nvSpPr>
        <p:spPr bwMode="auto">
          <a:xfrm>
            <a:off x="355427" y="1353045"/>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פגיעה ברכוש אישי מצד תלמידים, </a:t>
            </a:r>
            <a:r>
              <a:rPr lang="en-US" sz="1200" u="sng" dirty="0">
                <a:solidFill>
                  <a:schemeClr val="tx1"/>
                </a:solidFill>
              </a:rPr>
              <a:t>N=20</a:t>
            </a:r>
            <a:r>
              <a:rPr lang="he-IL" sz="1200" u="sng" dirty="0">
                <a:solidFill>
                  <a:schemeClr val="tx1"/>
                </a:solidFill>
              </a:rPr>
              <a:t>)</a:t>
            </a:r>
          </a:p>
        </p:txBody>
      </p:sp>
      <p:sp>
        <p:nvSpPr>
          <p:cNvPr id="18" name="Rectangle 3"/>
          <p:cNvSpPr>
            <a:spLocks noChangeArrowheads="1"/>
          </p:cNvSpPr>
          <p:nvPr/>
        </p:nvSpPr>
        <p:spPr bwMode="auto">
          <a:xfrm>
            <a:off x="53165" y="785042"/>
            <a:ext cx="9099551" cy="400110"/>
          </a:xfrm>
          <a:prstGeom prst="rect">
            <a:avLst/>
          </a:prstGeom>
          <a:noFill/>
          <a:ln w="12700">
            <a:noFill/>
            <a:miter lim="800000"/>
            <a:headEnd type="none" w="sm" len="sm"/>
            <a:tailEnd type="none" w="sm" len="sm"/>
          </a:ln>
        </p:spPr>
        <p:txBody>
          <a:bodyPr wrap="square">
            <a:spAutoFit/>
          </a:bodyPr>
          <a:lstStyle/>
          <a:p>
            <a:pPr algn="r" rtl="1"/>
            <a:r>
              <a:rPr lang="he-IL" sz="1000" dirty="0">
                <a:solidFill>
                  <a:srgbClr val="FFFFFF"/>
                </a:solidFill>
              </a:rPr>
              <a:t>האם אתה עצמך נתקלת, במהלך השנתיים האחרונות, באלימות כנגד רכושך מצד אחד התלמידים בבית הספר בו אתה מלמד? </a:t>
            </a:r>
          </a:p>
          <a:p>
            <a:pPr algn="r" rtl="1"/>
            <a:r>
              <a:rPr lang="he-IL" sz="1000" dirty="0">
                <a:solidFill>
                  <a:srgbClr val="FFFFFF"/>
                </a:solidFill>
              </a:rPr>
              <a:t>אם כן, באיזה ביטוי של אלימות נתקלת?</a:t>
            </a:r>
          </a:p>
        </p:txBody>
      </p:sp>
      <p:sp>
        <p:nvSpPr>
          <p:cNvPr id="13" name="TextBox 9"/>
          <p:cNvSpPr txBox="1">
            <a:spLocks noChangeArrowheads="1"/>
          </p:cNvSpPr>
          <p:nvPr/>
        </p:nvSpPr>
        <p:spPr bwMode="auto">
          <a:xfrm>
            <a:off x="226888" y="1131028"/>
            <a:ext cx="8925828" cy="253916"/>
          </a:xfrm>
          <a:prstGeom prst="rect">
            <a:avLst/>
          </a:prstGeom>
          <a:noFill/>
          <a:ln w="9525">
            <a:solidFill>
              <a:schemeClr val="bg1"/>
            </a:solidFill>
            <a:prstDash val="sysDash"/>
            <a:miter lim="800000"/>
            <a:headEnd/>
            <a:tailEnd/>
          </a:ln>
        </p:spPr>
        <p:txBody>
          <a:bodyPr wrap="square">
            <a:spAutoFit/>
          </a:bodyPr>
          <a:lstStyle/>
          <a:p>
            <a:pPr algn="r" rtl="1"/>
            <a:r>
              <a:rPr lang="he-IL" sz="1000" u="sng" dirty="0">
                <a:solidFill>
                  <a:srgbClr val="FF0000"/>
                </a:solidFill>
              </a:rPr>
              <a:t>הערה:</a:t>
            </a:r>
            <a:r>
              <a:rPr lang="he-IL" sz="1000" dirty="0">
                <a:solidFill>
                  <a:srgbClr val="FF0000"/>
                </a:solidFill>
              </a:rPr>
              <a:t> יש להתייחס לממצאים באופן </a:t>
            </a:r>
            <a:r>
              <a:rPr lang="he-IL" sz="1000" dirty="0" err="1">
                <a:solidFill>
                  <a:srgbClr val="FF0000"/>
                </a:solidFill>
              </a:rPr>
              <a:t>אינדיקטיבי</a:t>
            </a:r>
            <a:r>
              <a:rPr lang="he-IL" sz="1000" dirty="0">
                <a:solidFill>
                  <a:srgbClr val="FF0000"/>
                </a:solidFill>
              </a:rPr>
              <a:t> בלבד, בשל תא סטטיסטי קטן. </a:t>
            </a:r>
            <a:r>
              <a:rPr lang="he-IL" sz="1050" dirty="0">
                <a:solidFill>
                  <a:srgbClr val="FF0000"/>
                </a:solidFill>
              </a:rPr>
              <a:t>הממצאים</a:t>
            </a:r>
            <a:r>
              <a:rPr lang="he-IL" sz="1000" dirty="0">
                <a:solidFill>
                  <a:srgbClr val="FF0000"/>
                </a:solidFill>
              </a:rPr>
              <a:t> מוצגים במספרים אבסולוטיים בשל תאים סטטיסטיים מזעריים.</a:t>
            </a:r>
            <a:endParaRPr lang="he-IL" sz="1000" b="1" u="sng" dirty="0">
              <a:solidFill>
                <a:srgbClr val="FF0000"/>
              </a:solidFill>
            </a:endParaRPr>
          </a:p>
        </p:txBody>
      </p:sp>
      <p:sp>
        <p:nvSpPr>
          <p:cNvPr id="16" name="TextBox 9"/>
          <p:cNvSpPr txBox="1">
            <a:spLocks noChangeArrowheads="1"/>
          </p:cNvSpPr>
          <p:nvPr/>
        </p:nvSpPr>
        <p:spPr bwMode="auto">
          <a:xfrm>
            <a:off x="6435998" y="56146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9" name="Object 9"/>
          <p:cNvGraphicFramePr>
            <a:graphicFrameLocks noGrp="1" noChangeAspect="1"/>
          </p:cNvGraphicFramePr>
          <p:nvPr>
            <p:ph idx="1"/>
            <p:extLst>
              <p:ext uri="{D42A27DB-BD31-4B8C-83A1-F6EECF244321}">
                <p14:modId xmlns:p14="http://schemas.microsoft.com/office/powerpoint/2010/main" val="2904226304"/>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20" name="מחבר חץ ישר 19"/>
          <p:cNvCxnSpPr/>
          <p:nvPr/>
        </p:nvCxnSpPr>
        <p:spPr bwMode="auto">
          <a:xfrm flipH="1" flipV="1">
            <a:off x="5094101" y="4494284"/>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5" name="כוכב עם 5 פינות 11"/>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7" name="TextBox 1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1" name="כוכב עם 5 פינות 11"/>
          <p:cNvSpPr/>
          <p:nvPr/>
        </p:nvSpPr>
        <p:spPr bwMode="auto">
          <a:xfrm>
            <a:off x="7884368" y="5013176"/>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3966735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3650307740"/>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מדי שנה נתקלים בערך כ- 5% מהמורים בביטויים של אלימות פיסית כנגדם (בעיקר, דחיפות, סיבובי יד וסטירות).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האלימות הפיזית כנגד מורה</a:t>
            </a:r>
          </a:p>
        </p:txBody>
      </p:sp>
      <p:sp>
        <p:nvSpPr>
          <p:cNvPr id="6" name="מלבן 4"/>
          <p:cNvSpPr>
            <a:spLocks noChangeArrowheads="1"/>
          </p:cNvSpPr>
          <p:nvPr/>
        </p:nvSpPr>
        <p:spPr bwMode="auto">
          <a:xfrm>
            <a:off x="352136" y="1353045"/>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אלימות פיזית מצד תלמידים, </a:t>
            </a:r>
            <a:r>
              <a:rPr lang="en-US" sz="1200" u="sng" dirty="0">
                <a:solidFill>
                  <a:schemeClr val="tx1"/>
                </a:solidFill>
              </a:rPr>
              <a:t>N=20</a:t>
            </a:r>
            <a:r>
              <a:rPr lang="he-IL" sz="1200" u="sng" dirty="0">
                <a:solidFill>
                  <a:schemeClr val="tx1"/>
                </a:solidFill>
              </a:rPr>
              <a:t>)</a:t>
            </a:r>
          </a:p>
        </p:txBody>
      </p:sp>
      <p:sp>
        <p:nvSpPr>
          <p:cNvPr id="13" name="TextBox 9"/>
          <p:cNvSpPr txBox="1">
            <a:spLocks noChangeArrowheads="1"/>
          </p:cNvSpPr>
          <p:nvPr/>
        </p:nvSpPr>
        <p:spPr bwMode="auto">
          <a:xfrm>
            <a:off x="226888" y="1131028"/>
            <a:ext cx="8925828" cy="253916"/>
          </a:xfrm>
          <a:prstGeom prst="rect">
            <a:avLst/>
          </a:prstGeom>
          <a:noFill/>
          <a:ln w="9525">
            <a:solidFill>
              <a:schemeClr val="bg1"/>
            </a:solidFill>
            <a:prstDash val="sysDash"/>
            <a:miter lim="800000"/>
            <a:headEnd/>
            <a:tailEnd/>
          </a:ln>
        </p:spPr>
        <p:txBody>
          <a:bodyPr wrap="square">
            <a:spAutoFit/>
          </a:bodyPr>
          <a:lstStyle/>
          <a:p>
            <a:pPr algn="r" rtl="1"/>
            <a:r>
              <a:rPr lang="he-IL" sz="1000" u="sng" dirty="0">
                <a:solidFill>
                  <a:srgbClr val="FF0000"/>
                </a:solidFill>
              </a:rPr>
              <a:t>הערה:</a:t>
            </a:r>
            <a:r>
              <a:rPr lang="he-IL" sz="1000" dirty="0">
                <a:solidFill>
                  <a:srgbClr val="FF0000"/>
                </a:solidFill>
              </a:rPr>
              <a:t> יש להתייחס לממצאים באופן </a:t>
            </a:r>
            <a:r>
              <a:rPr lang="he-IL" sz="1000" dirty="0" err="1">
                <a:solidFill>
                  <a:srgbClr val="FF0000"/>
                </a:solidFill>
              </a:rPr>
              <a:t>אינדיקטיבי</a:t>
            </a:r>
            <a:r>
              <a:rPr lang="he-IL" sz="1000" dirty="0">
                <a:solidFill>
                  <a:srgbClr val="FF0000"/>
                </a:solidFill>
              </a:rPr>
              <a:t> בלבד, בשל תא סטטיסטי קטן. </a:t>
            </a:r>
            <a:r>
              <a:rPr lang="he-IL" sz="1050" dirty="0">
                <a:solidFill>
                  <a:srgbClr val="FF0000"/>
                </a:solidFill>
              </a:rPr>
              <a:t>הממצאים</a:t>
            </a:r>
            <a:r>
              <a:rPr lang="he-IL" sz="1000" dirty="0">
                <a:solidFill>
                  <a:srgbClr val="FF0000"/>
                </a:solidFill>
              </a:rPr>
              <a:t> מוצגים במספרים אבסולוטיים בשל תאים סטטיסטיים מזעריים.</a:t>
            </a:r>
            <a:endParaRPr lang="he-IL" sz="1000" b="1" u="sng" dirty="0">
              <a:solidFill>
                <a:srgbClr val="FF0000"/>
              </a:solidFill>
            </a:endParaRPr>
          </a:p>
        </p:txBody>
      </p:sp>
      <p:sp>
        <p:nvSpPr>
          <p:cNvPr id="16" name="Rectangle 3"/>
          <p:cNvSpPr>
            <a:spLocks noChangeArrowheads="1"/>
          </p:cNvSpPr>
          <p:nvPr/>
        </p:nvSpPr>
        <p:spPr bwMode="auto">
          <a:xfrm>
            <a:off x="53165" y="859473"/>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rgbClr val="FFFFFF"/>
                </a:solidFill>
              </a:rPr>
              <a:t>האם אתה עצמך נתקלת, במהלך השנתיים האחרונות, באלימות פיזית מסוג כלשהו מצד אחד התלמידים בבית הספר שלך? אם כן, באיזה ביטוי אלימות נתקלת?</a:t>
            </a:r>
          </a:p>
        </p:txBody>
      </p:sp>
      <p:sp>
        <p:nvSpPr>
          <p:cNvPr id="18" name="TextBox 9"/>
          <p:cNvSpPr txBox="1">
            <a:spLocks noChangeArrowheads="1"/>
          </p:cNvSpPr>
          <p:nvPr/>
        </p:nvSpPr>
        <p:spPr bwMode="auto">
          <a:xfrm>
            <a:off x="6435998" y="5615630"/>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20" name="Object 9"/>
          <p:cNvGraphicFramePr>
            <a:graphicFrameLocks noGrp="1" noChangeAspect="1"/>
          </p:cNvGraphicFramePr>
          <p:nvPr>
            <p:ph idx="1"/>
            <p:extLst>
              <p:ext uri="{D42A27DB-BD31-4B8C-83A1-F6EECF244321}">
                <p14:modId xmlns:p14="http://schemas.microsoft.com/office/powerpoint/2010/main" val="2311699172"/>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21" name="מחבר חץ ישר 20"/>
          <p:cNvCxnSpPr/>
          <p:nvPr/>
        </p:nvCxnSpPr>
        <p:spPr bwMode="auto">
          <a:xfrm flipH="1" flipV="1">
            <a:off x="4923724" y="4435129"/>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Tree>
    <p:extLst>
      <p:ext uri="{BB962C8B-B14F-4D97-AF65-F5344CB8AC3E}">
        <p14:creationId xmlns:p14="http://schemas.microsoft.com/office/powerpoint/2010/main" val="975894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200" dirty="0">
                <a:solidFill>
                  <a:srgbClr val="FFFFFF"/>
                </a:solidFill>
              </a:rPr>
              <a:t>בהשוואה לתקופת המחקר הקודמת, חלה עלייה באלימות הפיזית שהופנתה נגד מורים </a:t>
            </a:r>
            <a:r>
              <a:rPr lang="he-IL" sz="1200" dirty="0" smtClean="0">
                <a:solidFill>
                  <a:srgbClr val="FFFFFF"/>
                </a:solidFill>
              </a:rPr>
              <a:t>בקרב </a:t>
            </a:r>
            <a:r>
              <a:rPr lang="he-IL" sz="1200" dirty="0">
                <a:solidFill>
                  <a:srgbClr val="FFFFFF"/>
                </a:solidFill>
              </a:rPr>
              <a:t>ביה"ס במגזר הערבי וזאת לצד ירידה בפגיעה האישית ברכושם. במגזר הממלכתי דתי, חלו ירידות בשיעור המדווחים באלימות מילולית ובפגיעה ברכוש (מה שמוביל לירידה כללית במדד) ואילו במגזר החילוני ישנה עלייה בשיעורי האלימות המילולית.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17</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0"/>
            <a:ext cx="6383883" cy="431800"/>
          </a:xfrm>
        </p:spPr>
        <p:txBody>
          <a:bodyPr/>
          <a:lstStyle/>
          <a:p>
            <a:pPr lvl="0" defTabSz="739775">
              <a:lnSpc>
                <a:spcPct val="90000"/>
              </a:lnSpc>
              <a:defRPr/>
            </a:pPr>
            <a:r>
              <a:rPr lang="he-IL" dirty="0">
                <a:solidFill>
                  <a:schemeClr val="bg1"/>
                </a:solidFill>
              </a:rPr>
              <a:t>מדד אלימות אישית כנגד מורים - </a:t>
            </a:r>
            <a:r>
              <a:rPr lang="he-IL" dirty="0">
                <a:solidFill>
                  <a:schemeClr val="bg1"/>
                </a:solidFill>
                <a:effectLst>
                  <a:outerShdw blurRad="38100" dist="38100" dir="2700000" algn="tl">
                    <a:srgbClr val="000000">
                      <a:alpha val="43137"/>
                    </a:srgbClr>
                  </a:outerShdw>
                </a:effectLst>
                <a:latin typeface="Times New Roman"/>
              </a:rPr>
              <a:t/>
            </a:r>
            <a:br>
              <a:rPr lang="he-IL" dirty="0">
                <a:solidFill>
                  <a:schemeClr val="bg1"/>
                </a:solidFill>
                <a:effectLst>
                  <a:outerShdw blurRad="38100" dist="38100" dir="2700000" algn="tl">
                    <a:srgbClr val="000000">
                      <a:alpha val="43137"/>
                    </a:srgbClr>
                  </a:outerShdw>
                </a:effectLst>
                <a:latin typeface="Times New Roman"/>
              </a:rPr>
            </a:br>
            <a:r>
              <a:rPr lang="he-IL" dirty="0">
                <a:solidFill>
                  <a:srgbClr val="FFC000"/>
                </a:solidFill>
                <a:effectLst>
                  <a:outerShdw blurRad="38100" dist="38100" dir="2700000" algn="tl">
                    <a:srgbClr val="000000">
                      <a:alpha val="43137"/>
                    </a:srgbClr>
                  </a:outerShdw>
                </a:effectLst>
                <a:latin typeface="Times New Roman"/>
              </a:rPr>
              <a:t>פילוח לפי מגזר</a:t>
            </a:r>
          </a:p>
        </p:txBody>
      </p:sp>
      <p:graphicFrame>
        <p:nvGraphicFramePr>
          <p:cNvPr id="13" name="Group 45"/>
          <p:cNvGraphicFramePr>
            <a:graphicFrameLocks/>
          </p:cNvGraphicFramePr>
          <p:nvPr>
            <p:extLst/>
          </p:nvPr>
        </p:nvGraphicFramePr>
        <p:xfrm>
          <a:off x="87942" y="1476921"/>
          <a:ext cx="8978271" cy="3472501"/>
        </p:xfrm>
        <a:graphic>
          <a:graphicData uri="http://schemas.openxmlformats.org/drawingml/2006/table">
            <a:tbl>
              <a:tblPr rtl="1"/>
              <a:tblGrid>
                <a:gridCol w="1814036">
                  <a:extLst>
                    <a:ext uri="{9D8B030D-6E8A-4147-A177-3AD203B41FA5}">
                      <a16:colId xmlns:a16="http://schemas.microsoft.com/office/drawing/2014/main" xmlns="" val="20000"/>
                    </a:ext>
                  </a:extLst>
                </a:gridCol>
                <a:gridCol w="358767">
                  <a:extLst>
                    <a:ext uri="{9D8B030D-6E8A-4147-A177-3AD203B41FA5}">
                      <a16:colId xmlns:a16="http://schemas.microsoft.com/office/drawing/2014/main" xmlns="" val="20001"/>
                    </a:ext>
                  </a:extLst>
                </a:gridCol>
                <a:gridCol w="358767">
                  <a:extLst>
                    <a:ext uri="{9D8B030D-6E8A-4147-A177-3AD203B41FA5}">
                      <a16:colId xmlns:a16="http://schemas.microsoft.com/office/drawing/2014/main" xmlns="" val="20002"/>
                    </a:ext>
                  </a:extLst>
                </a:gridCol>
                <a:gridCol w="358767">
                  <a:extLst>
                    <a:ext uri="{9D8B030D-6E8A-4147-A177-3AD203B41FA5}">
                      <a16:colId xmlns:a16="http://schemas.microsoft.com/office/drawing/2014/main" xmlns="" val="20003"/>
                    </a:ext>
                  </a:extLst>
                </a:gridCol>
                <a:gridCol w="358767">
                  <a:extLst>
                    <a:ext uri="{9D8B030D-6E8A-4147-A177-3AD203B41FA5}">
                      <a16:colId xmlns:a16="http://schemas.microsoft.com/office/drawing/2014/main" xmlns="" val="20004"/>
                    </a:ext>
                  </a:extLst>
                </a:gridCol>
                <a:gridCol w="358767">
                  <a:extLst>
                    <a:ext uri="{9D8B030D-6E8A-4147-A177-3AD203B41FA5}">
                      <a16:colId xmlns:a16="http://schemas.microsoft.com/office/drawing/2014/main" xmlns="" val="20005"/>
                    </a:ext>
                  </a:extLst>
                </a:gridCol>
                <a:gridCol w="358767">
                  <a:extLst>
                    <a:ext uri="{9D8B030D-6E8A-4147-A177-3AD203B41FA5}">
                      <a16:colId xmlns:a16="http://schemas.microsoft.com/office/drawing/2014/main" xmlns="" val="20006"/>
                    </a:ext>
                  </a:extLst>
                </a:gridCol>
                <a:gridCol w="358767">
                  <a:extLst>
                    <a:ext uri="{9D8B030D-6E8A-4147-A177-3AD203B41FA5}">
                      <a16:colId xmlns:a16="http://schemas.microsoft.com/office/drawing/2014/main" xmlns="" val="20007"/>
                    </a:ext>
                  </a:extLst>
                </a:gridCol>
                <a:gridCol w="358767">
                  <a:extLst>
                    <a:ext uri="{9D8B030D-6E8A-4147-A177-3AD203B41FA5}">
                      <a16:colId xmlns:a16="http://schemas.microsoft.com/office/drawing/2014/main" xmlns="" val="20008"/>
                    </a:ext>
                  </a:extLst>
                </a:gridCol>
                <a:gridCol w="358767">
                  <a:extLst>
                    <a:ext uri="{9D8B030D-6E8A-4147-A177-3AD203B41FA5}">
                      <a16:colId xmlns:a16="http://schemas.microsoft.com/office/drawing/2014/main" xmlns="" val="20009"/>
                    </a:ext>
                  </a:extLst>
                </a:gridCol>
                <a:gridCol w="358767">
                  <a:extLst>
                    <a:ext uri="{9D8B030D-6E8A-4147-A177-3AD203B41FA5}">
                      <a16:colId xmlns:a16="http://schemas.microsoft.com/office/drawing/2014/main" xmlns="" val="20010"/>
                    </a:ext>
                  </a:extLst>
                </a:gridCol>
                <a:gridCol w="358767">
                  <a:extLst>
                    <a:ext uri="{9D8B030D-6E8A-4147-A177-3AD203B41FA5}">
                      <a16:colId xmlns:a16="http://schemas.microsoft.com/office/drawing/2014/main" xmlns="" val="20011"/>
                    </a:ext>
                  </a:extLst>
                </a:gridCol>
                <a:gridCol w="347662">
                  <a:extLst>
                    <a:ext uri="{9D8B030D-6E8A-4147-A177-3AD203B41FA5}">
                      <a16:colId xmlns:a16="http://schemas.microsoft.com/office/drawing/2014/main" xmlns="" val="20012"/>
                    </a:ext>
                  </a:extLst>
                </a:gridCol>
                <a:gridCol w="358767">
                  <a:extLst>
                    <a:ext uri="{9D8B030D-6E8A-4147-A177-3AD203B41FA5}">
                      <a16:colId xmlns:a16="http://schemas.microsoft.com/office/drawing/2014/main" xmlns="" val="20013"/>
                    </a:ext>
                  </a:extLst>
                </a:gridCol>
                <a:gridCol w="358767">
                  <a:extLst>
                    <a:ext uri="{9D8B030D-6E8A-4147-A177-3AD203B41FA5}">
                      <a16:colId xmlns:a16="http://schemas.microsoft.com/office/drawing/2014/main" xmlns="" val="20014"/>
                    </a:ext>
                  </a:extLst>
                </a:gridCol>
                <a:gridCol w="358767">
                  <a:extLst>
                    <a:ext uri="{9D8B030D-6E8A-4147-A177-3AD203B41FA5}">
                      <a16:colId xmlns:a16="http://schemas.microsoft.com/office/drawing/2014/main" xmlns="" val="20015"/>
                    </a:ext>
                  </a:extLst>
                </a:gridCol>
                <a:gridCol w="358767">
                  <a:extLst>
                    <a:ext uri="{9D8B030D-6E8A-4147-A177-3AD203B41FA5}">
                      <a16:colId xmlns:a16="http://schemas.microsoft.com/office/drawing/2014/main" xmlns="" val="20016"/>
                    </a:ext>
                  </a:extLst>
                </a:gridCol>
                <a:gridCol w="358767">
                  <a:extLst>
                    <a:ext uri="{9D8B030D-6E8A-4147-A177-3AD203B41FA5}">
                      <a16:colId xmlns:a16="http://schemas.microsoft.com/office/drawing/2014/main" xmlns="" val="20017"/>
                    </a:ext>
                  </a:extLst>
                </a:gridCol>
                <a:gridCol w="358767">
                  <a:extLst>
                    <a:ext uri="{9D8B030D-6E8A-4147-A177-3AD203B41FA5}">
                      <a16:colId xmlns:a16="http://schemas.microsoft.com/office/drawing/2014/main" xmlns="" val="20018"/>
                    </a:ext>
                  </a:extLst>
                </a:gridCol>
                <a:gridCol w="358767">
                  <a:extLst>
                    <a:ext uri="{9D8B030D-6E8A-4147-A177-3AD203B41FA5}">
                      <a16:colId xmlns:a16="http://schemas.microsoft.com/office/drawing/2014/main" xmlns="" val="20019"/>
                    </a:ext>
                  </a:extLst>
                </a:gridCol>
                <a:gridCol w="358767">
                  <a:extLst>
                    <a:ext uri="{9D8B030D-6E8A-4147-A177-3AD203B41FA5}">
                      <a16:colId xmlns:a16="http://schemas.microsoft.com/office/drawing/2014/main" xmlns="" val="20020"/>
                    </a:ext>
                  </a:extLst>
                </a:gridCol>
              </a:tblGrid>
              <a:tr h="83534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 </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חילוני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ממלכתי דתי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ערבי</a:t>
                      </a:r>
                    </a:p>
                  </a:txBody>
                  <a:tcPr marL="0" marR="0" marT="0" marB="0" anchor="ctr" horzOverflow="overflow">
                    <a:lnL w="28575" cap="flat" cmpd="sng" algn="ctr">
                      <a:solidFill>
                        <a:schemeClr val="tx1"/>
                      </a:solidFill>
                      <a:prstDash val="solid"/>
                      <a:round/>
                      <a:headEnd type="none" w="med" len="med"/>
                      <a:tailEnd type="none" w="med" len="med"/>
                    </a:lnL>
                    <a:lnR w="38100" cap="flat" cmpd="sng" algn="ctr">
                      <a:solidFill>
                        <a:srgbClr val="A2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כלל המורים</a:t>
                      </a:r>
                    </a:p>
                  </a:txBody>
                  <a:tcPr marL="0" marR="0" marT="0" marB="0" anchor="ctr" horzOverflow="overflow">
                    <a:lnL w="38100" cap="flat" cmpd="sng" algn="ctr">
                      <a:solidFill>
                        <a:srgbClr val="A2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xmlns="" val="10000"/>
                  </a:ext>
                </a:extLst>
              </a:tr>
              <a:tr h="512241">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2017</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2016</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2015</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2017</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2016</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2015</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2017</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2016</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2015</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2017</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2016</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noProof="0" dirty="0">
                          <a:ln>
                            <a:noFill/>
                          </a:ln>
                          <a:solidFill>
                            <a:schemeClr val="tx1"/>
                          </a:solidFill>
                          <a:effectLst/>
                          <a:latin typeface="Times New Roman" pitchFamily="18" charset="0"/>
                          <a:ea typeface="+mn-ea"/>
                          <a:cs typeface="Times New Roman" pitchFamily="18" charset="0"/>
                        </a:rPr>
                        <a:t>2015 </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2014</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a16="http://schemas.microsoft.com/office/drawing/2014/main" xmlns="" val="10001"/>
                  </a:ext>
                </a:extLst>
              </a:tr>
              <a:tr h="544709">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באלימות מילולית שהופנתה נגדם מצד תלמידים</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bg1"/>
                          </a:solidFill>
                          <a:latin typeface="Arial"/>
                        </a:rPr>
                        <a:t>63%</a:t>
                      </a:r>
                      <a:endParaRPr lang="he-IL" sz="1100" b="1" i="0" u="none" strike="noStrike" dirty="0">
                        <a:solidFill>
                          <a:schemeClr val="bg1"/>
                        </a:solidFill>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0" fontAlgn="b"/>
                      <a:r>
                        <a:rPr lang="en-US" sz="1100" b="1" i="0" u="none" strike="noStrike" dirty="0">
                          <a:solidFill>
                            <a:schemeClr val="tx1"/>
                          </a:solidFill>
                          <a:latin typeface="Arial"/>
                        </a:rPr>
                        <a:t>55%</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en-US" sz="1100" b="1" i="0" u="none" strike="noStrike" dirty="0">
                          <a:solidFill>
                            <a:schemeClr val="tx1"/>
                          </a:solidFill>
                          <a:latin typeface="Arial"/>
                        </a:rPr>
                        <a:t>5</a:t>
                      </a:r>
                      <a:r>
                        <a:rPr lang="he-IL" sz="1100" b="1" i="0" u="none" strike="noStrike" dirty="0">
                          <a:solidFill>
                            <a:schemeClr val="tx1"/>
                          </a:solidFill>
                          <a:latin typeface="Arial"/>
                        </a:rPr>
                        <a:t>3</a:t>
                      </a:r>
                      <a:r>
                        <a:rPr lang="en-US" sz="1100" b="1" i="0" u="none" strike="noStrike" dirty="0">
                          <a:solidFill>
                            <a:schemeClr val="tx1"/>
                          </a:solidFill>
                          <a:latin typeface="Arial"/>
                        </a:rPr>
                        <a:t>%</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59%</a:t>
                      </a:r>
                      <a:endParaRPr lang="he-IL" sz="1100" b="1"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57%</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43</a:t>
                      </a:r>
                      <a:r>
                        <a:rPr lang="en-US" sz="1100" b="1" i="0" u="none" strike="noStrike" kern="1200" dirty="0">
                          <a:solidFill>
                            <a:schemeClr val="bg1"/>
                          </a:solidFill>
                          <a:latin typeface="Arial"/>
                          <a:ea typeface="+mn-ea"/>
                          <a:cs typeface="+mn-cs"/>
                        </a:rPr>
                        <a:t>%</a:t>
                      </a:r>
                      <a:endParaRPr lang="he-IL" sz="1100" b="1" i="0" u="none" strike="noStrike" kern="1200" dirty="0">
                        <a:solidFill>
                          <a:schemeClr val="bg1"/>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marL="0" algn="ctr" defTabSz="914400" rtl="0" eaLnBrk="1" fontAlgn="b" latinLnBrk="0" hangingPunct="1"/>
                      <a:r>
                        <a:rPr lang="en-US" sz="1100" b="1" i="0" u="none" strike="noStrike" kern="1200" dirty="0">
                          <a:solidFill>
                            <a:schemeClr val="tx1"/>
                          </a:solidFill>
                          <a:latin typeface="Arial"/>
                          <a:ea typeface="+mn-ea"/>
                          <a:cs typeface="+mn-cs"/>
                        </a:rPr>
                        <a:t>5</a:t>
                      </a:r>
                      <a:r>
                        <a:rPr lang="he-IL" sz="1100" b="1" i="0" u="none" strike="noStrike" kern="1200" dirty="0">
                          <a:solidFill>
                            <a:schemeClr val="tx1"/>
                          </a:solidFill>
                          <a:latin typeface="Arial"/>
                          <a:ea typeface="+mn-ea"/>
                          <a:cs typeface="+mn-cs"/>
                        </a:rPr>
                        <a:t>7</a:t>
                      </a:r>
                      <a:r>
                        <a:rPr lang="en-US" sz="1100" b="1" i="0" u="none" strike="noStrike" kern="1200" dirty="0">
                          <a:solidFill>
                            <a:schemeClr val="tx1"/>
                          </a:solidFill>
                          <a:latin typeface="Arial"/>
                          <a:ea typeface="+mn-ea"/>
                          <a:cs typeface="+mn-cs"/>
                        </a:rPr>
                        <a:t>%</a:t>
                      </a:r>
                      <a:endParaRPr lang="he-IL" sz="1100" b="1" i="0" u="none" strike="noStrike" kern="1200" dirty="0">
                        <a:solidFill>
                          <a:schemeClr val="tx1"/>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kern="1200" dirty="0">
                          <a:solidFill>
                            <a:schemeClr val="tx1"/>
                          </a:solidFill>
                          <a:latin typeface="Arial"/>
                          <a:ea typeface="+mn-ea"/>
                          <a:cs typeface="+mn-cs"/>
                        </a:rPr>
                        <a:t>40%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52%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en-US" sz="1100" b="1" i="0" u="none" strike="noStrike" kern="1200" dirty="0">
                          <a:solidFill>
                            <a:sysClr val="windowText" lastClr="000000"/>
                          </a:solidFill>
                          <a:latin typeface="Arial"/>
                          <a:ea typeface="+mn-ea"/>
                          <a:cs typeface="+mn-cs"/>
                        </a:rPr>
                        <a:t>49%</a:t>
                      </a:r>
                      <a:endParaRPr lang="he-IL" sz="1100" b="1" i="0" u="none" strike="noStrike" kern="1200" dirty="0">
                        <a:solidFill>
                          <a:sysClr val="windowText" lastClr="000000"/>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en-US" sz="1100" b="1" i="0" u="none" strike="noStrike" kern="1200" dirty="0">
                          <a:solidFill>
                            <a:schemeClr val="tx2"/>
                          </a:solidFill>
                          <a:latin typeface="Arial"/>
                          <a:ea typeface="+mn-ea"/>
                          <a:cs typeface="+mn-cs"/>
                        </a:rPr>
                        <a:t>4</a:t>
                      </a:r>
                      <a:r>
                        <a:rPr lang="he-IL" sz="1100" b="1" i="0" u="none" strike="noStrike" kern="1200" dirty="0">
                          <a:solidFill>
                            <a:schemeClr val="tx2"/>
                          </a:solidFill>
                          <a:latin typeface="Arial"/>
                          <a:ea typeface="+mn-ea"/>
                          <a:cs typeface="+mn-cs"/>
                        </a:rPr>
                        <a:t>7</a:t>
                      </a:r>
                      <a:r>
                        <a:rPr lang="en-US" sz="1100" b="1" i="0" u="none" strike="noStrike" kern="1200" dirty="0">
                          <a:solidFill>
                            <a:schemeClr val="tx2"/>
                          </a:solidFill>
                          <a:latin typeface="Arial"/>
                          <a:ea typeface="+mn-ea"/>
                          <a:cs typeface="+mn-cs"/>
                        </a:rPr>
                        <a:t>%</a:t>
                      </a:r>
                      <a:endParaRPr lang="he-IL" sz="1100" b="1" i="0" u="none" strike="noStrike" kern="1200" dirty="0">
                        <a:solidFill>
                          <a:schemeClr val="tx2"/>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40%</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44%</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32</a:t>
                      </a:r>
                      <a:r>
                        <a:rPr lang="he-IL" sz="1100" b="1" i="0" u="none" strike="noStrike" dirty="0">
                          <a:solidFill>
                            <a:schemeClr val="tx1"/>
                          </a:solidFill>
                          <a:latin typeface="Arial"/>
                        </a:rPr>
                        <a:t>%</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lang="en-US" sz="1100" b="1" dirty="0"/>
                        <a:t>55%</a:t>
                      </a:r>
                      <a:endParaRPr lang="he-IL" sz="1100" b="1" dirty="0"/>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lang="en-US" sz="1100" b="1" dirty="0"/>
                        <a:t>54%</a:t>
                      </a:r>
                      <a:endParaRPr lang="he-IL" sz="1100" b="1"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lang="en-US" sz="1100" b="1" dirty="0"/>
                        <a:t>51%</a:t>
                      </a:r>
                      <a:endParaRPr lang="he-IL" sz="1100" b="1"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r>
                        <a:rPr lang="he-IL" sz="1100" b="1" i="0" u="none" strike="noStrike" kern="1200" dirty="0">
                          <a:solidFill>
                            <a:srgbClr val="000000"/>
                          </a:solidFill>
                          <a:latin typeface="Arial"/>
                          <a:ea typeface="+mn-ea"/>
                          <a:cs typeface="+mn-cs"/>
                        </a:rPr>
                        <a:t> 51%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xmlns="" val="10002"/>
                  </a:ext>
                </a:extLst>
              </a:tr>
              <a:tr h="513817">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בפגיעה אישית ברכושם</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6</a:t>
                      </a:r>
                      <a:r>
                        <a:rPr lang="he-IL" sz="1100" b="1" i="0" u="none" strike="noStrike" dirty="0">
                          <a:solidFill>
                            <a:schemeClr val="tx1"/>
                          </a:solidFill>
                          <a:latin typeface="Arial"/>
                        </a:rPr>
                        <a:t>%</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6%</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8%</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1" eaLnBrk="1" fontAlgn="b" latinLnBrk="0" hangingPunct="1"/>
                      <a:r>
                        <a:rPr lang="he-IL" sz="1100" b="1" i="0" u="none" strike="noStrike" kern="1200" dirty="0">
                          <a:solidFill>
                            <a:schemeClr val="bg1"/>
                          </a:solidFill>
                          <a:latin typeface="Arial"/>
                          <a:ea typeface="+mn-ea"/>
                          <a:cs typeface="+mn-cs"/>
                        </a:rPr>
                        <a:t>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marL="0" algn="ctr" defTabSz="914400" rtl="1" eaLnBrk="1" fontAlgn="b" latinLnBrk="0" hangingPunct="1"/>
                      <a:r>
                        <a:rPr lang="he-IL" sz="1100" b="1" i="0" u="none" strike="noStrike" kern="1200" dirty="0">
                          <a:solidFill>
                            <a:srgbClr val="000000"/>
                          </a:solidFill>
                          <a:latin typeface="Arial"/>
                          <a:ea typeface="+mn-ea"/>
                          <a:cs typeface="+mn-cs"/>
                        </a:rPr>
                        <a:t>12%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12%</a:t>
                      </a:r>
                      <a:endParaRPr lang="he-IL" sz="1100" b="1" i="0" u="none" strike="noStrike" dirty="0">
                        <a:solidFill>
                          <a:srgbClr val="000000"/>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10%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13</a:t>
                      </a:r>
                      <a:r>
                        <a:rPr lang="he-IL" sz="1100" b="1" i="0" u="none" strike="noStrike" dirty="0">
                          <a:solidFill>
                            <a:srgbClr val="000000"/>
                          </a:solidFill>
                          <a:latin typeface="Arial"/>
                        </a:rPr>
                        <a:t>%</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en-US" sz="1100" b="1" i="0" u="none" strike="noStrike" kern="1200" cap="none" spc="0" normalizeH="0" baseline="0" dirty="0">
                          <a:ln>
                            <a:noFill/>
                          </a:ln>
                          <a:solidFill>
                            <a:srgbClr val="000000"/>
                          </a:solidFill>
                          <a:effectLst/>
                          <a:uLnTx/>
                          <a:uFillTx/>
                          <a:latin typeface="+mn-lt"/>
                          <a:ea typeface="+mn-ea"/>
                          <a:cs typeface="+mn-cs"/>
                        </a:rPr>
                        <a:t>5%</a:t>
                      </a:r>
                      <a:endParaRPr kumimoji="0" lang="he-IL" sz="1100" b="1" i="0" u="none" strike="noStrike" kern="1200" cap="none" spc="0" normalizeH="0" baseline="0" dirty="0">
                        <a:ln>
                          <a:noFill/>
                        </a:ln>
                        <a:solidFill>
                          <a:srgbClr val="000000"/>
                        </a:solidFill>
                        <a:effectLst/>
                        <a:uLnTx/>
                        <a:uFillTx/>
                        <a:latin typeface="+mn-lt"/>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en-US" sz="1100" b="1" i="0" u="none" strike="noStrike" kern="1200" cap="none" spc="0" normalizeH="0" baseline="0" dirty="0">
                          <a:ln>
                            <a:noFill/>
                          </a:ln>
                          <a:solidFill>
                            <a:srgbClr val="000000"/>
                          </a:solidFill>
                          <a:effectLst/>
                          <a:uLnTx/>
                          <a:uFillTx/>
                          <a:latin typeface="+mn-lt"/>
                          <a:ea typeface="+mn-ea"/>
                          <a:cs typeface="+mn-cs"/>
                        </a:rPr>
                        <a:t>8%</a:t>
                      </a:r>
                      <a:endParaRPr kumimoji="0" lang="he-IL" sz="1100" b="1" i="0" u="none" strike="noStrike" kern="1200" cap="none" spc="0" normalizeH="0" baseline="0" dirty="0">
                        <a:ln>
                          <a:noFill/>
                        </a:ln>
                        <a:solidFill>
                          <a:srgbClr val="000000"/>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noProof="0" dirty="0">
                          <a:ln>
                            <a:noFill/>
                          </a:ln>
                          <a:solidFill>
                            <a:srgbClr val="000000"/>
                          </a:solidFill>
                          <a:effectLst/>
                          <a:uLnTx/>
                          <a:uFillTx/>
                          <a:latin typeface="+mn-lt"/>
                          <a:ea typeface="+mn-ea"/>
                          <a:cs typeface="+mn-cs"/>
                        </a:rPr>
                        <a:t> 8%  </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r>
                        <a:rPr lang="he-IL" sz="1100" b="1" i="0" u="none" strike="noStrike" kern="1200" dirty="0">
                          <a:solidFill>
                            <a:srgbClr val="000000"/>
                          </a:solidFill>
                          <a:latin typeface="Arial"/>
                          <a:ea typeface="+mn-ea"/>
                          <a:cs typeface="+mn-cs"/>
                        </a:rPr>
                        <a:t>  6%</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7%</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xmlns="" val="10003"/>
                  </a:ext>
                </a:extLst>
              </a:tr>
              <a:tr h="544709">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באלימות פיזית שהופנתה נגדם מצד תלמידים</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4%</a:t>
                      </a:r>
                      <a:endParaRPr lang="he-IL" sz="1100" b="1" i="0" u="none" strike="noStrike" dirty="0">
                        <a:solidFill>
                          <a:schemeClr val="tx1"/>
                        </a:solidFill>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8%</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4%</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6%</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4</a:t>
                      </a:r>
                      <a:r>
                        <a:rPr lang="en-US" sz="1100" b="1" i="0" u="none" strike="noStrike" kern="1200" dirty="0">
                          <a:solidFill>
                            <a:schemeClr val="tx1"/>
                          </a:solidFill>
                          <a:latin typeface="Arial"/>
                          <a:ea typeface="+mn-ea"/>
                          <a:cs typeface="+mn-cs"/>
                        </a:rPr>
                        <a:t>%</a:t>
                      </a:r>
                      <a:endParaRPr lang="he-IL" sz="1100" b="1" i="0" u="none" strike="noStrike" kern="1200" dirty="0">
                        <a:solidFill>
                          <a:schemeClr val="tx1"/>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en-US" sz="1100" b="1" i="0" u="none" strike="noStrike" kern="1200" dirty="0">
                          <a:solidFill>
                            <a:schemeClr val="tx1"/>
                          </a:solidFill>
                          <a:latin typeface="Arial"/>
                          <a:ea typeface="+mn-ea"/>
                          <a:cs typeface="+mn-cs"/>
                        </a:rPr>
                        <a:t>2%</a:t>
                      </a:r>
                      <a:endParaRPr lang="he-IL" sz="1100" b="1" i="0" u="none" strike="noStrike" kern="1200" dirty="0">
                        <a:solidFill>
                          <a:schemeClr val="tx1"/>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6%</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10%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marL="0" algn="ctr" defTabSz="914400" rtl="0" eaLnBrk="1" fontAlgn="b" latinLnBrk="0" hangingPunct="1"/>
                      <a:r>
                        <a:rPr lang="en-US" sz="1100" b="1" i="0" u="none" strike="noStrike" kern="1200" dirty="0">
                          <a:solidFill>
                            <a:srgbClr val="000000"/>
                          </a:solidFill>
                          <a:latin typeface="Arial"/>
                          <a:ea typeface="+mn-ea"/>
                          <a:cs typeface="+mn-cs"/>
                        </a:rPr>
                        <a:t>3</a:t>
                      </a:r>
                      <a:r>
                        <a:rPr lang="he-IL" sz="1100" b="1" i="0" u="none" strike="noStrike" kern="1200" dirty="0">
                          <a:solidFill>
                            <a:srgbClr val="000000"/>
                          </a:solidFill>
                          <a:latin typeface="Arial"/>
                          <a:ea typeface="+mn-ea"/>
                          <a:cs typeface="+mn-cs"/>
                        </a:rPr>
                        <a: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en-US" sz="1100" b="1" i="0" u="none" strike="noStrike" dirty="0">
                          <a:solidFill>
                            <a:schemeClr val="tx1"/>
                          </a:solidFill>
                          <a:latin typeface="Arial"/>
                        </a:rPr>
                        <a:t>2%</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7%</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3</a:t>
                      </a:r>
                      <a:r>
                        <a:rPr lang="he-IL" sz="1100" b="1" i="0" u="none" strike="noStrike" dirty="0">
                          <a:solidFill>
                            <a:srgbClr val="000000"/>
                          </a:solidFill>
                          <a:latin typeface="Arial"/>
                        </a:rPr>
                        <a:t>%</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dirty="0">
                          <a:ln>
                            <a:noFill/>
                          </a:ln>
                          <a:solidFill>
                            <a:srgbClr val="000000"/>
                          </a:solidFill>
                          <a:effectLst/>
                          <a:uLnTx/>
                          <a:uFillTx/>
                          <a:latin typeface="+mn-lt"/>
                          <a:ea typeface="+mn-ea"/>
                          <a:cs typeface="+mn-cs"/>
                        </a:rPr>
                        <a:t>5%</a:t>
                      </a: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dirty="0">
                          <a:ln>
                            <a:noFill/>
                          </a:ln>
                          <a:solidFill>
                            <a:srgbClr val="000000"/>
                          </a:solidFill>
                          <a:effectLst/>
                          <a:uLnTx/>
                          <a:uFillTx/>
                          <a:latin typeface="+mn-lt"/>
                          <a:ea typeface="+mn-ea"/>
                          <a:cs typeface="+mn-cs"/>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noProof="0" dirty="0">
                          <a:ln>
                            <a:noFill/>
                          </a:ln>
                          <a:solidFill>
                            <a:srgbClr val="000000"/>
                          </a:solidFill>
                          <a:effectLst/>
                          <a:uLnTx/>
                          <a:uFillTx/>
                          <a:latin typeface="+mn-lt"/>
                          <a:ea typeface="+mn-ea"/>
                          <a:cs typeface="+mn-cs"/>
                        </a:rPr>
                        <a:t>5% </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r>
                        <a:rPr lang="he-IL" sz="1100" b="1" i="0" u="none" strike="noStrike" kern="1200" dirty="0">
                          <a:solidFill>
                            <a:srgbClr val="000000"/>
                          </a:solidFill>
                          <a:latin typeface="Arial"/>
                          <a:ea typeface="+mn-ea"/>
                          <a:cs typeface="+mn-cs"/>
                        </a:rPr>
                        <a:t>  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6%</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xmlns="" val="10004"/>
                  </a:ext>
                </a:extLst>
              </a:tr>
              <a:tr h="513817">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rgbClr val="FFFFFF"/>
                          </a:solidFill>
                          <a:effectLst/>
                          <a:latin typeface="Arial" pitchFamily="34" charset="0"/>
                          <a:cs typeface="Arial" pitchFamily="34" charset="0"/>
                        </a:rPr>
                        <a:t>מדד אלימות אישית כנגד המורה</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en-US" sz="1100" b="1" i="0" u="none" strike="noStrike" kern="1200" dirty="0">
                          <a:solidFill>
                            <a:schemeClr val="bg1"/>
                          </a:solidFill>
                          <a:latin typeface="Arial"/>
                          <a:ea typeface="+mn-ea"/>
                          <a:cs typeface="+mn-cs"/>
                        </a:rPr>
                        <a:t>24</a:t>
                      </a:r>
                      <a:endParaRPr lang="he-IL" sz="1100" b="1" i="0" u="none" strike="noStrike" kern="1200" dirty="0">
                        <a:solidFill>
                          <a:schemeClr val="bg1"/>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22</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23</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23</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16</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660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15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18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16</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he-IL" sz="1100" b="1" i="0" u="none" strike="noStrike" kern="1200" cap="none" spc="0" normalizeH="0" baseline="0" dirty="0">
                          <a:ln>
                            <a:noFill/>
                          </a:ln>
                          <a:solidFill>
                            <a:srgbClr val="FFFFFF"/>
                          </a:solidFill>
                          <a:effectLst/>
                          <a:uLnTx/>
                          <a:uFillTx/>
                          <a:latin typeface="+mn-lt"/>
                          <a:ea typeface="+mn-ea"/>
                          <a:cs typeface="+mn-cs"/>
                        </a:rPr>
                        <a:t>2</a:t>
                      </a:r>
                      <a:r>
                        <a:rPr kumimoji="0" lang="en-US" sz="1100" b="1" i="0" u="none" strike="noStrike" kern="1200" cap="none" spc="0" normalizeH="0" baseline="0" dirty="0">
                          <a:ln>
                            <a:noFill/>
                          </a:ln>
                          <a:solidFill>
                            <a:srgbClr val="FFFFFF"/>
                          </a:solidFill>
                          <a:effectLst/>
                          <a:uLnTx/>
                          <a:uFillTx/>
                          <a:latin typeface="+mn-lt"/>
                          <a:ea typeface="+mn-ea"/>
                          <a:cs typeface="+mn-cs"/>
                        </a:rPr>
                        <a:t>2</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he-IL" sz="1100" b="1" i="0" u="none" strike="noStrike" kern="1200" cap="none" spc="0" normalizeH="0" baseline="0" dirty="0">
                          <a:ln>
                            <a:noFill/>
                          </a:ln>
                          <a:solidFill>
                            <a:srgbClr val="FFFFFF"/>
                          </a:solidFill>
                          <a:effectLst/>
                          <a:uLnTx/>
                          <a:uFillTx/>
                          <a:latin typeface="+mn-lt"/>
                          <a:ea typeface="+mn-ea"/>
                          <a:cs typeface="+mn-cs"/>
                        </a:rPr>
                        <a:t>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he-IL" sz="1100" b="1" i="0" u="none" strike="noStrike" kern="1200" cap="none" spc="0" normalizeH="0" baseline="0" noProof="0" dirty="0">
                          <a:ln>
                            <a:noFill/>
                          </a:ln>
                          <a:solidFill>
                            <a:srgbClr val="FFFFFF"/>
                          </a:solidFill>
                          <a:effectLst/>
                          <a:uLnTx/>
                          <a:uFillTx/>
                          <a:latin typeface="+mn-lt"/>
                          <a:ea typeface="+mn-ea"/>
                          <a:cs typeface="+mn-cs"/>
                        </a:rPr>
                        <a:t>21</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lang="he-IL" sz="1100" b="1" i="0" u="none" strike="noStrike" kern="1200" dirty="0">
                          <a:solidFill>
                            <a:schemeClr val="bg1"/>
                          </a:solidFill>
                          <a:latin typeface="Arial"/>
                          <a:ea typeface="+mn-ea"/>
                          <a:cs typeface="+mn-cs"/>
                        </a:rPr>
                        <a:t>21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21</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xmlns="" val="10005"/>
                  </a:ext>
                </a:extLst>
              </a:tr>
            </a:tbl>
          </a:graphicData>
        </a:graphic>
      </p:graphicFrame>
      <p:grpSp>
        <p:nvGrpSpPr>
          <p:cNvPr id="14" name="קבוצה 13"/>
          <p:cNvGrpSpPr/>
          <p:nvPr/>
        </p:nvGrpSpPr>
        <p:grpSpPr>
          <a:xfrm>
            <a:off x="5158697" y="5818320"/>
            <a:ext cx="3816424" cy="264031"/>
            <a:chOff x="5148064" y="5085184"/>
            <a:chExt cx="3816424" cy="264031"/>
          </a:xfrm>
        </p:grpSpPr>
        <p:grpSp>
          <p:nvGrpSpPr>
            <p:cNvPr id="15" name="קבוצה 14"/>
            <p:cNvGrpSpPr/>
            <p:nvPr/>
          </p:nvGrpSpPr>
          <p:grpSpPr>
            <a:xfrm>
              <a:off x="6660233" y="5085184"/>
              <a:ext cx="2304255" cy="261610"/>
              <a:chOff x="-155467" y="1268760"/>
              <a:chExt cx="2629710" cy="261610"/>
            </a:xfrm>
          </p:grpSpPr>
          <p:sp>
            <p:nvSpPr>
              <p:cNvPr id="18" name="מלבן 17"/>
              <p:cNvSpPr/>
              <p:nvPr/>
            </p:nvSpPr>
            <p:spPr bwMode="auto">
              <a:xfrm>
                <a:off x="2402235" y="1350293"/>
                <a:ext cx="72008" cy="72008"/>
              </a:xfrm>
              <a:prstGeom prst="rect">
                <a:avLst/>
              </a:prstGeom>
              <a:solidFill>
                <a:srgbClr val="0066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9" name="TextBox 18"/>
              <p:cNvSpPr txBox="1"/>
              <p:nvPr/>
            </p:nvSpPr>
            <p:spPr>
              <a:xfrm>
                <a:off x="-155467" y="1268760"/>
                <a:ext cx="2581869" cy="261610"/>
              </a:xfrm>
              <a:prstGeom prst="rect">
                <a:avLst/>
              </a:prstGeom>
              <a:noFill/>
            </p:spPr>
            <p:txBody>
              <a:bodyPr wrap="square" rtlCol="1">
                <a:spAutoFit/>
              </a:bodyPr>
              <a:lstStyle/>
              <a:p>
                <a:pPr algn="r" rtl="1"/>
                <a:r>
                  <a:rPr lang="he-IL" sz="1050" dirty="0">
                    <a:solidFill>
                      <a:srgbClr val="000000"/>
                    </a:solidFill>
                  </a:rPr>
                  <a:t>ירידה של 5% לפחות</a:t>
                </a:r>
                <a:endParaRPr lang="he-IL" sz="1000" dirty="0">
                  <a:solidFill>
                    <a:srgbClr val="000000"/>
                  </a:solidFill>
                </a:endParaRPr>
              </a:p>
            </p:txBody>
          </p:sp>
        </p:grpSp>
        <p:sp>
          <p:nvSpPr>
            <p:cNvPr id="16" name="מלבן 15"/>
            <p:cNvSpPr/>
            <p:nvPr/>
          </p:nvSpPr>
          <p:spPr bwMode="auto">
            <a:xfrm>
              <a:off x="7489558" y="5179243"/>
              <a:ext cx="59153" cy="72008"/>
            </a:xfrm>
            <a:prstGeom prst="rect">
              <a:avLst/>
            </a:prstGeom>
            <a:solidFill>
              <a:srgbClr val="C000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7" name="TextBox 16"/>
            <p:cNvSpPr txBox="1"/>
            <p:nvPr/>
          </p:nvSpPr>
          <p:spPr>
            <a:xfrm>
              <a:off x="5148064" y="5087605"/>
              <a:ext cx="2376265" cy="261610"/>
            </a:xfrm>
            <a:prstGeom prst="rect">
              <a:avLst/>
            </a:prstGeom>
            <a:noFill/>
          </p:spPr>
          <p:txBody>
            <a:bodyPr wrap="square" rtlCol="1">
              <a:spAutoFit/>
            </a:bodyPr>
            <a:lstStyle/>
            <a:p>
              <a:pPr algn="r" rtl="1"/>
              <a:r>
                <a:rPr lang="he-IL" sz="1050" dirty="0">
                  <a:solidFill>
                    <a:srgbClr val="000000"/>
                  </a:solidFill>
                </a:rPr>
                <a:t>עלייה של 5% לפחות</a:t>
              </a:r>
              <a:endParaRPr lang="he-IL" sz="1000" dirty="0">
                <a:solidFill>
                  <a:srgbClr val="000000"/>
                </a:solidFill>
              </a:endParaRPr>
            </a:p>
          </p:txBody>
        </p:sp>
      </p:grpSp>
    </p:spTree>
    <p:extLst>
      <p:ext uri="{BB962C8B-B14F-4D97-AF65-F5344CB8AC3E}">
        <p14:creationId xmlns:p14="http://schemas.microsoft.com/office/powerpoint/2010/main" val="1425766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18</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000" dirty="0">
                <a:solidFill>
                  <a:schemeClr val="bg1"/>
                </a:solidFill>
                <a:effectLst>
                  <a:outerShdw blurRad="38100" dist="38100" dir="2700000" algn="tl">
                    <a:srgbClr val="000000">
                      <a:alpha val="43137"/>
                    </a:srgbClr>
                  </a:outerShdw>
                </a:effectLst>
              </a:rPr>
              <a:t>מדד סביבה ארגונית </a:t>
            </a:r>
          </a:p>
          <a:p>
            <a:pPr algn="r" rtl="1">
              <a:defRPr/>
            </a:pPr>
            <a:r>
              <a:rPr lang="he-IL" sz="5000" dirty="0">
                <a:solidFill>
                  <a:schemeClr val="bg1"/>
                </a:solidFill>
                <a:effectLst>
                  <a:outerShdw blurRad="38100" dist="38100" dir="2700000" algn="tl">
                    <a:srgbClr val="000000">
                      <a:alpha val="43137"/>
                    </a:srgbClr>
                  </a:outerShdw>
                </a:effectLst>
              </a:rPr>
              <a:t>אלימה בבית הספר - 2017</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151244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מרבית המורים מעידים כי נתקלו בפגיעה ברכוש ביה"ס, כאשר שיעורים נמוכים יותר דיווחו על אלימות מצד הורי התלמידים, כאשר חלה עלייה משמעותית בשיעור זה, מה שמוביל לעלייה משמעותית במדד הכולל.</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19</a:t>
            </a:fld>
            <a:endParaRPr lang="en-US" altLang="en-US" dirty="0">
              <a:solidFill>
                <a:srgbClr val="FFFFFF"/>
              </a:solidFill>
            </a:endParaRPr>
          </a:p>
        </p:txBody>
      </p:sp>
      <p:sp>
        <p:nvSpPr>
          <p:cNvPr id="885762" name="Rectangle 2"/>
          <p:cNvSpPr>
            <a:spLocks noGrp="1" noChangeArrowheads="1"/>
          </p:cNvSpPr>
          <p:nvPr>
            <p:ph type="title" sz="quarter"/>
          </p:nvPr>
        </p:nvSpPr>
        <p:spPr>
          <a:xfrm>
            <a:off x="2763590" y="180223"/>
            <a:ext cx="6383883" cy="431800"/>
          </a:xfrm>
        </p:spPr>
        <p:txBody>
          <a:bodyPr/>
          <a:lstStyle/>
          <a:p>
            <a:pPr eaLnBrk="1" hangingPunct="1">
              <a:defRPr/>
            </a:pPr>
            <a:r>
              <a:rPr lang="he-IL" dirty="0">
                <a:solidFill>
                  <a:schemeClr val="bg1"/>
                </a:solidFill>
              </a:rPr>
              <a:t>מרכיבי מדד סביבה ארגונית אלימה בבית הספר</a:t>
            </a:r>
          </a:p>
        </p:txBody>
      </p:sp>
      <p:graphicFrame>
        <p:nvGraphicFramePr>
          <p:cNvPr id="6" name="Group 151"/>
          <p:cNvGraphicFramePr>
            <a:graphicFrameLocks/>
          </p:cNvGraphicFramePr>
          <p:nvPr>
            <p:extLst/>
          </p:nvPr>
        </p:nvGraphicFramePr>
        <p:xfrm>
          <a:off x="179512" y="1268760"/>
          <a:ext cx="8770119" cy="3214820"/>
        </p:xfrm>
        <a:graphic>
          <a:graphicData uri="http://schemas.openxmlformats.org/drawingml/2006/table">
            <a:tbl>
              <a:tblPr rtl="1"/>
              <a:tblGrid>
                <a:gridCol w="3030903">
                  <a:extLst>
                    <a:ext uri="{9D8B030D-6E8A-4147-A177-3AD203B41FA5}">
                      <a16:colId xmlns:a16="http://schemas.microsoft.com/office/drawing/2014/main" xmlns="" val="20000"/>
                    </a:ext>
                  </a:extLst>
                </a:gridCol>
                <a:gridCol w="819888">
                  <a:extLst>
                    <a:ext uri="{9D8B030D-6E8A-4147-A177-3AD203B41FA5}">
                      <a16:colId xmlns:a16="http://schemas.microsoft.com/office/drawing/2014/main" xmlns="" val="20001"/>
                    </a:ext>
                  </a:extLst>
                </a:gridCol>
                <a:gridCol w="819888">
                  <a:extLst>
                    <a:ext uri="{9D8B030D-6E8A-4147-A177-3AD203B41FA5}">
                      <a16:colId xmlns:a16="http://schemas.microsoft.com/office/drawing/2014/main" xmlns="" val="20002"/>
                    </a:ext>
                  </a:extLst>
                </a:gridCol>
                <a:gridCol w="819888">
                  <a:extLst>
                    <a:ext uri="{9D8B030D-6E8A-4147-A177-3AD203B41FA5}">
                      <a16:colId xmlns:a16="http://schemas.microsoft.com/office/drawing/2014/main" xmlns="" val="20003"/>
                    </a:ext>
                  </a:extLst>
                </a:gridCol>
                <a:gridCol w="819888">
                  <a:extLst>
                    <a:ext uri="{9D8B030D-6E8A-4147-A177-3AD203B41FA5}">
                      <a16:colId xmlns:a16="http://schemas.microsoft.com/office/drawing/2014/main" xmlns="" val="20004"/>
                    </a:ext>
                  </a:extLst>
                </a:gridCol>
                <a:gridCol w="819888">
                  <a:extLst>
                    <a:ext uri="{9D8B030D-6E8A-4147-A177-3AD203B41FA5}">
                      <a16:colId xmlns:a16="http://schemas.microsoft.com/office/drawing/2014/main" xmlns="" val="20005"/>
                    </a:ext>
                  </a:extLst>
                </a:gridCol>
                <a:gridCol w="819888">
                  <a:extLst>
                    <a:ext uri="{9D8B030D-6E8A-4147-A177-3AD203B41FA5}">
                      <a16:colId xmlns:a16="http://schemas.microsoft.com/office/drawing/2014/main" xmlns="" val="20006"/>
                    </a:ext>
                  </a:extLst>
                </a:gridCol>
                <a:gridCol w="819888">
                  <a:extLst>
                    <a:ext uri="{9D8B030D-6E8A-4147-A177-3AD203B41FA5}">
                      <a16:colId xmlns:a16="http://schemas.microsoft.com/office/drawing/2014/main" xmlns="" val="20007"/>
                    </a:ext>
                  </a:extLst>
                </a:gridCol>
              </a:tblGrid>
              <a:tr h="601954">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36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800" b="1" i="0" u="none" strike="noStrike" cap="none" normalizeH="0" baseline="0" dirty="0">
                          <a:ln>
                            <a:noFill/>
                          </a:ln>
                          <a:solidFill>
                            <a:schemeClr val="tx1"/>
                          </a:solidFill>
                          <a:effectLst/>
                          <a:latin typeface="Arial" pitchFamily="34" charset="0"/>
                          <a:cs typeface="Arial" pitchFamily="34" charset="0"/>
                        </a:rPr>
                        <a:t>השינוי</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2012</a:t>
                      </a:r>
                      <a:endParaRPr kumimoji="0" lang="he-IL" sz="1800" b="1"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a16="http://schemas.microsoft.com/office/drawing/2014/main" xmlns="" val="10000"/>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במקרי פגיעה</a:t>
                      </a:r>
                    </a:p>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ברכוש בית הספר</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he-IL" sz="2000" b="0" i="0" u="none" strike="noStrike" kern="1200" cap="none" spc="0" normalizeH="0" baseline="0" noProof="0" dirty="0">
                        <a:ln>
                          <a:noFill/>
                        </a:ln>
                        <a:solidFill>
                          <a:srgbClr val="000000"/>
                        </a:solidFill>
                        <a:effectLst/>
                        <a:uLnTx/>
                        <a:uFillTx/>
                        <a:latin typeface="Arial" pitchFamily="34" charset="0"/>
                        <a:ea typeface="+mn-ea"/>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69</a:t>
                      </a:r>
                      <a:r>
                        <a:rPr kumimoji="0" lang="en-US" sz="1400" b="0" i="0" u="none" strike="noStrike" cap="none" normalizeH="0" baseline="0" dirty="0">
                          <a:ln>
                            <a:noFill/>
                          </a:ln>
                          <a:solidFill>
                            <a:schemeClr val="tx1"/>
                          </a:solidFill>
                          <a:effectLst/>
                          <a:latin typeface="Arial" pitchFamily="34" charset="0"/>
                          <a:cs typeface="Arial" pitchFamily="34" charset="0"/>
                        </a:rPr>
                        <a:t>%</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67%</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65%</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שנחשפו לאלימות של הורי התלמידים כנגד מורים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en-US" sz="1800" b="0" i="0" u="none" strike="noStrike" cap="none" normalizeH="0" baseline="0" dirty="0">
                        <a:ln>
                          <a:noFill/>
                        </a:ln>
                        <a:solidFill>
                          <a:schemeClr val="tx2"/>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41%</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25%</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44%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45%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שנחשפו לפגיעה ברכוש האישי של מורה אחר</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20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27%</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28%</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שנחשפו למקרי אלימות פיזית כנגד מורים מצד התלמידים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20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25%</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21%</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72638">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rgbClr val="FFFFFF"/>
                          </a:solidFill>
                          <a:effectLst/>
                          <a:latin typeface="Arial" pitchFamily="34" charset="0"/>
                          <a:cs typeface="Arial" pitchFamily="34" charset="0"/>
                        </a:rPr>
                        <a:t>מדד סביבה ארגונית אלימה בבית הספר</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en-US" sz="20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cap="none" normalizeH="0" baseline="0" dirty="0">
                          <a:ln>
                            <a:noFill/>
                          </a:ln>
                          <a:solidFill>
                            <a:schemeClr val="bg1"/>
                          </a:solidFill>
                          <a:effectLst/>
                          <a:latin typeface="Arial" pitchFamily="34" charset="0"/>
                          <a:cs typeface="Arial" pitchFamily="34" charset="0"/>
                        </a:rPr>
                        <a:t>41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rPr>
                        <a:t>35</a:t>
                      </a:r>
                      <a:endParaRPr kumimoji="0" lang="he-IL" sz="1400" b="1" i="0" u="none" strike="noStrike" cap="none" normalizeH="0" baseline="0" dirty="0">
                        <a:ln>
                          <a:noFill/>
                        </a:ln>
                        <a:solidFill>
                          <a:schemeClr val="bg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rPr>
                        <a:t>40</a:t>
                      </a:r>
                      <a:endParaRPr kumimoji="0" lang="he-IL" sz="1400" b="1" i="0" u="none" strike="noStrike" cap="none" normalizeH="0" baseline="0" dirty="0">
                        <a:ln>
                          <a:noFill/>
                        </a:ln>
                        <a:solidFill>
                          <a:schemeClr val="bg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rPr>
                        <a:t>41</a:t>
                      </a:r>
                      <a:endParaRPr kumimoji="0" lang="he-IL" sz="1400" b="1" i="0" u="none" strike="noStrike" cap="none" normalizeH="0" baseline="0" dirty="0">
                        <a:ln>
                          <a:noFill/>
                        </a:ln>
                        <a:solidFill>
                          <a:schemeClr val="bg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cap="none" normalizeH="0" baseline="0" dirty="0">
                          <a:ln>
                            <a:noFill/>
                          </a:ln>
                          <a:solidFill>
                            <a:schemeClr val="bg1"/>
                          </a:solidFill>
                          <a:effectLst/>
                          <a:latin typeface="Arial" pitchFamily="34" charset="0"/>
                          <a:cs typeface="Arial" pitchFamily="34" charset="0"/>
                        </a:rPr>
                        <a:t>40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cap="none" normalizeH="0" baseline="0" dirty="0">
                          <a:ln>
                            <a:noFill/>
                          </a:ln>
                          <a:solidFill>
                            <a:schemeClr val="bg1"/>
                          </a:solidFill>
                          <a:effectLst/>
                          <a:latin typeface="Arial" pitchFamily="34" charset="0"/>
                          <a:cs typeface="Arial" pitchFamily="34" charset="0"/>
                        </a:rPr>
                        <a:t>42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extLst>
                  <a:ext uri="{0D108BD9-81ED-4DB2-BD59-A6C34878D82A}">
                    <a16:rowId xmlns:a16="http://schemas.microsoft.com/office/drawing/2014/main" xmlns="" val="10005"/>
                  </a:ext>
                </a:extLst>
              </a:tr>
            </a:tbl>
          </a:graphicData>
        </a:graphic>
      </p:graphicFrame>
      <p:sp>
        <p:nvSpPr>
          <p:cNvPr id="7" name="מלבן 5"/>
          <p:cNvSpPr>
            <a:spLocks noChangeArrowheads="1"/>
          </p:cNvSpPr>
          <p:nvPr/>
        </p:nvSpPr>
        <p:spPr bwMode="auto">
          <a:xfrm>
            <a:off x="8648455" y="4521820"/>
            <a:ext cx="274434" cy="276999"/>
          </a:xfrm>
          <a:prstGeom prst="rect">
            <a:avLst/>
          </a:prstGeom>
          <a:noFill/>
          <a:ln w="9525">
            <a:noFill/>
            <a:miter lim="800000"/>
            <a:headEnd/>
            <a:tailEnd/>
          </a:ln>
        </p:spPr>
        <p:txBody>
          <a:bodyPr wrap="none">
            <a:spAutoFit/>
          </a:bodyPr>
          <a:lstStyle/>
          <a:p>
            <a:pPr algn="ctr" eaLnBrk="0" hangingPunct="0"/>
            <a:r>
              <a:rPr lang="en-US" sz="1200" b="1" dirty="0">
                <a:solidFill>
                  <a:schemeClr val="tx1"/>
                </a:solidFill>
                <a:sym typeface="Wingdings" pitchFamily="2" charset="2"/>
              </a:rPr>
              <a:t>=</a:t>
            </a:r>
            <a:endParaRPr lang="he-IL" sz="1200" b="1" dirty="0">
              <a:solidFill>
                <a:schemeClr val="tx1"/>
              </a:solidFill>
              <a:sym typeface="Wingdings" pitchFamily="2" charset="2"/>
            </a:endParaRPr>
          </a:p>
        </p:txBody>
      </p:sp>
      <p:sp>
        <p:nvSpPr>
          <p:cNvPr id="8" name="TextBox 6"/>
          <p:cNvSpPr txBox="1">
            <a:spLocks noChangeArrowheads="1"/>
          </p:cNvSpPr>
          <p:nvPr/>
        </p:nvSpPr>
        <p:spPr bwMode="auto">
          <a:xfrm>
            <a:off x="7387673" y="4509120"/>
            <a:ext cx="1383712" cy="276999"/>
          </a:xfrm>
          <a:prstGeom prst="rect">
            <a:avLst/>
          </a:prstGeom>
          <a:noFill/>
          <a:ln w="9525">
            <a:noFill/>
            <a:miter lim="800000"/>
            <a:headEnd/>
            <a:tailEnd/>
          </a:ln>
        </p:spPr>
        <p:txBody>
          <a:bodyPr wrap="none">
            <a:spAutoFit/>
          </a:bodyPr>
          <a:lstStyle/>
          <a:p>
            <a:r>
              <a:rPr lang="he-IL" sz="1200" b="1" dirty="0">
                <a:solidFill>
                  <a:schemeClr val="tx1"/>
                </a:solidFill>
              </a:rPr>
              <a:t>ללא שינוי משמעותי</a:t>
            </a:r>
          </a:p>
        </p:txBody>
      </p:sp>
      <p:sp>
        <p:nvSpPr>
          <p:cNvPr id="9" name="TextBox 8"/>
          <p:cNvSpPr txBox="1">
            <a:spLocks noChangeArrowheads="1"/>
          </p:cNvSpPr>
          <p:nvPr/>
        </p:nvSpPr>
        <p:spPr bwMode="auto">
          <a:xfrm>
            <a:off x="7588779" y="5024735"/>
            <a:ext cx="1079142" cy="276999"/>
          </a:xfrm>
          <a:prstGeom prst="rect">
            <a:avLst/>
          </a:prstGeom>
          <a:noFill/>
          <a:ln w="9525">
            <a:noFill/>
            <a:miter lim="800000"/>
            <a:headEnd/>
            <a:tailEnd/>
          </a:ln>
        </p:spPr>
        <p:txBody>
          <a:bodyPr wrap="none">
            <a:spAutoFit/>
          </a:bodyPr>
          <a:lstStyle/>
          <a:p>
            <a:pPr algn="r" rtl="1"/>
            <a:r>
              <a:rPr lang="he-IL" sz="1200" b="1" dirty="0">
                <a:solidFill>
                  <a:srgbClr val="006600"/>
                </a:solidFill>
              </a:rPr>
              <a:t>עלייה מובהקת</a:t>
            </a:r>
          </a:p>
        </p:txBody>
      </p:sp>
      <p:sp>
        <p:nvSpPr>
          <p:cNvPr id="10" name="מלבן 9"/>
          <p:cNvSpPr>
            <a:spLocks noChangeArrowheads="1"/>
          </p:cNvSpPr>
          <p:nvPr/>
        </p:nvSpPr>
        <p:spPr bwMode="auto">
          <a:xfrm rot="10800000">
            <a:off x="8622481" y="4775944"/>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00B0F0"/>
                </a:solidFill>
                <a:sym typeface="Wingdings" pitchFamily="2" charset="2"/>
              </a:rPr>
              <a:t></a:t>
            </a:r>
            <a:endParaRPr lang="he-IL" sz="1200" dirty="0">
              <a:solidFill>
                <a:srgbClr val="00B0F0"/>
              </a:solidFill>
              <a:sym typeface="Wingdings" pitchFamily="2" charset="2"/>
            </a:endParaRPr>
          </a:p>
        </p:txBody>
      </p:sp>
      <p:sp>
        <p:nvSpPr>
          <p:cNvPr id="11" name="TextBox 10"/>
          <p:cNvSpPr txBox="1">
            <a:spLocks noChangeArrowheads="1"/>
          </p:cNvSpPr>
          <p:nvPr/>
        </p:nvSpPr>
        <p:spPr bwMode="auto">
          <a:xfrm>
            <a:off x="7303418" y="4768701"/>
            <a:ext cx="1343638" cy="276999"/>
          </a:xfrm>
          <a:prstGeom prst="rect">
            <a:avLst/>
          </a:prstGeom>
          <a:noFill/>
          <a:ln w="9525">
            <a:noFill/>
            <a:miter lim="800000"/>
            <a:headEnd/>
            <a:tailEnd/>
          </a:ln>
        </p:spPr>
        <p:txBody>
          <a:bodyPr wrap="none">
            <a:spAutoFit/>
          </a:bodyPr>
          <a:lstStyle/>
          <a:p>
            <a:pPr algn="r" rtl="1"/>
            <a:r>
              <a:rPr lang="he-IL" sz="1200" b="1" dirty="0">
                <a:solidFill>
                  <a:srgbClr val="00B0F0"/>
                </a:solidFill>
              </a:rPr>
              <a:t>עלייה </a:t>
            </a:r>
            <a:r>
              <a:rPr lang="he-IL" sz="1200" b="1" dirty="0" err="1">
                <a:solidFill>
                  <a:srgbClr val="00B0F0"/>
                </a:solidFill>
              </a:rPr>
              <a:t>אינדיקטיבית</a:t>
            </a:r>
            <a:endParaRPr lang="he-IL" sz="1200" b="1" dirty="0">
              <a:solidFill>
                <a:srgbClr val="00B0F0"/>
              </a:solidFill>
            </a:endParaRPr>
          </a:p>
        </p:txBody>
      </p:sp>
      <p:sp>
        <p:nvSpPr>
          <p:cNvPr id="12" name="מלבן 11"/>
          <p:cNvSpPr>
            <a:spLocks noChangeArrowheads="1"/>
          </p:cNvSpPr>
          <p:nvPr/>
        </p:nvSpPr>
        <p:spPr bwMode="auto">
          <a:xfrm rot="10800000">
            <a:off x="8635752" y="5006826"/>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
        <p:nvSpPr>
          <p:cNvPr id="16" name="מלבן 15"/>
          <p:cNvSpPr>
            <a:spLocks noChangeArrowheads="1"/>
          </p:cNvSpPr>
          <p:nvPr/>
        </p:nvSpPr>
        <p:spPr bwMode="auto">
          <a:xfrm>
            <a:off x="5360294" y="3140968"/>
            <a:ext cx="274435" cy="276999"/>
          </a:xfrm>
          <a:prstGeom prst="rect">
            <a:avLst/>
          </a:prstGeom>
          <a:noFill/>
          <a:ln w="9525">
            <a:noFill/>
            <a:miter lim="800000"/>
            <a:headEnd/>
            <a:tailEnd/>
          </a:ln>
        </p:spPr>
        <p:txBody>
          <a:bodyPr wrap="none">
            <a:spAutoFit/>
          </a:bodyPr>
          <a:lstStyle/>
          <a:p>
            <a:pPr algn="ctr" eaLnBrk="0" hangingPunct="0"/>
            <a:r>
              <a:rPr lang="en-US" sz="1200" dirty="0">
                <a:solidFill>
                  <a:schemeClr val="tx2"/>
                </a:solidFill>
                <a:sym typeface="Wingdings" pitchFamily="2" charset="2"/>
              </a:rPr>
              <a:t>=</a:t>
            </a:r>
            <a:endParaRPr lang="he-IL" sz="1200" dirty="0">
              <a:solidFill>
                <a:schemeClr val="tx2"/>
              </a:solidFill>
              <a:sym typeface="Wingdings" pitchFamily="2" charset="2"/>
            </a:endParaRPr>
          </a:p>
        </p:txBody>
      </p:sp>
      <p:sp>
        <p:nvSpPr>
          <p:cNvPr id="19" name="TextBox 18"/>
          <p:cNvSpPr txBox="1">
            <a:spLocks noChangeArrowheads="1"/>
          </p:cNvSpPr>
          <p:nvPr/>
        </p:nvSpPr>
        <p:spPr bwMode="auto">
          <a:xfrm>
            <a:off x="7598092" y="5600273"/>
            <a:ext cx="1083951" cy="276999"/>
          </a:xfrm>
          <a:prstGeom prst="rect">
            <a:avLst/>
          </a:prstGeom>
          <a:noFill/>
          <a:ln w="9525">
            <a:noFill/>
            <a:miter lim="800000"/>
            <a:headEnd/>
            <a:tailEnd/>
          </a:ln>
        </p:spPr>
        <p:txBody>
          <a:bodyPr wrap="none">
            <a:spAutoFit/>
          </a:bodyPr>
          <a:lstStyle/>
          <a:p>
            <a:pPr algn="r" rtl="1"/>
            <a:r>
              <a:rPr lang="he-IL" sz="1200" b="1" dirty="0">
                <a:solidFill>
                  <a:srgbClr val="C00000"/>
                </a:solidFill>
              </a:rPr>
              <a:t>ירידה מובהקת</a:t>
            </a:r>
          </a:p>
        </p:txBody>
      </p:sp>
      <p:sp>
        <p:nvSpPr>
          <p:cNvPr id="20" name="מלבן 19"/>
          <p:cNvSpPr>
            <a:spLocks noChangeArrowheads="1"/>
          </p:cNvSpPr>
          <p:nvPr/>
        </p:nvSpPr>
        <p:spPr bwMode="auto">
          <a:xfrm>
            <a:off x="8636603" y="5351482"/>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FF7C80"/>
                </a:solidFill>
                <a:sym typeface="Wingdings" pitchFamily="2" charset="2"/>
              </a:rPr>
              <a:t></a:t>
            </a:r>
            <a:endParaRPr lang="he-IL" sz="1200" dirty="0">
              <a:solidFill>
                <a:srgbClr val="FF7C80"/>
              </a:solidFill>
              <a:sym typeface="Wingdings" pitchFamily="2" charset="2"/>
            </a:endParaRPr>
          </a:p>
        </p:txBody>
      </p:sp>
      <p:sp>
        <p:nvSpPr>
          <p:cNvPr id="21" name="TextBox 20"/>
          <p:cNvSpPr txBox="1">
            <a:spLocks noChangeArrowheads="1"/>
          </p:cNvSpPr>
          <p:nvPr/>
        </p:nvSpPr>
        <p:spPr bwMode="auto">
          <a:xfrm>
            <a:off x="7312732" y="5344239"/>
            <a:ext cx="1348446" cy="276999"/>
          </a:xfrm>
          <a:prstGeom prst="rect">
            <a:avLst/>
          </a:prstGeom>
          <a:noFill/>
          <a:ln w="9525">
            <a:noFill/>
            <a:miter lim="800000"/>
            <a:headEnd/>
            <a:tailEnd/>
          </a:ln>
        </p:spPr>
        <p:txBody>
          <a:bodyPr wrap="none">
            <a:spAutoFit/>
          </a:bodyPr>
          <a:lstStyle/>
          <a:p>
            <a:pPr algn="r" rtl="1"/>
            <a:r>
              <a:rPr lang="he-IL" sz="1200" b="1" dirty="0">
                <a:solidFill>
                  <a:srgbClr val="FF7C80"/>
                </a:solidFill>
              </a:rPr>
              <a:t>ירידה </a:t>
            </a:r>
            <a:r>
              <a:rPr lang="he-IL" sz="1200" b="1" dirty="0" err="1">
                <a:solidFill>
                  <a:srgbClr val="FF7C80"/>
                </a:solidFill>
              </a:rPr>
              <a:t>אינדיקטיבית</a:t>
            </a:r>
            <a:endParaRPr lang="he-IL" sz="1200" b="1" dirty="0">
              <a:solidFill>
                <a:srgbClr val="FF7C80"/>
              </a:solidFill>
            </a:endParaRPr>
          </a:p>
        </p:txBody>
      </p:sp>
      <p:sp>
        <p:nvSpPr>
          <p:cNvPr id="22" name="מלבן 21"/>
          <p:cNvSpPr>
            <a:spLocks noChangeArrowheads="1"/>
          </p:cNvSpPr>
          <p:nvPr/>
        </p:nvSpPr>
        <p:spPr bwMode="auto">
          <a:xfrm>
            <a:off x="8649874" y="5634523"/>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C00000"/>
                </a:solidFill>
                <a:sym typeface="Wingdings" pitchFamily="2" charset="2"/>
              </a:rPr>
              <a:t></a:t>
            </a:r>
            <a:endParaRPr lang="he-IL" sz="1200" b="1" dirty="0">
              <a:solidFill>
                <a:srgbClr val="C00000"/>
              </a:solidFill>
              <a:sym typeface="Wingdings" pitchFamily="2" charset="2"/>
            </a:endParaRPr>
          </a:p>
        </p:txBody>
      </p:sp>
      <p:sp>
        <p:nvSpPr>
          <p:cNvPr id="26" name="מלבן 11"/>
          <p:cNvSpPr>
            <a:spLocks noChangeArrowheads="1"/>
          </p:cNvSpPr>
          <p:nvPr/>
        </p:nvSpPr>
        <p:spPr bwMode="auto">
          <a:xfrm rot="10800000">
            <a:off x="5345234" y="2564904"/>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
        <p:nvSpPr>
          <p:cNvPr id="29" name="מלבן 9"/>
          <p:cNvSpPr>
            <a:spLocks noChangeArrowheads="1"/>
          </p:cNvSpPr>
          <p:nvPr/>
        </p:nvSpPr>
        <p:spPr bwMode="auto">
          <a:xfrm rot="10800000">
            <a:off x="5364089" y="3645024"/>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00B0F0"/>
                </a:solidFill>
                <a:sym typeface="Wingdings" pitchFamily="2" charset="2"/>
              </a:rPr>
              <a:t></a:t>
            </a:r>
            <a:endParaRPr lang="he-IL" sz="1200" dirty="0">
              <a:solidFill>
                <a:srgbClr val="00B0F0"/>
              </a:solidFill>
              <a:sym typeface="Wingdings" pitchFamily="2" charset="2"/>
            </a:endParaRPr>
          </a:p>
        </p:txBody>
      </p:sp>
      <p:sp>
        <p:nvSpPr>
          <p:cNvPr id="23" name="מלבן 15"/>
          <p:cNvSpPr>
            <a:spLocks noChangeArrowheads="1"/>
          </p:cNvSpPr>
          <p:nvPr/>
        </p:nvSpPr>
        <p:spPr bwMode="auto">
          <a:xfrm>
            <a:off x="5364088" y="2060848"/>
            <a:ext cx="274435" cy="276999"/>
          </a:xfrm>
          <a:prstGeom prst="rect">
            <a:avLst/>
          </a:prstGeom>
          <a:noFill/>
          <a:ln w="9525">
            <a:noFill/>
            <a:miter lim="800000"/>
            <a:headEnd/>
            <a:tailEnd/>
          </a:ln>
        </p:spPr>
        <p:txBody>
          <a:bodyPr wrap="none">
            <a:spAutoFit/>
          </a:bodyPr>
          <a:lstStyle/>
          <a:p>
            <a:pPr algn="ctr" eaLnBrk="0" hangingPunct="0"/>
            <a:r>
              <a:rPr lang="en-US" sz="1200" dirty="0">
                <a:solidFill>
                  <a:schemeClr val="tx2"/>
                </a:solidFill>
                <a:sym typeface="Wingdings" pitchFamily="2" charset="2"/>
              </a:rPr>
              <a:t>=</a:t>
            </a:r>
            <a:endParaRPr lang="he-IL" sz="1200" dirty="0">
              <a:solidFill>
                <a:schemeClr val="tx2"/>
              </a:solidFill>
              <a:sym typeface="Wingdings" pitchFamily="2" charset="2"/>
            </a:endParaRPr>
          </a:p>
        </p:txBody>
      </p:sp>
      <p:sp>
        <p:nvSpPr>
          <p:cNvPr id="24" name="מלבן 11"/>
          <p:cNvSpPr>
            <a:spLocks noChangeArrowheads="1"/>
          </p:cNvSpPr>
          <p:nvPr/>
        </p:nvSpPr>
        <p:spPr bwMode="auto">
          <a:xfrm rot="10800000">
            <a:off x="5364088" y="4159299"/>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Tree>
    <p:extLst>
      <p:ext uri="{BB962C8B-B14F-4D97-AF65-F5344CB8AC3E}">
        <p14:creationId xmlns:p14="http://schemas.microsoft.com/office/powerpoint/2010/main" val="127946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3663784944"/>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שיעור גבוה של כשני שלישים מהמורים נתקלים מדי שנה בביטויים של פגיעה ברכוש בית הספר מצד התלמידים,</a:t>
            </a:r>
          </a:p>
          <a:p>
            <a:pPr algn="ctr" rtl="1"/>
            <a:r>
              <a:rPr lang="he-IL" sz="1400" dirty="0">
                <a:solidFill>
                  <a:srgbClr val="FFFFFF"/>
                </a:solidFill>
              </a:rPr>
              <a:t>בעיקר שבירה של ציוד כגון כסאות או שולחנות, כאשר השיעור של השחתה מסוג זה הינו נמוך משמעותית לעומת המחקרים הקודמים. בנוסף, נצפתה מגמת ירידה בהתייחס לריסוס גרפיטי על קירות בית הספר.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20</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ברכוש בית הספר</a:t>
            </a:r>
          </a:p>
        </p:txBody>
      </p:sp>
      <p:sp>
        <p:nvSpPr>
          <p:cNvPr id="6" name="מלבן 4"/>
          <p:cNvSpPr>
            <a:spLocks noChangeArrowheads="1"/>
          </p:cNvSpPr>
          <p:nvPr/>
        </p:nvSpPr>
        <p:spPr bwMode="auto">
          <a:xfrm>
            <a:off x="705430" y="1276244"/>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השחתה או פגיעה ברכוש ביה"ס, </a:t>
            </a:r>
            <a:r>
              <a:rPr lang="en-US" sz="1200" u="sng" dirty="0">
                <a:solidFill>
                  <a:schemeClr val="tx1"/>
                </a:solidFill>
              </a:rPr>
              <a:t>N=269</a:t>
            </a:r>
            <a:r>
              <a:rPr lang="he-IL" sz="1200" u="sng" dirty="0">
                <a:solidFill>
                  <a:schemeClr val="tx1"/>
                </a:solidFill>
              </a:rPr>
              <a:t>)</a:t>
            </a:r>
          </a:p>
        </p:txBody>
      </p:sp>
      <p:sp>
        <p:nvSpPr>
          <p:cNvPr id="13" name="Rectangle 3"/>
          <p:cNvSpPr>
            <a:spLocks noChangeArrowheads="1"/>
          </p:cNvSpPr>
          <p:nvPr/>
        </p:nvSpPr>
        <p:spPr bwMode="auto">
          <a:xfrm>
            <a:off x="53165"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rgbClr val="FFFFFF"/>
                </a:solidFill>
              </a:rPr>
              <a:t>האם נתקלת, במהלך השנתיים האחרונות, במקרים של השחתה ו/או פגיעה ברכוש בית הספר בו אתה מלמד? אם כן, באילו מקרים?</a:t>
            </a:r>
          </a:p>
        </p:txBody>
      </p:sp>
      <p:sp>
        <p:nvSpPr>
          <p:cNvPr id="14" name="TextBox 9"/>
          <p:cNvSpPr txBox="1">
            <a:spLocks noChangeArrowheads="1"/>
          </p:cNvSpPr>
          <p:nvPr/>
        </p:nvSpPr>
        <p:spPr bwMode="auto">
          <a:xfrm>
            <a:off x="6435998" y="5615630"/>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5" name="Object 9"/>
          <p:cNvGraphicFramePr>
            <a:graphicFrameLocks noGrp="1" noChangeAspect="1"/>
          </p:cNvGraphicFramePr>
          <p:nvPr>
            <p:ph idx="1"/>
            <p:extLst>
              <p:ext uri="{D42A27DB-BD31-4B8C-83A1-F6EECF244321}">
                <p14:modId xmlns:p14="http://schemas.microsoft.com/office/powerpoint/2010/main" val="4153948714"/>
              </p:ext>
            </p:extLst>
          </p:nvPr>
        </p:nvGraphicFramePr>
        <p:xfrm>
          <a:off x="5580112"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מחבר חץ ישר 15"/>
          <p:cNvCxnSpPr/>
          <p:nvPr/>
        </p:nvCxnSpPr>
        <p:spPr bwMode="auto">
          <a:xfrm flipH="1" flipV="1">
            <a:off x="4932041" y="4426730"/>
            <a:ext cx="1080119" cy="298414"/>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7" name="כוכב עם 5 פינות 11"/>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8" name="TextBox 17"/>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cxnSp>
        <p:nvCxnSpPr>
          <p:cNvPr id="3" name="Straight Arrow Connector 2"/>
          <p:cNvCxnSpPr>
            <a:cxnSpLocks/>
          </p:cNvCxnSpPr>
          <p:nvPr/>
        </p:nvCxnSpPr>
        <p:spPr bwMode="auto">
          <a:xfrm flipH="1">
            <a:off x="3230030" y="2656868"/>
            <a:ext cx="549882" cy="271859"/>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1" name="כוכב עם 5 פינות 11"/>
          <p:cNvSpPr/>
          <p:nvPr/>
        </p:nvSpPr>
        <p:spPr bwMode="auto">
          <a:xfrm>
            <a:off x="3432740" y="2724717"/>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7" name="כוכב עם 5 פינות 11"/>
          <p:cNvSpPr/>
          <p:nvPr/>
        </p:nvSpPr>
        <p:spPr bwMode="auto">
          <a:xfrm>
            <a:off x="5363642" y="2132856"/>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8" name="כוכב עם 5 פינות 11"/>
          <p:cNvSpPr/>
          <p:nvPr/>
        </p:nvSpPr>
        <p:spPr bwMode="auto">
          <a:xfrm>
            <a:off x="1979266" y="4076625"/>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1967395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1222635528"/>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השנה חלה עלייה </a:t>
            </a:r>
            <a:r>
              <a:rPr lang="he-IL" sz="1400" dirty="0" smtClean="0">
                <a:solidFill>
                  <a:srgbClr val="FFFFFF"/>
                </a:solidFill>
              </a:rPr>
              <a:t>בשיעור </a:t>
            </a:r>
            <a:r>
              <a:rPr lang="he-IL" sz="1400" dirty="0">
                <a:solidFill>
                  <a:srgbClr val="FFFFFF"/>
                </a:solidFill>
              </a:rPr>
              <a:t>המורים המדווחים כי נתקלו בביטויי אלימות מצד הורי התלמידים וזאת לעומת ירידה במחקר הקודם. מי שנתקלו בביטויי אלימות, מדווחים בעיקר על ניבולי פה וקללות מצד ההורים, כאשר ישנה ירידה מובהקת בשיעור זה במחקר הנוכחי, וזאת במקביל לעלייה משמעותית בשיעור המציינים כי חוו איומים מצד ההורים.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21</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במורים מצד הורי התלמידים</a:t>
            </a:r>
          </a:p>
        </p:txBody>
      </p:sp>
      <p:sp>
        <p:nvSpPr>
          <p:cNvPr id="6" name="מלבן 4"/>
          <p:cNvSpPr>
            <a:spLocks noChangeArrowheads="1"/>
          </p:cNvSpPr>
          <p:nvPr/>
        </p:nvSpPr>
        <p:spPr bwMode="auto">
          <a:xfrm>
            <a:off x="395536" y="1291633"/>
            <a:ext cx="4761169"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מורים שנתקלו בגילויי אלימות</a:t>
            </a:r>
            <a:r>
              <a:rPr lang="en-US" sz="1200" u="sng" dirty="0">
                <a:solidFill>
                  <a:schemeClr val="tx1"/>
                </a:solidFill>
              </a:rPr>
              <a:t> </a:t>
            </a:r>
            <a:r>
              <a:rPr lang="he-IL" sz="1200" u="sng" dirty="0">
                <a:solidFill>
                  <a:schemeClr val="tx1"/>
                </a:solidFill>
              </a:rPr>
              <a:t>מצד הורי תלמידים, </a:t>
            </a:r>
            <a:r>
              <a:rPr lang="en-US" sz="1200" u="sng" dirty="0">
                <a:solidFill>
                  <a:schemeClr val="tx1"/>
                </a:solidFill>
              </a:rPr>
              <a:t>N=100</a:t>
            </a:r>
            <a:r>
              <a:rPr lang="he-IL" sz="1200" u="sng" dirty="0">
                <a:solidFill>
                  <a:schemeClr val="tx1"/>
                </a:solidFill>
              </a:rPr>
              <a:t>)</a:t>
            </a:r>
          </a:p>
        </p:txBody>
      </p:sp>
      <p:sp>
        <p:nvSpPr>
          <p:cNvPr id="13" name="Rectangle 3"/>
          <p:cNvSpPr>
            <a:spLocks noChangeArrowheads="1"/>
          </p:cNvSpPr>
          <p:nvPr/>
        </p:nvSpPr>
        <p:spPr bwMode="auto">
          <a:xfrm>
            <a:off x="63798" y="763776"/>
            <a:ext cx="9099551" cy="430887"/>
          </a:xfrm>
          <a:prstGeom prst="rect">
            <a:avLst/>
          </a:prstGeom>
          <a:noFill/>
          <a:ln w="12700">
            <a:noFill/>
            <a:miter lim="800000"/>
            <a:headEnd type="none" w="sm" len="sm"/>
            <a:tailEnd type="none" w="sm" len="sm"/>
          </a:ln>
        </p:spPr>
        <p:txBody>
          <a:bodyPr wrap="square">
            <a:spAutoFit/>
          </a:bodyPr>
          <a:lstStyle/>
          <a:p>
            <a:pPr algn="r" rtl="1"/>
            <a:r>
              <a:rPr lang="he-IL" sz="1100" dirty="0">
                <a:solidFill>
                  <a:srgbClr val="FFFFFF"/>
                </a:solidFill>
              </a:rPr>
              <a:t>האם נתקלת, או ידוע לך על מורים אחרים בבית הספר, שנתקלו בגילויי אלימות כלשהם כלפיהם מצד הורי תלמידים, במהלך השנתיים האחרונות? </a:t>
            </a:r>
          </a:p>
          <a:p>
            <a:pPr algn="r" rtl="1"/>
            <a:r>
              <a:rPr lang="he-IL" sz="1100" dirty="0">
                <a:solidFill>
                  <a:srgbClr val="FFFFFF"/>
                </a:solidFill>
              </a:rPr>
              <a:t>אם כן, באילו ביטויי אלימות מדובר? </a:t>
            </a:r>
          </a:p>
        </p:txBody>
      </p:sp>
      <p:sp>
        <p:nvSpPr>
          <p:cNvPr id="15" name="TextBox 9"/>
          <p:cNvSpPr txBox="1">
            <a:spLocks noChangeArrowheads="1"/>
          </p:cNvSpPr>
          <p:nvPr/>
        </p:nvSpPr>
        <p:spPr bwMode="auto">
          <a:xfrm>
            <a:off x="6435998" y="5620559"/>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6" name="Object 9"/>
          <p:cNvGraphicFramePr>
            <a:graphicFrameLocks noGrp="1" noChangeAspect="1"/>
          </p:cNvGraphicFramePr>
          <p:nvPr>
            <p:ph idx="1"/>
            <p:extLst>
              <p:ext uri="{D42A27DB-BD31-4B8C-83A1-F6EECF244321}">
                <p14:modId xmlns:p14="http://schemas.microsoft.com/office/powerpoint/2010/main" val="4183745205"/>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8" name="מחבר חץ ישר 17"/>
          <p:cNvCxnSpPr/>
          <p:nvPr/>
        </p:nvCxnSpPr>
        <p:spPr bwMode="auto">
          <a:xfrm flipH="1" flipV="1">
            <a:off x="4788025" y="4426730"/>
            <a:ext cx="1080119" cy="298414"/>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2" name="כוכב עם 5 פינות 11"/>
          <p:cNvSpPr/>
          <p:nvPr/>
        </p:nvSpPr>
        <p:spPr bwMode="auto">
          <a:xfrm>
            <a:off x="8986044" y="598496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7" name="TextBox 1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14" name="כוכב עם 5 פינות 11"/>
          <p:cNvSpPr/>
          <p:nvPr/>
        </p:nvSpPr>
        <p:spPr bwMode="auto">
          <a:xfrm>
            <a:off x="4427538" y="211821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9" name="כוכב עם 5 פינות 11"/>
          <p:cNvSpPr/>
          <p:nvPr/>
        </p:nvSpPr>
        <p:spPr bwMode="auto">
          <a:xfrm>
            <a:off x="3491880" y="278092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cxnSp>
        <p:nvCxnSpPr>
          <p:cNvPr id="3" name="Straight Arrow Connector 2"/>
          <p:cNvCxnSpPr/>
          <p:nvPr/>
        </p:nvCxnSpPr>
        <p:spPr bwMode="auto">
          <a:xfrm flipH="1">
            <a:off x="2483768" y="4725144"/>
            <a:ext cx="576510" cy="216024"/>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3" name="כוכב עם 5 פינות 11"/>
          <p:cNvSpPr/>
          <p:nvPr/>
        </p:nvSpPr>
        <p:spPr bwMode="auto">
          <a:xfrm>
            <a:off x="2699346" y="475357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4" name="כוכב עם 5 פינות 11"/>
          <p:cNvSpPr/>
          <p:nvPr/>
        </p:nvSpPr>
        <p:spPr bwMode="auto">
          <a:xfrm>
            <a:off x="7884368" y="494116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889853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3868051737"/>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מעל לרבע מהמורים מדווחים כי הם נתקלים בביטויי פגיעה ברכוש אישי של מורים בבית הספר, כאשר</a:t>
            </a:r>
          </a:p>
          <a:p>
            <a:pPr algn="ctr" rtl="1"/>
            <a:r>
              <a:rPr lang="he-IL" sz="1400" dirty="0">
                <a:solidFill>
                  <a:srgbClr val="FFFFFF"/>
                </a:solidFill>
              </a:rPr>
              <a:t>מקרב מי שנתקלו בפגיעה ברכוש של מורים, ציינו יותר מכל פגיעה במכוניות.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22</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ברכוש אישי של מורים בבית הספר</a:t>
            </a:r>
          </a:p>
        </p:txBody>
      </p:sp>
      <p:sp>
        <p:nvSpPr>
          <p:cNvPr id="6" name="מלבן 4"/>
          <p:cNvSpPr>
            <a:spLocks noChangeArrowheads="1"/>
          </p:cNvSpPr>
          <p:nvPr/>
        </p:nvSpPr>
        <p:spPr bwMode="auto">
          <a:xfrm>
            <a:off x="179512" y="1291633"/>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מורים שנתקלו בפגיעה ברכוש של מורים אחרים המלמדים בבית ספרם, </a:t>
            </a:r>
            <a:r>
              <a:rPr lang="en-US" sz="1200" u="sng" dirty="0">
                <a:solidFill>
                  <a:schemeClr val="tx1"/>
                </a:solidFill>
              </a:rPr>
              <a:t>N=112</a:t>
            </a:r>
            <a:r>
              <a:rPr lang="he-IL" sz="1200" u="sng" dirty="0">
                <a:solidFill>
                  <a:schemeClr val="tx1"/>
                </a:solidFill>
              </a:rPr>
              <a:t>)</a:t>
            </a:r>
          </a:p>
        </p:txBody>
      </p:sp>
      <p:sp>
        <p:nvSpPr>
          <p:cNvPr id="12" name="Rectangle 3"/>
          <p:cNvSpPr>
            <a:spLocks noChangeArrowheads="1"/>
          </p:cNvSpPr>
          <p:nvPr/>
        </p:nvSpPr>
        <p:spPr bwMode="auto">
          <a:xfrm>
            <a:off x="53165"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ממה שידוע לך וממה ששמעת, האם אחד המורים בבית הספר בו אתה מלמד כיום נתקל, במהלך השנתיים האחרונות, באלימות כלפי רכושו האישי מצד אחד התלמידים? אם כן, באיזה ביטוי של אלימות נתקל?</a:t>
            </a:r>
          </a:p>
        </p:txBody>
      </p:sp>
      <p:sp>
        <p:nvSpPr>
          <p:cNvPr id="15" name="TextBox 9"/>
          <p:cNvSpPr txBox="1">
            <a:spLocks noChangeArrowheads="1"/>
          </p:cNvSpPr>
          <p:nvPr/>
        </p:nvSpPr>
        <p:spPr bwMode="auto">
          <a:xfrm>
            <a:off x="6508006" y="56146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6" name="Object 9"/>
          <p:cNvGraphicFramePr>
            <a:graphicFrameLocks noGrp="1" noChangeAspect="1"/>
          </p:cNvGraphicFramePr>
          <p:nvPr>
            <p:ph idx="1"/>
            <p:extLst>
              <p:ext uri="{D42A27DB-BD31-4B8C-83A1-F6EECF244321}">
                <p14:modId xmlns:p14="http://schemas.microsoft.com/office/powerpoint/2010/main" val="1923988303"/>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8" name="מחבר חץ ישר 17"/>
          <p:cNvCxnSpPr/>
          <p:nvPr/>
        </p:nvCxnSpPr>
        <p:spPr bwMode="auto">
          <a:xfrm flipH="1" flipV="1">
            <a:off x="4788025" y="4426730"/>
            <a:ext cx="1171572" cy="442430"/>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4" name="כוכב עם 5 פינות 11"/>
          <p:cNvSpPr/>
          <p:nvPr/>
        </p:nvSpPr>
        <p:spPr bwMode="auto">
          <a:xfrm>
            <a:off x="8986044" y="598496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7" name="TextBox 1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cxnSp>
        <p:nvCxnSpPr>
          <p:cNvPr id="4" name="Straight Arrow Connector 3"/>
          <p:cNvCxnSpPr/>
          <p:nvPr/>
        </p:nvCxnSpPr>
        <p:spPr bwMode="auto">
          <a:xfrm flipH="1">
            <a:off x="2915816" y="4725144"/>
            <a:ext cx="432048" cy="720080"/>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3" name="כוכב עם 5 פינות 11"/>
          <p:cNvSpPr/>
          <p:nvPr/>
        </p:nvSpPr>
        <p:spPr bwMode="auto">
          <a:xfrm>
            <a:off x="3068220" y="501295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3030762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1058386140"/>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כרבע מהמורים נתקלו בביטויי אלימות פיזית כלפי מורים אחרים (ללא שינוי מובהק לעומת שנים קודמות), כאשר מי שנתקלו בביטויי אלימות כאלו מדווחים בעיקר על דחיפות, סיבובי יד וסטירות, </a:t>
            </a:r>
            <a:r>
              <a:rPr lang="he-IL" sz="1400" dirty="0" smtClean="0">
                <a:solidFill>
                  <a:srgbClr val="FFFFFF"/>
                </a:solidFill>
              </a:rPr>
              <a:t>בנוסף חלה </a:t>
            </a:r>
            <a:r>
              <a:rPr lang="he-IL" sz="1400" dirty="0">
                <a:solidFill>
                  <a:srgbClr val="FFFFFF"/>
                </a:solidFill>
              </a:rPr>
              <a:t>עלייה </a:t>
            </a:r>
            <a:r>
              <a:rPr lang="he-IL" sz="1400" dirty="0" smtClean="0">
                <a:solidFill>
                  <a:srgbClr val="FFFFFF"/>
                </a:solidFill>
              </a:rPr>
              <a:t>בשיעור </a:t>
            </a:r>
            <a:r>
              <a:rPr lang="he-IL" sz="1400" dirty="0">
                <a:solidFill>
                  <a:srgbClr val="FFFFFF"/>
                </a:solidFill>
              </a:rPr>
              <a:t>המדווחים על אגרופים ובעיטות.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23</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פיזית במורים בבית הספר</a:t>
            </a:r>
          </a:p>
        </p:txBody>
      </p:sp>
      <p:sp>
        <p:nvSpPr>
          <p:cNvPr id="6" name="מלבן 4"/>
          <p:cNvSpPr>
            <a:spLocks noChangeArrowheads="1"/>
          </p:cNvSpPr>
          <p:nvPr/>
        </p:nvSpPr>
        <p:spPr bwMode="auto">
          <a:xfrm>
            <a:off x="71057" y="1291633"/>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מורים שנתקלו באלימות פיזית במורים אחרים המלמדים בבית ספרם, </a:t>
            </a:r>
            <a:r>
              <a:rPr lang="en-US" sz="1200" u="sng" dirty="0">
                <a:solidFill>
                  <a:schemeClr val="tx1"/>
                </a:solidFill>
              </a:rPr>
              <a:t>N=100</a:t>
            </a:r>
            <a:r>
              <a:rPr lang="he-IL" sz="1200" u="sng" dirty="0">
                <a:solidFill>
                  <a:schemeClr val="tx1"/>
                </a:solidFill>
              </a:rPr>
              <a:t>)</a:t>
            </a:r>
          </a:p>
        </p:txBody>
      </p:sp>
      <p:sp>
        <p:nvSpPr>
          <p:cNvPr id="13" name="Rectangle 3"/>
          <p:cNvSpPr>
            <a:spLocks noChangeArrowheads="1"/>
          </p:cNvSpPr>
          <p:nvPr/>
        </p:nvSpPr>
        <p:spPr bwMode="auto">
          <a:xfrm>
            <a:off x="53165"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00" dirty="0">
                <a:solidFill>
                  <a:schemeClr val="bg1"/>
                </a:solidFill>
              </a:rPr>
              <a:t>ממה שידוע לך וממה ששמעת, האם אחד המורים בבית הספר שלך נתקל באלימות פיזית מצד אחד התלמידים, במהלך השנתיים האחרונות? </a:t>
            </a:r>
          </a:p>
          <a:p>
            <a:pPr algn="r" rtl="1"/>
            <a:r>
              <a:rPr lang="he-IL" sz="1000" dirty="0">
                <a:solidFill>
                  <a:schemeClr val="bg1"/>
                </a:solidFill>
              </a:rPr>
              <a:t>אם כן, באיזה ביטוי של אלימות הוא נתקל?</a:t>
            </a:r>
          </a:p>
        </p:txBody>
      </p:sp>
      <p:sp>
        <p:nvSpPr>
          <p:cNvPr id="14" name="TextBox 9"/>
          <p:cNvSpPr txBox="1">
            <a:spLocks noChangeArrowheads="1"/>
          </p:cNvSpPr>
          <p:nvPr/>
        </p:nvSpPr>
        <p:spPr bwMode="auto">
          <a:xfrm>
            <a:off x="6508006" y="56146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5" name="Object 9"/>
          <p:cNvGraphicFramePr>
            <a:graphicFrameLocks noGrp="1" noChangeAspect="1"/>
          </p:cNvGraphicFramePr>
          <p:nvPr>
            <p:ph idx="1"/>
            <p:extLst>
              <p:ext uri="{D42A27DB-BD31-4B8C-83A1-F6EECF244321}">
                <p14:modId xmlns:p14="http://schemas.microsoft.com/office/powerpoint/2010/main" val="100672476"/>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מחבר חץ ישר 15"/>
          <p:cNvCxnSpPr/>
          <p:nvPr/>
        </p:nvCxnSpPr>
        <p:spPr bwMode="auto">
          <a:xfrm flipH="1" flipV="1">
            <a:off x="4860032" y="4498738"/>
            <a:ext cx="1171572" cy="442430"/>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7" name="כוכב עם 5 פינות 11"/>
          <p:cNvSpPr/>
          <p:nvPr/>
        </p:nvSpPr>
        <p:spPr bwMode="auto">
          <a:xfrm>
            <a:off x="8986044" y="598496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8" name="TextBox 17"/>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19" name="כוכב עם 5 פינות 11"/>
          <p:cNvSpPr/>
          <p:nvPr/>
        </p:nvSpPr>
        <p:spPr bwMode="auto">
          <a:xfrm>
            <a:off x="2508183" y="297809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cxnSp>
        <p:nvCxnSpPr>
          <p:cNvPr id="4" name="Straight Arrow Connector 3"/>
          <p:cNvCxnSpPr/>
          <p:nvPr/>
        </p:nvCxnSpPr>
        <p:spPr bwMode="auto">
          <a:xfrm flipH="1">
            <a:off x="2508183" y="5157192"/>
            <a:ext cx="551649" cy="386294"/>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0" name="כוכב עם 5 פינות 11"/>
          <p:cNvSpPr/>
          <p:nvPr/>
        </p:nvSpPr>
        <p:spPr bwMode="auto">
          <a:xfrm>
            <a:off x="2771354" y="5228753"/>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3989803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a:solidFill>
                  <a:srgbClr val="FFFFFF"/>
                </a:solidFill>
              </a:rPr>
              <a:t>ישנה </a:t>
            </a:r>
            <a:r>
              <a:rPr lang="he-IL" sz="1400" dirty="0">
                <a:solidFill>
                  <a:srgbClr val="FFFFFF"/>
                </a:solidFill>
              </a:rPr>
              <a:t>עלייה בשיעורי הדיווח על אלימות של הורי תלמידים כלפי מורים בכל המגזרים.</a:t>
            </a:r>
          </a:p>
          <a:p>
            <a:pPr algn="ctr" rtl="1"/>
            <a:r>
              <a:rPr lang="he-IL" sz="1400" dirty="0">
                <a:solidFill>
                  <a:srgbClr val="FFFFFF"/>
                </a:solidFill>
              </a:rPr>
              <a:t>כאשר המגזר החילוני הוא היחידי שהיו בו עליות רבות עד לרמה שזה השפיע על המדד הכללי באופן משמעותי, כאשר במגזר הערבי לצד העליות חלו גם ירידות.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0"/>
            <a:ext cx="6383883" cy="431800"/>
          </a:xfrm>
        </p:spPr>
        <p:txBody>
          <a:bodyPr/>
          <a:lstStyle/>
          <a:p>
            <a:pPr defTabSz="739775">
              <a:lnSpc>
                <a:spcPct val="90000"/>
              </a:lnSpc>
              <a:defRPr/>
            </a:pPr>
            <a:r>
              <a:rPr lang="he-IL" dirty="0">
                <a:solidFill>
                  <a:schemeClr val="bg1"/>
                </a:solidFill>
              </a:rPr>
              <a:t>מדד סביבה ארגונית אלימה בבית הספר - </a:t>
            </a:r>
            <a:br>
              <a:rPr lang="he-IL" dirty="0">
                <a:solidFill>
                  <a:schemeClr val="bg1"/>
                </a:solidFill>
              </a:rPr>
            </a:br>
            <a:r>
              <a:rPr lang="he-IL" dirty="0">
                <a:solidFill>
                  <a:srgbClr val="FFC000"/>
                </a:solidFill>
                <a:effectLst>
                  <a:outerShdw blurRad="38100" dist="38100" dir="2700000" algn="tl">
                    <a:srgbClr val="000000">
                      <a:alpha val="43137"/>
                    </a:srgbClr>
                  </a:outerShdw>
                </a:effectLst>
                <a:latin typeface="Times New Roman"/>
              </a:rPr>
              <a:t>פילוח לפי מגזר</a:t>
            </a:r>
          </a:p>
        </p:txBody>
      </p:sp>
      <p:grpSp>
        <p:nvGrpSpPr>
          <p:cNvPr id="14" name="קבוצה 13"/>
          <p:cNvGrpSpPr/>
          <p:nvPr/>
        </p:nvGrpSpPr>
        <p:grpSpPr>
          <a:xfrm>
            <a:off x="5148064" y="5797054"/>
            <a:ext cx="3816424" cy="264031"/>
            <a:chOff x="5148064" y="5085184"/>
            <a:chExt cx="3816424" cy="264031"/>
          </a:xfrm>
        </p:grpSpPr>
        <p:grpSp>
          <p:nvGrpSpPr>
            <p:cNvPr id="15" name="קבוצה 14"/>
            <p:cNvGrpSpPr/>
            <p:nvPr/>
          </p:nvGrpSpPr>
          <p:grpSpPr>
            <a:xfrm>
              <a:off x="6660233" y="5085184"/>
              <a:ext cx="2304255" cy="261610"/>
              <a:chOff x="-155467" y="1268760"/>
              <a:chExt cx="2629710" cy="261610"/>
            </a:xfrm>
          </p:grpSpPr>
          <p:sp>
            <p:nvSpPr>
              <p:cNvPr id="18" name="מלבן 17"/>
              <p:cNvSpPr/>
              <p:nvPr/>
            </p:nvSpPr>
            <p:spPr bwMode="auto">
              <a:xfrm>
                <a:off x="2402235" y="1350293"/>
                <a:ext cx="72008" cy="72008"/>
              </a:xfrm>
              <a:prstGeom prst="rect">
                <a:avLst/>
              </a:prstGeom>
              <a:solidFill>
                <a:srgbClr val="0066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9" name="TextBox 18"/>
              <p:cNvSpPr txBox="1"/>
              <p:nvPr/>
            </p:nvSpPr>
            <p:spPr>
              <a:xfrm>
                <a:off x="-155467" y="1268760"/>
                <a:ext cx="2581869" cy="261610"/>
              </a:xfrm>
              <a:prstGeom prst="rect">
                <a:avLst/>
              </a:prstGeom>
              <a:noFill/>
            </p:spPr>
            <p:txBody>
              <a:bodyPr wrap="square" rtlCol="1">
                <a:spAutoFit/>
              </a:bodyPr>
              <a:lstStyle/>
              <a:p>
                <a:pPr algn="r" rtl="1"/>
                <a:r>
                  <a:rPr lang="he-IL" sz="1050" dirty="0">
                    <a:solidFill>
                      <a:srgbClr val="000000"/>
                    </a:solidFill>
                  </a:rPr>
                  <a:t>ירידה של 5% לפחות</a:t>
                </a:r>
                <a:endParaRPr lang="he-IL" sz="1000" dirty="0">
                  <a:solidFill>
                    <a:srgbClr val="000000"/>
                  </a:solidFill>
                </a:endParaRPr>
              </a:p>
            </p:txBody>
          </p:sp>
        </p:grpSp>
        <p:sp>
          <p:nvSpPr>
            <p:cNvPr id="16" name="מלבן 15"/>
            <p:cNvSpPr/>
            <p:nvPr/>
          </p:nvSpPr>
          <p:spPr bwMode="auto">
            <a:xfrm>
              <a:off x="7489558" y="5179243"/>
              <a:ext cx="59153" cy="72008"/>
            </a:xfrm>
            <a:prstGeom prst="rect">
              <a:avLst/>
            </a:prstGeom>
            <a:solidFill>
              <a:srgbClr val="C000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7" name="TextBox 16"/>
            <p:cNvSpPr txBox="1"/>
            <p:nvPr/>
          </p:nvSpPr>
          <p:spPr>
            <a:xfrm>
              <a:off x="5148064" y="5087605"/>
              <a:ext cx="2376265" cy="261610"/>
            </a:xfrm>
            <a:prstGeom prst="rect">
              <a:avLst/>
            </a:prstGeom>
            <a:noFill/>
          </p:spPr>
          <p:txBody>
            <a:bodyPr wrap="square" rtlCol="1">
              <a:spAutoFit/>
            </a:bodyPr>
            <a:lstStyle/>
            <a:p>
              <a:pPr algn="r" rtl="1"/>
              <a:r>
                <a:rPr lang="he-IL" sz="1050" dirty="0">
                  <a:solidFill>
                    <a:srgbClr val="000000"/>
                  </a:solidFill>
                </a:rPr>
                <a:t>עלייה של 5% לפחות</a:t>
              </a:r>
              <a:endParaRPr lang="he-IL" sz="1000" dirty="0">
                <a:solidFill>
                  <a:srgbClr val="000000"/>
                </a:solidFill>
              </a:endParaRPr>
            </a:p>
          </p:txBody>
        </p:sp>
      </p:grpSp>
      <p:graphicFrame>
        <p:nvGraphicFramePr>
          <p:cNvPr id="12" name="Group 45"/>
          <p:cNvGraphicFramePr>
            <a:graphicFrameLocks/>
          </p:cNvGraphicFramePr>
          <p:nvPr>
            <p:extLst>
              <p:ext uri="{D42A27DB-BD31-4B8C-83A1-F6EECF244321}">
                <p14:modId xmlns:p14="http://schemas.microsoft.com/office/powerpoint/2010/main" val="383638381"/>
              </p:ext>
            </p:extLst>
          </p:nvPr>
        </p:nvGraphicFramePr>
        <p:xfrm>
          <a:off x="15" y="1124746"/>
          <a:ext cx="9132873" cy="3999190"/>
        </p:xfrm>
        <a:graphic>
          <a:graphicData uri="http://schemas.openxmlformats.org/drawingml/2006/table">
            <a:tbl>
              <a:tblPr rtl="1"/>
              <a:tblGrid>
                <a:gridCol w="1842993">
                  <a:extLst>
                    <a:ext uri="{9D8B030D-6E8A-4147-A177-3AD203B41FA5}">
                      <a16:colId xmlns:a16="http://schemas.microsoft.com/office/drawing/2014/main" xmlns="" val="20000"/>
                    </a:ext>
                  </a:extLst>
                </a:gridCol>
                <a:gridCol w="364494">
                  <a:extLst>
                    <a:ext uri="{9D8B030D-6E8A-4147-A177-3AD203B41FA5}">
                      <a16:colId xmlns:a16="http://schemas.microsoft.com/office/drawing/2014/main" xmlns="" val="20001"/>
                    </a:ext>
                  </a:extLst>
                </a:gridCol>
                <a:gridCol w="364494">
                  <a:extLst>
                    <a:ext uri="{9D8B030D-6E8A-4147-A177-3AD203B41FA5}">
                      <a16:colId xmlns:a16="http://schemas.microsoft.com/office/drawing/2014/main" xmlns="" val="20002"/>
                    </a:ext>
                  </a:extLst>
                </a:gridCol>
                <a:gridCol w="364494">
                  <a:extLst>
                    <a:ext uri="{9D8B030D-6E8A-4147-A177-3AD203B41FA5}">
                      <a16:colId xmlns:a16="http://schemas.microsoft.com/office/drawing/2014/main" xmlns="" val="20003"/>
                    </a:ext>
                  </a:extLst>
                </a:gridCol>
                <a:gridCol w="364494">
                  <a:extLst>
                    <a:ext uri="{9D8B030D-6E8A-4147-A177-3AD203B41FA5}">
                      <a16:colId xmlns:a16="http://schemas.microsoft.com/office/drawing/2014/main" xmlns="" val="20004"/>
                    </a:ext>
                  </a:extLst>
                </a:gridCol>
                <a:gridCol w="364494">
                  <a:extLst>
                    <a:ext uri="{9D8B030D-6E8A-4147-A177-3AD203B41FA5}">
                      <a16:colId xmlns:a16="http://schemas.microsoft.com/office/drawing/2014/main" xmlns="" val="20005"/>
                    </a:ext>
                  </a:extLst>
                </a:gridCol>
                <a:gridCol w="364494">
                  <a:extLst>
                    <a:ext uri="{9D8B030D-6E8A-4147-A177-3AD203B41FA5}">
                      <a16:colId xmlns:a16="http://schemas.microsoft.com/office/drawing/2014/main" xmlns="" val="20006"/>
                    </a:ext>
                  </a:extLst>
                </a:gridCol>
                <a:gridCol w="364494">
                  <a:extLst>
                    <a:ext uri="{9D8B030D-6E8A-4147-A177-3AD203B41FA5}">
                      <a16:colId xmlns:a16="http://schemas.microsoft.com/office/drawing/2014/main" xmlns="" val="20007"/>
                    </a:ext>
                  </a:extLst>
                </a:gridCol>
                <a:gridCol w="364494">
                  <a:extLst>
                    <a:ext uri="{9D8B030D-6E8A-4147-A177-3AD203B41FA5}">
                      <a16:colId xmlns:a16="http://schemas.microsoft.com/office/drawing/2014/main" xmlns="" val="20008"/>
                    </a:ext>
                  </a:extLst>
                </a:gridCol>
                <a:gridCol w="364494">
                  <a:extLst>
                    <a:ext uri="{9D8B030D-6E8A-4147-A177-3AD203B41FA5}">
                      <a16:colId xmlns:a16="http://schemas.microsoft.com/office/drawing/2014/main" xmlns="" val="20009"/>
                    </a:ext>
                  </a:extLst>
                </a:gridCol>
                <a:gridCol w="364494">
                  <a:extLst>
                    <a:ext uri="{9D8B030D-6E8A-4147-A177-3AD203B41FA5}">
                      <a16:colId xmlns:a16="http://schemas.microsoft.com/office/drawing/2014/main" xmlns="" val="20010"/>
                    </a:ext>
                  </a:extLst>
                </a:gridCol>
                <a:gridCol w="364494">
                  <a:extLst>
                    <a:ext uri="{9D8B030D-6E8A-4147-A177-3AD203B41FA5}">
                      <a16:colId xmlns:a16="http://schemas.microsoft.com/office/drawing/2014/main" xmlns="" val="20011"/>
                    </a:ext>
                  </a:extLst>
                </a:gridCol>
                <a:gridCol w="364494">
                  <a:extLst>
                    <a:ext uri="{9D8B030D-6E8A-4147-A177-3AD203B41FA5}">
                      <a16:colId xmlns:a16="http://schemas.microsoft.com/office/drawing/2014/main" xmlns="" val="20012"/>
                    </a:ext>
                  </a:extLst>
                </a:gridCol>
                <a:gridCol w="364494">
                  <a:extLst>
                    <a:ext uri="{9D8B030D-6E8A-4147-A177-3AD203B41FA5}">
                      <a16:colId xmlns:a16="http://schemas.microsoft.com/office/drawing/2014/main" xmlns="" val="20013"/>
                    </a:ext>
                  </a:extLst>
                </a:gridCol>
                <a:gridCol w="364494">
                  <a:extLst>
                    <a:ext uri="{9D8B030D-6E8A-4147-A177-3AD203B41FA5}">
                      <a16:colId xmlns:a16="http://schemas.microsoft.com/office/drawing/2014/main" xmlns="" val="20014"/>
                    </a:ext>
                  </a:extLst>
                </a:gridCol>
                <a:gridCol w="364494">
                  <a:extLst>
                    <a:ext uri="{9D8B030D-6E8A-4147-A177-3AD203B41FA5}">
                      <a16:colId xmlns:a16="http://schemas.microsoft.com/office/drawing/2014/main" xmlns="" val="20015"/>
                    </a:ext>
                  </a:extLst>
                </a:gridCol>
                <a:gridCol w="364494">
                  <a:extLst>
                    <a:ext uri="{9D8B030D-6E8A-4147-A177-3AD203B41FA5}">
                      <a16:colId xmlns:a16="http://schemas.microsoft.com/office/drawing/2014/main" xmlns="" val="20016"/>
                    </a:ext>
                  </a:extLst>
                </a:gridCol>
                <a:gridCol w="364494">
                  <a:extLst>
                    <a:ext uri="{9D8B030D-6E8A-4147-A177-3AD203B41FA5}">
                      <a16:colId xmlns:a16="http://schemas.microsoft.com/office/drawing/2014/main" xmlns="" val="20017"/>
                    </a:ext>
                  </a:extLst>
                </a:gridCol>
                <a:gridCol w="364494">
                  <a:extLst>
                    <a:ext uri="{9D8B030D-6E8A-4147-A177-3AD203B41FA5}">
                      <a16:colId xmlns:a16="http://schemas.microsoft.com/office/drawing/2014/main" xmlns="" val="20018"/>
                    </a:ext>
                  </a:extLst>
                </a:gridCol>
                <a:gridCol w="364494">
                  <a:extLst>
                    <a:ext uri="{9D8B030D-6E8A-4147-A177-3AD203B41FA5}">
                      <a16:colId xmlns:a16="http://schemas.microsoft.com/office/drawing/2014/main" xmlns="" val="20019"/>
                    </a:ext>
                  </a:extLst>
                </a:gridCol>
                <a:gridCol w="364494">
                  <a:extLst>
                    <a:ext uri="{9D8B030D-6E8A-4147-A177-3AD203B41FA5}">
                      <a16:colId xmlns:a16="http://schemas.microsoft.com/office/drawing/2014/main" xmlns="" val="20020"/>
                    </a:ext>
                  </a:extLst>
                </a:gridCol>
              </a:tblGrid>
              <a:tr h="73441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 </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חילוני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ממלכתי דתי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ערבי</a:t>
                      </a:r>
                    </a:p>
                  </a:txBody>
                  <a:tcPr marL="0" marR="0" marT="0" marB="0" anchor="ctr" horzOverflow="overflow">
                    <a:lnL w="28575" cap="flat" cmpd="sng" algn="ctr">
                      <a:solidFill>
                        <a:schemeClr val="tx1"/>
                      </a:solidFill>
                      <a:prstDash val="solid"/>
                      <a:round/>
                      <a:headEnd type="none" w="med" len="med"/>
                      <a:tailEnd type="none" w="med" len="med"/>
                    </a:lnL>
                    <a:lnR w="38100" cap="flat" cmpd="sng" algn="ctr">
                      <a:solidFill>
                        <a:srgbClr val="A2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כלל המורים</a:t>
                      </a:r>
                    </a:p>
                  </a:txBody>
                  <a:tcPr marL="0" marR="0" marT="0" marB="0" anchor="ctr" horzOverflow="overflow">
                    <a:lnL w="38100" cap="flat" cmpd="sng" algn="ctr">
                      <a:solidFill>
                        <a:srgbClr val="A2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xmlns="" val="10000"/>
                  </a:ext>
                </a:extLst>
              </a:tr>
              <a:tr h="450347">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1200" b="1" i="0" u="none" strike="noStrike" kern="1200" cap="none" normalizeH="0" baseline="0" dirty="0">
                        <a:ln>
                          <a:noFill/>
                        </a:ln>
                        <a:solidFill>
                          <a:schemeClr val="tx1"/>
                        </a:solidFill>
                        <a:effectLst/>
                        <a:latin typeface="Arial" pitchFamily="34" charset="0"/>
                        <a:ea typeface="+mn-ea"/>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2017</a:t>
                      </a:r>
                      <a:endParaRPr lang="he-IL" dirty="0"/>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2016</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2013</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rPr>
                        <a:t>2017</a:t>
                      </a:r>
                      <a:endParaRPr kumimoji="0" lang="he-IL"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rPr>
                        <a:t>2016</a:t>
                      </a:r>
                      <a:endParaRPr kumimoji="0" lang="he-IL"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2013</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2017</a:t>
                      </a:r>
                      <a:endParaRPr lang="he-IL" dirty="0"/>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2016</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2013</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2017</a:t>
                      </a:r>
                      <a:endParaRPr lang="he-IL" dirty="0"/>
                    </a:p>
                  </a:txBody>
                  <a:tcPr marL="0" marR="0" marT="0" marB="0" anchor="ctr" horzOverflow="overflow">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2016</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a16="http://schemas.microsoft.com/office/drawing/2014/main" xmlns="" val="10001"/>
                  </a:ext>
                </a:extLst>
              </a:tr>
              <a:tr h="450347">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במקרי פגיעה ברכוש בית הספר</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bg1"/>
                          </a:solidFill>
                          <a:effectLst/>
                          <a:latin typeface="Arial"/>
                        </a:rPr>
                        <a:t>77%</a:t>
                      </a:r>
                      <a:endParaRPr lang="he-IL" sz="110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dirty="0">
                          <a:solidFill>
                            <a:schemeClr val="tx1"/>
                          </a:solidFill>
                          <a:effectLst/>
                          <a:latin typeface="Arial"/>
                        </a:rPr>
                        <a:t>71%</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71%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en-US" sz="1100" b="1" i="0" u="none" strike="noStrike" dirty="0">
                          <a:solidFill>
                            <a:schemeClr val="tx1"/>
                          </a:solidFill>
                          <a:latin typeface="Arial"/>
                        </a:rPr>
                        <a:t>7</a:t>
                      </a:r>
                      <a:r>
                        <a:rPr lang="he-IL" sz="1100" b="1" i="0" u="none" strike="noStrike" dirty="0">
                          <a:solidFill>
                            <a:schemeClr val="tx1"/>
                          </a:solidFill>
                          <a:latin typeface="Arial"/>
                        </a:rPr>
                        <a:t>1</a:t>
                      </a:r>
                      <a:r>
                        <a:rPr lang="en-US" sz="1100" b="1" i="0" u="none" strike="noStrike" dirty="0">
                          <a:solidFill>
                            <a:schemeClr val="tx1"/>
                          </a:solidFill>
                          <a:latin typeface="Arial"/>
                        </a:rPr>
                        <a:t>%</a:t>
                      </a:r>
                      <a:endParaRPr lang="he-IL" sz="1100" b="1" i="0" u="none" strike="noStrike" dirty="0">
                        <a:solidFill>
                          <a:schemeClr val="tx1"/>
                        </a:solidFill>
                        <a:latin typeface="Arial"/>
                      </a:endParaRP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71%</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62%</a:t>
                      </a:r>
                      <a:endParaRPr lang="he-IL" sz="105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66%</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58%</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55%</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51%</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algn="ctr" rtl="1" fontAlgn="b"/>
                      <a:r>
                        <a:rPr lang="en-US" sz="1050" b="1" i="0" u="none" strike="noStrike" dirty="0">
                          <a:solidFill>
                            <a:schemeClr val="tx1"/>
                          </a:solidFill>
                          <a:effectLst/>
                          <a:latin typeface="Arial"/>
                        </a:rPr>
                        <a:t>59%</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51%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58%</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48%</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bg1"/>
                          </a:solidFill>
                          <a:effectLst/>
                          <a:latin typeface="Arial"/>
                        </a:rPr>
                        <a:t>69%</a:t>
                      </a:r>
                      <a:endParaRPr lang="he-IL" sz="1100" b="1" i="0" u="none" strike="noStrike" dirty="0">
                        <a:solidFill>
                          <a:schemeClr val="bg1"/>
                        </a:solidFill>
                        <a:effectLst/>
                        <a:latin typeface="Arial"/>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algn="ctr" rtl="1" fontAlgn="b"/>
                      <a:r>
                        <a:rPr lang="en-US" sz="1100" b="1" i="0" u="none" strike="noStrike" dirty="0">
                          <a:solidFill>
                            <a:schemeClr val="tx1"/>
                          </a:solidFill>
                          <a:effectLst/>
                          <a:latin typeface="Arial"/>
                        </a:rPr>
                        <a:t>67%</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65%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65%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64%</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a16="http://schemas.microsoft.com/office/drawing/2014/main" xmlns="" val="10002"/>
                  </a:ext>
                </a:extLst>
              </a:tr>
              <a:tr h="625341">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נחשפו לאלימות כלשהי של הורי התלמידים כנגד מורים</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bg1"/>
                          </a:solidFill>
                          <a:effectLst/>
                          <a:latin typeface="Arial"/>
                        </a:rPr>
                        <a:t>43%</a:t>
                      </a:r>
                      <a:endParaRPr lang="he-IL" sz="110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dirty="0">
                          <a:solidFill>
                            <a:schemeClr val="tx1"/>
                          </a:solidFill>
                          <a:effectLst/>
                          <a:latin typeface="Arial"/>
                        </a:rPr>
                        <a:t>23%</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43%</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29%</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050" b="1" i="0" u="none" strike="noStrike" dirty="0">
                          <a:solidFill>
                            <a:schemeClr val="tx1"/>
                          </a:solidFill>
                          <a:effectLst/>
                          <a:latin typeface="Arial"/>
                        </a:rPr>
                        <a:t>21%</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33%</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30%</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50%</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050" b="1" i="0" u="none" strike="noStrike" dirty="0">
                          <a:solidFill>
                            <a:schemeClr val="tx1"/>
                          </a:solidFill>
                          <a:effectLst/>
                          <a:latin typeface="Arial"/>
                        </a:rPr>
                        <a:t>35%</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38%</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kern="1200" dirty="0">
                          <a:solidFill>
                            <a:schemeClr val="bg1"/>
                          </a:solidFill>
                          <a:effectLst/>
                          <a:latin typeface="Arial"/>
                          <a:ea typeface="+mn-ea"/>
                          <a:cs typeface="+mn-cs"/>
                        </a:rPr>
                        <a:t>41%</a:t>
                      </a:r>
                      <a:endParaRPr lang="he-IL" sz="1100" b="1" i="0" u="none" strike="noStrike" kern="1200" dirty="0">
                        <a:solidFill>
                          <a:schemeClr val="bg1"/>
                        </a:solidFill>
                        <a:effectLst/>
                        <a:latin typeface="Arial"/>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kern="1200" dirty="0">
                          <a:solidFill>
                            <a:schemeClr val="tx1"/>
                          </a:solidFill>
                          <a:effectLst/>
                          <a:latin typeface="Arial"/>
                          <a:ea typeface="+mn-ea"/>
                          <a:cs typeface="+mn-cs"/>
                        </a:rPr>
                        <a:t>25%</a:t>
                      </a:r>
                      <a:endParaRPr lang="he-IL" sz="1100" b="1" i="0" u="none" strike="noStrike" kern="1200" dirty="0">
                        <a:solidFill>
                          <a:schemeClr val="tx1"/>
                        </a:solidFill>
                        <a:effectLst/>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44%</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39%</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a16="http://schemas.microsoft.com/office/drawing/2014/main" xmlns="" val="10003"/>
                  </a:ext>
                </a:extLst>
              </a:tr>
              <a:tr h="625341">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נחשפו למקרה פגיעה ברכוש האישי של מורה אחר</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tx1"/>
                          </a:solidFill>
                          <a:effectLst/>
                          <a:latin typeface="Arial"/>
                        </a:rPr>
                        <a:t>23%</a:t>
                      </a:r>
                      <a:endParaRPr lang="he-IL" sz="110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23%</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29%</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19%</a:t>
                      </a:r>
                      <a:endParaRPr lang="he-IL" sz="105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15%</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22%</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28%</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48%</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algn="ctr" rtl="1" fontAlgn="b"/>
                      <a:r>
                        <a:rPr lang="en-US" sz="1050" b="1" i="0" u="none" strike="noStrike" dirty="0">
                          <a:solidFill>
                            <a:schemeClr val="tx1"/>
                          </a:solidFill>
                          <a:effectLst/>
                          <a:latin typeface="Arial"/>
                        </a:rPr>
                        <a:t>54%</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52%</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49%</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27%</a:t>
                      </a:r>
                      <a:endParaRPr lang="he-IL" sz="1100" b="1" i="0" u="none" strike="noStrike" dirty="0">
                        <a:solidFill>
                          <a:schemeClr val="tx1"/>
                        </a:solidFill>
                        <a:effectLst/>
                        <a:latin typeface="Arial"/>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28%</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32%</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34%</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a16="http://schemas.microsoft.com/office/drawing/2014/main" xmlns="" val="10004"/>
                  </a:ext>
                </a:extLst>
              </a:tr>
              <a:tr h="625341">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נחשפו למקרי אלימות פיזית כנגד מורים מצד התלמידים</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bg1"/>
                          </a:solidFill>
                          <a:effectLst/>
                          <a:latin typeface="Arial"/>
                        </a:rPr>
                        <a:t>24%</a:t>
                      </a:r>
                      <a:endParaRPr lang="he-IL" sz="110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dirty="0">
                          <a:solidFill>
                            <a:schemeClr val="tx1"/>
                          </a:solidFill>
                          <a:effectLst/>
                          <a:latin typeface="Arial"/>
                        </a:rPr>
                        <a:t>19%</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16%</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14%</a:t>
                      </a:r>
                      <a:endParaRPr lang="he-IL" sz="105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15%</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17%</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21%</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41%</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050" b="1" i="0" u="none" strike="noStrike" dirty="0">
                          <a:solidFill>
                            <a:schemeClr val="tx1"/>
                          </a:solidFill>
                          <a:effectLst/>
                          <a:latin typeface="Arial"/>
                        </a:rPr>
                        <a:t>33%</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37%</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40%</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25%</a:t>
                      </a:r>
                      <a:endParaRPr lang="he-IL" sz="1100" b="1" i="0" u="none" strike="noStrike" dirty="0">
                        <a:solidFill>
                          <a:schemeClr val="tx1"/>
                        </a:solidFill>
                        <a:effectLst/>
                        <a:latin typeface="Arial"/>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21%</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24%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25%</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a16="http://schemas.microsoft.com/office/drawing/2014/main" xmlns="" val="10005"/>
                  </a:ext>
                </a:extLst>
              </a:tr>
              <a:tr h="451732">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rgbClr val="FFFFFF"/>
                          </a:solidFill>
                          <a:effectLst/>
                          <a:latin typeface="Arial" pitchFamily="34" charset="0"/>
                          <a:cs typeface="Arial" pitchFamily="34" charset="0"/>
                        </a:rPr>
                        <a:t>מדד סביבה ארגונית אלימה </a:t>
                      </a:r>
                    </a:p>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rgbClr val="FFFFFF"/>
                          </a:solidFill>
                          <a:effectLst/>
                          <a:latin typeface="Arial" pitchFamily="34" charset="0"/>
                          <a:cs typeface="Arial" pitchFamily="34" charset="0"/>
                        </a:rPr>
                        <a:t>בבית הספר</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0000"/>
                          </a:solidFill>
                          <a:effectLst/>
                          <a:uLnTx/>
                          <a:uFillTx/>
                          <a:latin typeface="+mn-lt"/>
                          <a:ea typeface="+mn-ea"/>
                          <a:cs typeface="+mn-cs"/>
                        </a:rPr>
                        <a:t>42</a:t>
                      </a:r>
                      <a:endParaRPr kumimoji="0" lang="he-IL" sz="1100" b="1" i="0" u="none" strike="noStrike" kern="1200" cap="none" spc="0" normalizeH="0" baseline="0" dirty="0">
                        <a:ln>
                          <a:noFill/>
                        </a:ln>
                        <a:solidFill>
                          <a:srgbClr val="FF0000"/>
                        </a:solidFill>
                        <a:effectLst/>
                        <a:uLnTx/>
                        <a:uFillTx/>
                        <a:latin typeface="+mn-lt"/>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34</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39</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31</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29</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36</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33</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34</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FFFF"/>
                          </a:solidFill>
                          <a:effectLst/>
                          <a:uLnTx/>
                          <a:uFillTx/>
                          <a:latin typeface="+mn-lt"/>
                          <a:ea typeface="+mn-ea"/>
                          <a:cs typeface="+mn-cs"/>
                        </a:rPr>
                        <a:t>48</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FFFF"/>
                          </a:solidFill>
                          <a:effectLst/>
                          <a:uLnTx/>
                          <a:uFillTx/>
                          <a:latin typeface="+mn-lt"/>
                          <a:ea typeface="+mn-ea"/>
                          <a:cs typeface="+mn-cs"/>
                        </a:rPr>
                        <a:t>45</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48</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50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44</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0000"/>
                          </a:solidFill>
                          <a:effectLst/>
                          <a:uLnTx/>
                          <a:uFillTx/>
                          <a:latin typeface="+mn-lt"/>
                          <a:ea typeface="+mn-ea"/>
                          <a:cs typeface="+mn-cs"/>
                        </a:rPr>
                        <a:t>41</a:t>
                      </a:r>
                      <a:endParaRPr kumimoji="0" lang="he-IL" sz="1100" b="1" i="0" u="none" strike="noStrike" kern="1200" cap="none" spc="0" normalizeH="0" baseline="0" dirty="0">
                        <a:ln>
                          <a:noFill/>
                        </a:ln>
                        <a:solidFill>
                          <a:srgbClr val="FF0000"/>
                        </a:solidFill>
                        <a:effectLst/>
                        <a:uLnTx/>
                        <a:uFillTx/>
                        <a:latin typeface="+mn-lt"/>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35</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40</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40</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4250861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25</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4400" dirty="0">
                <a:solidFill>
                  <a:schemeClr val="bg1"/>
                </a:solidFill>
                <a:effectLst>
                  <a:outerShdw blurRad="38100" dist="38100" dir="2700000" algn="tl">
                    <a:srgbClr val="000000">
                      <a:alpha val="43137"/>
                    </a:srgbClr>
                  </a:outerShdw>
                </a:effectLst>
              </a:rPr>
              <a:t>סיכום: שיעור המורים </a:t>
            </a:r>
          </a:p>
          <a:p>
            <a:pPr algn="r" rtl="1">
              <a:defRPr/>
            </a:pPr>
            <a:r>
              <a:rPr lang="he-IL" sz="4400" dirty="0">
                <a:solidFill>
                  <a:schemeClr val="bg1"/>
                </a:solidFill>
                <a:effectLst>
                  <a:outerShdw blurRad="38100" dist="38100" dir="2700000" algn="tl">
                    <a:srgbClr val="000000">
                      <a:alpha val="43137"/>
                    </a:srgbClr>
                  </a:outerShdw>
                </a:effectLst>
              </a:rPr>
              <a:t>שנחשפו לתופעות אלימות </a:t>
            </a:r>
          </a:p>
          <a:p>
            <a:pPr algn="r" rtl="1">
              <a:defRPr/>
            </a:pPr>
            <a:r>
              <a:rPr lang="he-IL" sz="4400" dirty="0">
                <a:solidFill>
                  <a:schemeClr val="bg1"/>
                </a:solidFill>
                <a:effectLst>
                  <a:outerShdw blurRad="38100" dist="38100" dir="2700000" algn="tl">
                    <a:srgbClr val="000000">
                      <a:alpha val="43137"/>
                    </a:srgbClr>
                  </a:outerShdw>
                </a:effectLst>
              </a:rPr>
              <a:t>בבית הספר - 2017</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1047147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12"/>
          <p:cNvGraphicFramePr>
            <a:graphicFrameLocks noGrp="1" noChangeAspect="1"/>
          </p:cNvGraphicFramePr>
          <p:nvPr>
            <p:extLst>
              <p:ext uri="{D42A27DB-BD31-4B8C-83A1-F6EECF244321}">
                <p14:modId xmlns:p14="http://schemas.microsoft.com/office/powerpoint/2010/main" val="929241939"/>
              </p:ext>
            </p:extLst>
          </p:nvPr>
        </p:nvGraphicFramePr>
        <p:xfrm>
          <a:off x="77787" y="1646065"/>
          <a:ext cx="8988425" cy="446449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רוב </a:t>
            </a:r>
            <a:r>
              <a:rPr lang="he-IL" sz="1400" dirty="0" smtClean="0">
                <a:solidFill>
                  <a:srgbClr val="FFFFFF"/>
                </a:solidFill>
              </a:rPr>
              <a:t>מוחלט </a:t>
            </a:r>
            <a:r>
              <a:rPr lang="he-IL" sz="1400" dirty="0">
                <a:solidFill>
                  <a:srgbClr val="FFFFFF"/>
                </a:solidFill>
              </a:rPr>
              <a:t>של המורים (87%) נחשפו לפחות לאחד מסוגי האלימות שנבדקו במסגרת המחקר,</a:t>
            </a:r>
          </a:p>
          <a:p>
            <a:pPr algn="ctr" rtl="1"/>
            <a:r>
              <a:rPr lang="he-IL" sz="1400" dirty="0">
                <a:solidFill>
                  <a:srgbClr val="FFFFFF"/>
                </a:solidFill>
              </a:rPr>
              <a:t>וללא שינוי מובהק לאורך שלוש השנים האחרונות, אם כי ביחס למחקר הקודם ישנה עלייה קלה.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13379"/>
            <a:ext cx="6383883" cy="431800"/>
          </a:xfrm>
        </p:spPr>
        <p:txBody>
          <a:bodyPr/>
          <a:lstStyle/>
          <a:p>
            <a:pPr eaLnBrk="1" hangingPunct="1">
              <a:defRPr/>
            </a:pPr>
            <a:r>
              <a:rPr lang="he-IL" dirty="0">
                <a:solidFill>
                  <a:schemeClr val="bg1"/>
                </a:solidFill>
              </a:rPr>
              <a:t>שיעור המורים שנחשפו לתופעות </a:t>
            </a:r>
            <a:br>
              <a:rPr lang="he-IL" dirty="0">
                <a:solidFill>
                  <a:schemeClr val="bg1"/>
                </a:solidFill>
              </a:rPr>
            </a:br>
            <a:r>
              <a:rPr lang="he-IL" dirty="0">
                <a:solidFill>
                  <a:schemeClr val="bg1"/>
                </a:solidFill>
              </a:rPr>
              <a:t>אלימות בבית הספר - </a:t>
            </a:r>
            <a:r>
              <a:rPr lang="he-IL" dirty="0">
                <a:solidFill>
                  <a:srgbClr val="FFC000"/>
                </a:solidFill>
              </a:rPr>
              <a:t>השוואה לאורך זמן</a:t>
            </a:r>
          </a:p>
        </p:txBody>
      </p:sp>
      <p:sp>
        <p:nvSpPr>
          <p:cNvPr id="6" name="מלבן 4"/>
          <p:cNvSpPr>
            <a:spLocks noChangeArrowheads="1"/>
          </p:cNvSpPr>
          <p:nvPr/>
        </p:nvSpPr>
        <p:spPr bwMode="auto">
          <a:xfrm>
            <a:off x="0" y="1129383"/>
            <a:ext cx="9144000" cy="430887"/>
          </a:xfrm>
          <a:prstGeom prst="rect">
            <a:avLst/>
          </a:prstGeom>
          <a:solidFill>
            <a:srgbClr val="FFC000"/>
          </a:solidFill>
          <a:ln w="9525">
            <a:noFill/>
            <a:miter lim="800000"/>
            <a:headEnd/>
            <a:tailEnd/>
          </a:ln>
        </p:spPr>
        <p:txBody>
          <a:bodyPr wrap="square">
            <a:spAutoFit/>
          </a:bodyPr>
          <a:lstStyle/>
          <a:p>
            <a:pPr algn="r" rtl="1" eaLnBrk="0" hangingPunct="0"/>
            <a:r>
              <a:rPr lang="he-IL" sz="1100" u="sng" dirty="0">
                <a:solidFill>
                  <a:srgbClr val="C00000"/>
                </a:solidFill>
              </a:rPr>
              <a:t>סוגי האלימות שנבדקו במסגרת המחקר:</a:t>
            </a:r>
            <a:r>
              <a:rPr lang="he-IL" sz="1100" dirty="0">
                <a:solidFill>
                  <a:srgbClr val="C00000"/>
                </a:solidFill>
              </a:rPr>
              <a:t> </a:t>
            </a:r>
            <a:r>
              <a:rPr lang="he-IL" sz="1100" dirty="0">
                <a:solidFill>
                  <a:schemeClr val="tx1"/>
                </a:solidFill>
              </a:rPr>
              <a:t>אלימות מילולית ו/או אלימות פיזית שהופנתה נגד מורה (באופן אישי) מצד התלמידים, פגיעה אישית ברכוש המורה,                      פגיעה ברכוש האישי של מורה אחר, פגיעה ברכוש בית הספר, אלימות כלשהי של הורי התלמידים כנגד מורים ו- אלימות פיזית כנגד מורים אחרים מצד התלמידים.</a:t>
            </a:r>
            <a:endParaRPr lang="he-IL" sz="1100" b="0" dirty="0">
              <a:solidFill>
                <a:schemeClr val="tx1"/>
              </a:solidFill>
            </a:endParaRPr>
          </a:p>
        </p:txBody>
      </p:sp>
      <p:sp>
        <p:nvSpPr>
          <p:cNvPr id="16" name="TextBox 15"/>
          <p:cNvSpPr txBox="1"/>
          <p:nvPr/>
        </p:nvSpPr>
        <p:spPr>
          <a:xfrm>
            <a:off x="1547664" y="3937642"/>
            <a:ext cx="466794" cy="261610"/>
          </a:xfrm>
          <a:prstGeom prst="rect">
            <a:avLst/>
          </a:prstGeom>
          <a:noFill/>
        </p:spPr>
        <p:txBody>
          <a:bodyPr wrap="square" rtlCol="1">
            <a:spAutoFit/>
          </a:bodyPr>
          <a:lstStyle/>
          <a:p>
            <a:r>
              <a:rPr lang="en-US" sz="1100" b="1" dirty="0">
                <a:solidFill>
                  <a:schemeClr val="tx1"/>
                </a:solidFill>
              </a:rPr>
              <a:t>90</a:t>
            </a:r>
            <a:r>
              <a:rPr lang="he-IL" sz="1100" b="1" dirty="0">
                <a:solidFill>
                  <a:schemeClr val="tx1"/>
                </a:solidFill>
              </a:rPr>
              <a:t>%</a:t>
            </a:r>
          </a:p>
        </p:txBody>
      </p:sp>
      <p:sp>
        <p:nvSpPr>
          <p:cNvPr id="17" name="סוגר מסולסל ימני 16"/>
          <p:cNvSpPr/>
          <p:nvPr/>
        </p:nvSpPr>
        <p:spPr>
          <a:xfrm>
            <a:off x="1475656" y="2550135"/>
            <a:ext cx="92909" cy="2997065"/>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8" name="TextBox 17"/>
          <p:cNvSpPr txBox="1"/>
          <p:nvPr/>
        </p:nvSpPr>
        <p:spPr>
          <a:xfrm>
            <a:off x="2555776" y="3964248"/>
            <a:ext cx="466794" cy="261610"/>
          </a:xfrm>
          <a:prstGeom prst="rect">
            <a:avLst/>
          </a:prstGeom>
          <a:noFill/>
        </p:spPr>
        <p:txBody>
          <a:bodyPr wrap="square" rtlCol="1">
            <a:spAutoFit/>
          </a:bodyPr>
          <a:lstStyle/>
          <a:p>
            <a:r>
              <a:rPr lang="en-US" sz="1100" b="1" dirty="0">
                <a:solidFill>
                  <a:schemeClr val="tx1"/>
                </a:solidFill>
              </a:rPr>
              <a:t>87</a:t>
            </a:r>
            <a:r>
              <a:rPr lang="he-IL" sz="1100" b="1" dirty="0">
                <a:solidFill>
                  <a:schemeClr val="tx1"/>
                </a:solidFill>
              </a:rPr>
              <a:t>%</a:t>
            </a:r>
          </a:p>
        </p:txBody>
      </p:sp>
      <p:sp>
        <p:nvSpPr>
          <p:cNvPr id="19" name="סוגר מסולסל ימני 18"/>
          <p:cNvSpPr/>
          <p:nvPr/>
        </p:nvSpPr>
        <p:spPr>
          <a:xfrm>
            <a:off x="2512110" y="2636912"/>
            <a:ext cx="115674" cy="2935689"/>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0" name="TextBox 19"/>
          <p:cNvSpPr txBox="1"/>
          <p:nvPr/>
        </p:nvSpPr>
        <p:spPr>
          <a:xfrm>
            <a:off x="3635896" y="4011753"/>
            <a:ext cx="466794" cy="261610"/>
          </a:xfrm>
          <a:prstGeom prst="rect">
            <a:avLst/>
          </a:prstGeom>
          <a:noFill/>
        </p:spPr>
        <p:txBody>
          <a:bodyPr wrap="square" rtlCol="1">
            <a:spAutoFit/>
          </a:bodyPr>
          <a:lstStyle/>
          <a:p>
            <a:r>
              <a:rPr lang="en-US" sz="1100" b="1" dirty="0">
                <a:solidFill>
                  <a:schemeClr val="tx1"/>
                </a:solidFill>
              </a:rPr>
              <a:t>88</a:t>
            </a:r>
            <a:r>
              <a:rPr lang="he-IL" sz="1100" b="1" dirty="0">
                <a:solidFill>
                  <a:schemeClr val="tx1"/>
                </a:solidFill>
              </a:rPr>
              <a:t>%</a:t>
            </a:r>
          </a:p>
        </p:txBody>
      </p:sp>
      <p:sp>
        <p:nvSpPr>
          <p:cNvPr id="21" name="סוגר מסולסל ימני 20"/>
          <p:cNvSpPr/>
          <p:nvPr/>
        </p:nvSpPr>
        <p:spPr>
          <a:xfrm>
            <a:off x="3563888" y="2669300"/>
            <a:ext cx="92909" cy="286727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2" name="TextBox 21"/>
          <p:cNvSpPr txBox="1"/>
          <p:nvPr/>
        </p:nvSpPr>
        <p:spPr>
          <a:xfrm>
            <a:off x="4716016" y="3933056"/>
            <a:ext cx="466794" cy="261610"/>
          </a:xfrm>
          <a:prstGeom prst="rect">
            <a:avLst/>
          </a:prstGeom>
          <a:noFill/>
        </p:spPr>
        <p:txBody>
          <a:bodyPr wrap="square" rtlCol="1">
            <a:spAutoFit/>
          </a:bodyPr>
          <a:lstStyle/>
          <a:p>
            <a:r>
              <a:rPr lang="en-US" sz="1100" b="1" dirty="0">
                <a:solidFill>
                  <a:schemeClr val="tx1"/>
                </a:solidFill>
              </a:rPr>
              <a:t>87</a:t>
            </a:r>
            <a:r>
              <a:rPr lang="he-IL" sz="1100" b="1" dirty="0">
                <a:solidFill>
                  <a:schemeClr val="tx1"/>
                </a:solidFill>
              </a:rPr>
              <a:t>%</a:t>
            </a:r>
          </a:p>
        </p:txBody>
      </p:sp>
      <p:sp>
        <p:nvSpPr>
          <p:cNvPr id="23" name="סוגר מסולסל ימני 22"/>
          <p:cNvSpPr/>
          <p:nvPr/>
        </p:nvSpPr>
        <p:spPr>
          <a:xfrm>
            <a:off x="4644008" y="2653846"/>
            <a:ext cx="92909" cy="286727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4" name="TextBox 23"/>
          <p:cNvSpPr txBox="1"/>
          <p:nvPr/>
        </p:nvSpPr>
        <p:spPr>
          <a:xfrm>
            <a:off x="5698574" y="4103494"/>
            <a:ext cx="466794" cy="261610"/>
          </a:xfrm>
          <a:prstGeom prst="rect">
            <a:avLst/>
          </a:prstGeom>
          <a:noFill/>
        </p:spPr>
        <p:txBody>
          <a:bodyPr wrap="square" rtlCol="1">
            <a:spAutoFit/>
          </a:bodyPr>
          <a:lstStyle/>
          <a:p>
            <a:r>
              <a:rPr lang="en-US" sz="1100" b="1" dirty="0">
                <a:solidFill>
                  <a:schemeClr val="tx1"/>
                </a:solidFill>
              </a:rPr>
              <a:t>84</a:t>
            </a:r>
            <a:r>
              <a:rPr lang="he-IL" sz="1100" b="1" dirty="0">
                <a:solidFill>
                  <a:schemeClr val="tx1"/>
                </a:solidFill>
              </a:rPr>
              <a:t>%</a:t>
            </a:r>
          </a:p>
        </p:txBody>
      </p:sp>
      <p:sp>
        <p:nvSpPr>
          <p:cNvPr id="25" name="סוגר מסולסל ימני 24"/>
          <p:cNvSpPr/>
          <p:nvPr/>
        </p:nvSpPr>
        <p:spPr>
          <a:xfrm>
            <a:off x="5652120" y="2780928"/>
            <a:ext cx="108753" cy="2795268"/>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6" name="כוכב עם 5 פינות 25"/>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7" name="TextBox 2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31" name="סוגר מסולסל ימני 24"/>
          <p:cNvSpPr/>
          <p:nvPr/>
        </p:nvSpPr>
        <p:spPr>
          <a:xfrm>
            <a:off x="6732240" y="2686234"/>
            <a:ext cx="144016" cy="2834888"/>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32" name="TextBox 31"/>
          <p:cNvSpPr txBox="1"/>
          <p:nvPr/>
        </p:nvSpPr>
        <p:spPr>
          <a:xfrm>
            <a:off x="6841510" y="4005064"/>
            <a:ext cx="466794" cy="261610"/>
          </a:xfrm>
          <a:prstGeom prst="rect">
            <a:avLst/>
          </a:prstGeom>
          <a:noFill/>
        </p:spPr>
        <p:txBody>
          <a:bodyPr wrap="square" rtlCol="1">
            <a:spAutoFit/>
          </a:bodyPr>
          <a:lstStyle/>
          <a:p>
            <a:r>
              <a:rPr lang="en-US" sz="1100" b="1" dirty="0">
                <a:solidFill>
                  <a:schemeClr val="tx1"/>
                </a:solidFill>
              </a:rPr>
              <a:t>8</a:t>
            </a:r>
            <a:r>
              <a:rPr lang="he-IL" sz="1100" b="1" dirty="0">
                <a:solidFill>
                  <a:schemeClr val="tx1"/>
                </a:solidFill>
              </a:rPr>
              <a:t>7%</a:t>
            </a:r>
          </a:p>
        </p:txBody>
      </p:sp>
    </p:spTree>
    <p:extLst>
      <p:ext uri="{BB962C8B-B14F-4D97-AF65-F5344CB8AC3E}">
        <p14:creationId xmlns:p14="http://schemas.microsoft.com/office/powerpoint/2010/main" val="1226052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27</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3600" dirty="0">
                <a:solidFill>
                  <a:schemeClr val="bg1"/>
                </a:solidFill>
                <a:effectLst>
                  <a:outerShdw blurRad="38100" dist="38100" dir="2700000" algn="tl">
                    <a:srgbClr val="000000">
                      <a:alpha val="43137"/>
                    </a:srgbClr>
                  </a:outerShdw>
                </a:effectLst>
              </a:rPr>
              <a:t>האקלים הארגוני בבתי הספר,</a:t>
            </a:r>
          </a:p>
          <a:p>
            <a:pPr algn="r" rtl="1">
              <a:defRPr/>
            </a:pPr>
            <a:r>
              <a:rPr lang="he-IL" sz="3600" dirty="0">
                <a:solidFill>
                  <a:schemeClr val="bg1"/>
                </a:solidFill>
                <a:effectLst>
                  <a:outerShdw blurRad="38100" dist="38100" dir="2700000" algn="tl">
                    <a:srgbClr val="000000">
                      <a:alpha val="43137"/>
                    </a:srgbClr>
                  </a:outerShdw>
                </a:effectLst>
              </a:rPr>
              <a:t>חוסר משמעת ואלימות של </a:t>
            </a:r>
          </a:p>
          <a:p>
            <a:pPr algn="r" rtl="1">
              <a:defRPr/>
            </a:pPr>
            <a:r>
              <a:rPr lang="he-IL" sz="3600" dirty="0">
                <a:solidFill>
                  <a:schemeClr val="bg1"/>
                </a:solidFill>
                <a:effectLst>
                  <a:outerShdw blurRad="38100" dist="38100" dir="2700000" algn="tl">
                    <a:srgbClr val="000000">
                      <a:alpha val="43137"/>
                    </a:srgbClr>
                  </a:outerShdw>
                </a:effectLst>
              </a:rPr>
              <a:t>תלמידים לנוכח מעמד המורה בישראל</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24944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6"/>
          <p:cNvGraphicFramePr>
            <a:graphicFrameLocks noGrp="1" noChangeAspect="1"/>
          </p:cNvGraphicFramePr>
          <p:nvPr>
            <p:ph idx="1"/>
            <p:extLst>
              <p:ext uri="{D42A27DB-BD31-4B8C-83A1-F6EECF244321}">
                <p14:modId xmlns:p14="http://schemas.microsoft.com/office/powerpoint/2010/main" val="4056630102"/>
              </p:ext>
            </p:extLst>
          </p:nvPr>
        </p:nvGraphicFramePr>
        <p:xfrm>
          <a:off x="68926"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קרוב לחמישית מהמורים מדווחים על בעיות משמעת בבית הספר, ללא שינוי משמעותי מהמחקר הקודם.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28</a:t>
            </a:fld>
            <a:endParaRPr lang="en-US" altLang="en-US" dirty="0">
              <a:solidFill>
                <a:srgbClr val="FFFFFF"/>
              </a:solidFill>
            </a:endParaRPr>
          </a:p>
        </p:txBody>
      </p:sp>
      <p:sp>
        <p:nvSpPr>
          <p:cNvPr id="885762"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בעיית המשמעת בבתי הספר</a:t>
            </a:r>
            <a:br>
              <a:rPr lang="he-IL" dirty="0">
                <a:solidFill>
                  <a:schemeClr val="bg1"/>
                </a:solidFill>
              </a:rPr>
            </a:br>
            <a:r>
              <a:rPr lang="he-IL" dirty="0">
                <a:solidFill>
                  <a:srgbClr val="FFC000"/>
                </a:solidFill>
              </a:rPr>
              <a:t>השוואה לאורך זמן</a:t>
            </a:r>
          </a:p>
        </p:txBody>
      </p:sp>
      <p:sp>
        <p:nvSpPr>
          <p:cNvPr id="8" name="Rectangle 3"/>
          <p:cNvSpPr>
            <a:spLocks noChangeArrowheads="1"/>
          </p:cNvSpPr>
          <p:nvPr/>
        </p:nvSpPr>
        <p:spPr bwMode="auto">
          <a:xfrm>
            <a:off x="63798" y="78504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האם אתה נתקל בבעיות משמעת (אי ציות למורה, התחצפות וכדומה) מצד תלמידים בבית הספר בו אתה מלמד כיום? </a:t>
            </a:r>
          </a:p>
          <a:p>
            <a:pPr algn="r" rtl="1"/>
            <a:r>
              <a:rPr lang="he-IL" sz="1050" dirty="0">
                <a:solidFill>
                  <a:schemeClr val="bg1"/>
                </a:solidFill>
              </a:rPr>
              <a:t>אם כן, באיזו מידה, להערכתך, קיימת בעיית משמעת בבית הספר בו אתה מלמד? </a:t>
            </a:r>
            <a:r>
              <a:rPr lang="he-IL" sz="1050" b="0" dirty="0">
                <a:solidFill>
                  <a:schemeClr val="bg1"/>
                </a:solidFill>
              </a:rPr>
              <a:t> </a:t>
            </a:r>
            <a:endParaRPr lang="he-IL" sz="1050" dirty="0">
              <a:solidFill>
                <a:schemeClr val="bg1"/>
              </a:solidFill>
            </a:endParaRPr>
          </a:p>
        </p:txBody>
      </p:sp>
      <p:sp>
        <p:nvSpPr>
          <p:cNvPr id="41" name="מלבן מעוגל 40"/>
          <p:cNvSpPr/>
          <p:nvPr/>
        </p:nvSpPr>
        <p:spPr bwMode="auto">
          <a:xfrm>
            <a:off x="4294601" y="3746301"/>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42" name="מלבן מעוגל 41"/>
          <p:cNvSpPr/>
          <p:nvPr/>
        </p:nvSpPr>
        <p:spPr bwMode="auto">
          <a:xfrm>
            <a:off x="4283968" y="4968005"/>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16%</a:t>
            </a:r>
          </a:p>
        </p:txBody>
      </p:sp>
      <p:sp>
        <p:nvSpPr>
          <p:cNvPr id="43" name="מלבן מעוגל 42"/>
          <p:cNvSpPr/>
          <p:nvPr/>
        </p:nvSpPr>
        <p:spPr bwMode="auto">
          <a:xfrm>
            <a:off x="3203848" y="379925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44" name="מלבן מעוגל 43"/>
          <p:cNvSpPr/>
          <p:nvPr/>
        </p:nvSpPr>
        <p:spPr bwMode="auto">
          <a:xfrm>
            <a:off x="2123728" y="351122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45" name="מלבן מעוגל 44"/>
          <p:cNvSpPr/>
          <p:nvPr/>
        </p:nvSpPr>
        <p:spPr bwMode="auto">
          <a:xfrm>
            <a:off x="1115616" y="351122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46" name="מלבן מעוגל 45"/>
          <p:cNvSpPr/>
          <p:nvPr/>
        </p:nvSpPr>
        <p:spPr bwMode="auto">
          <a:xfrm>
            <a:off x="3203848" y="508136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14%</a:t>
            </a:r>
          </a:p>
        </p:txBody>
      </p:sp>
      <p:sp>
        <p:nvSpPr>
          <p:cNvPr id="47" name="מלבן מעוגל 46"/>
          <p:cNvSpPr/>
          <p:nvPr/>
        </p:nvSpPr>
        <p:spPr bwMode="auto">
          <a:xfrm>
            <a:off x="2144713" y="49945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48" name="מלבן מעוגל 47"/>
          <p:cNvSpPr/>
          <p:nvPr/>
        </p:nvSpPr>
        <p:spPr bwMode="auto">
          <a:xfrm>
            <a:off x="1115616" y="495737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15" name="מלבן מעוגל 14"/>
          <p:cNvSpPr/>
          <p:nvPr/>
        </p:nvSpPr>
        <p:spPr bwMode="auto">
          <a:xfrm>
            <a:off x="5292080" y="363619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66%</a:t>
            </a:r>
          </a:p>
        </p:txBody>
      </p:sp>
      <p:sp>
        <p:nvSpPr>
          <p:cNvPr id="16" name="מלבן מעוגל 15"/>
          <p:cNvSpPr/>
          <p:nvPr/>
        </p:nvSpPr>
        <p:spPr bwMode="auto">
          <a:xfrm>
            <a:off x="5327614" y="4854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20%</a:t>
            </a:r>
          </a:p>
        </p:txBody>
      </p:sp>
      <p:sp>
        <p:nvSpPr>
          <p:cNvPr id="21" name="כוכב עם 5 פינות 20"/>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2" name="TextBox 21"/>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6" name="מלבן מעוגל 14"/>
          <p:cNvSpPr/>
          <p:nvPr/>
        </p:nvSpPr>
        <p:spPr bwMode="auto">
          <a:xfrm>
            <a:off x="6336195" y="350100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67%</a:t>
            </a:r>
          </a:p>
        </p:txBody>
      </p:sp>
      <p:sp>
        <p:nvSpPr>
          <p:cNvPr id="27" name="מלבן מעוגל 15"/>
          <p:cNvSpPr/>
          <p:nvPr/>
        </p:nvSpPr>
        <p:spPr bwMode="auto">
          <a:xfrm>
            <a:off x="6371729" y="493094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18%</a:t>
            </a:r>
          </a:p>
        </p:txBody>
      </p:sp>
    </p:spTree>
    <p:extLst>
      <p:ext uri="{BB962C8B-B14F-4D97-AF65-F5344CB8AC3E}">
        <p14:creationId xmlns:p14="http://schemas.microsoft.com/office/powerpoint/2010/main" val="4124914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בעוד שבמגזר הממלכתי דתי והערבי מדווחים בשיעור של כמעט שישית על בעיות משמעת, במגזר החילוני מדווחים בשיעור גבוה יותר בהרבה - כרבע.</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29</a:t>
            </a:fld>
            <a:endParaRPr lang="en-US" altLang="en-US" dirty="0">
              <a:solidFill>
                <a:srgbClr val="FFFFFF"/>
              </a:solidFill>
            </a:endParaRPr>
          </a:p>
        </p:txBody>
      </p:sp>
      <p:sp>
        <p:nvSpPr>
          <p:cNvPr id="8197" name="Rectangle 3"/>
          <p:cNvSpPr>
            <a:spLocks noChangeArrowheads="1"/>
          </p:cNvSpPr>
          <p:nvPr/>
        </p:nvSpPr>
        <p:spPr bwMode="auto">
          <a:xfrm>
            <a:off x="62593" y="78585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האם אתה נתקל בבעיות משמעת (אי ציות למורה, התחצפות וכדומה) מצד תלמידים בבית הספר בו אתה מלמד כיום? </a:t>
            </a:r>
          </a:p>
          <a:p>
            <a:pPr algn="r" rtl="1"/>
            <a:r>
              <a:rPr lang="he-IL" sz="1050" dirty="0">
                <a:solidFill>
                  <a:schemeClr val="bg1"/>
                </a:solidFill>
              </a:rPr>
              <a:t>אם כן, באיזו מידה, להערכתך, קיימת בעיית משמעת בבית הספר בו אתה מלמד? </a:t>
            </a:r>
            <a:r>
              <a:rPr lang="he-IL" sz="1050" b="0" dirty="0">
                <a:solidFill>
                  <a:schemeClr val="bg1"/>
                </a:solidFill>
              </a:rPr>
              <a:t> </a:t>
            </a:r>
            <a:endParaRPr lang="he-IL" sz="1050" dirty="0">
              <a:solidFill>
                <a:schemeClr val="bg1"/>
              </a:solidFill>
            </a:endParaRP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1730511886"/>
              </p:ext>
            </p:extLst>
          </p:nvPr>
        </p:nvGraphicFramePr>
        <p:xfrm>
          <a:off x="68317"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14" name="מחבר ישר 13"/>
          <p:cNvCxnSpPr/>
          <p:nvPr/>
        </p:nvCxnSpPr>
        <p:spPr bwMode="auto">
          <a:xfrm>
            <a:off x="5251095" y="1839809"/>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31" name="מלבן מעוגל 30"/>
          <p:cNvSpPr/>
          <p:nvPr/>
        </p:nvSpPr>
        <p:spPr bwMode="auto">
          <a:xfrm>
            <a:off x="6237339" y="358658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67%</a:t>
            </a:r>
          </a:p>
        </p:txBody>
      </p:sp>
      <p:sp>
        <p:nvSpPr>
          <p:cNvPr id="32" name="מלבן מעוגל 31"/>
          <p:cNvSpPr/>
          <p:nvPr/>
        </p:nvSpPr>
        <p:spPr bwMode="auto">
          <a:xfrm>
            <a:off x="6237340" y="4916295"/>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18%</a:t>
            </a:r>
          </a:p>
        </p:txBody>
      </p:sp>
      <p:sp>
        <p:nvSpPr>
          <p:cNvPr id="33" name="מלבן מעוגל 32"/>
          <p:cNvSpPr/>
          <p:nvPr/>
        </p:nvSpPr>
        <p:spPr bwMode="auto">
          <a:xfrm>
            <a:off x="4682718" y="375554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59%</a:t>
            </a:r>
          </a:p>
        </p:txBody>
      </p:sp>
      <p:sp>
        <p:nvSpPr>
          <p:cNvPr id="34" name="מלבן מעוגל 33"/>
          <p:cNvSpPr/>
          <p:nvPr/>
        </p:nvSpPr>
        <p:spPr bwMode="auto">
          <a:xfrm>
            <a:off x="3089103" y="385898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69%</a:t>
            </a:r>
          </a:p>
        </p:txBody>
      </p:sp>
      <p:sp>
        <p:nvSpPr>
          <p:cNvPr id="35" name="מלבן מעוגל 34"/>
          <p:cNvSpPr/>
          <p:nvPr/>
        </p:nvSpPr>
        <p:spPr bwMode="auto">
          <a:xfrm>
            <a:off x="1547193" y="335699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69%</a:t>
            </a:r>
          </a:p>
        </p:txBody>
      </p:sp>
      <p:sp>
        <p:nvSpPr>
          <p:cNvPr id="36" name="מלבן מעוגל 35"/>
          <p:cNvSpPr/>
          <p:nvPr/>
        </p:nvSpPr>
        <p:spPr bwMode="auto">
          <a:xfrm>
            <a:off x="4682719" y="508518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14%</a:t>
            </a:r>
          </a:p>
        </p:txBody>
      </p:sp>
      <p:sp>
        <p:nvSpPr>
          <p:cNvPr id="37" name="מלבן מעוגל 36"/>
          <p:cNvSpPr/>
          <p:nvPr/>
        </p:nvSpPr>
        <p:spPr bwMode="auto">
          <a:xfrm>
            <a:off x="3131369" y="509381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13%</a:t>
            </a:r>
          </a:p>
        </p:txBody>
      </p:sp>
      <p:sp>
        <p:nvSpPr>
          <p:cNvPr id="38" name="מלבן מעוגל 37"/>
          <p:cNvSpPr/>
          <p:nvPr/>
        </p:nvSpPr>
        <p:spPr bwMode="auto">
          <a:xfrm>
            <a:off x="1541989" y="4749527"/>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24%</a:t>
            </a:r>
          </a:p>
        </p:txBody>
      </p:sp>
      <p:sp>
        <p:nvSpPr>
          <p:cNvPr id="18"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בעיית המשמעת בבתי הספר</a:t>
            </a:r>
            <a:br>
              <a:rPr lang="he-IL" dirty="0">
                <a:solidFill>
                  <a:schemeClr val="bg1"/>
                </a:solidFill>
              </a:rPr>
            </a:br>
            <a:r>
              <a:rPr lang="he-IL" dirty="0">
                <a:solidFill>
                  <a:srgbClr val="FFC000"/>
                </a:solidFill>
              </a:rPr>
              <a:t>פילוח לפי מגזר</a:t>
            </a:r>
          </a:p>
        </p:txBody>
      </p:sp>
      <p:sp>
        <p:nvSpPr>
          <p:cNvPr id="2" name="Oval 1"/>
          <p:cNvSpPr/>
          <p:nvPr/>
        </p:nvSpPr>
        <p:spPr bwMode="auto">
          <a:xfrm>
            <a:off x="1062462" y="4870373"/>
            <a:ext cx="498381" cy="700013"/>
          </a:xfrm>
          <a:prstGeom prst="ellipse">
            <a:avLst/>
          </a:prstGeom>
          <a:noFill/>
          <a:ln w="19050" cap="flat" cmpd="sng" algn="ctr">
            <a:solidFill>
              <a:schemeClr val="bg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26290035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מחבר חץ ישר 2"/>
          <p:cNvCxnSpPr>
            <a:cxnSpLocks/>
          </p:cNvCxnSpPr>
          <p:nvPr/>
        </p:nvCxnSpPr>
        <p:spPr bwMode="auto">
          <a:xfrm flipV="1">
            <a:off x="1691680" y="4149080"/>
            <a:ext cx="4392488" cy="576064"/>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graphicFrame>
        <p:nvGraphicFramePr>
          <p:cNvPr id="6" name="Object 6"/>
          <p:cNvGraphicFramePr>
            <a:graphicFrameLocks noGrp="1" noChangeAspect="1"/>
          </p:cNvGraphicFramePr>
          <p:nvPr>
            <p:ph idx="1"/>
            <p:extLst>
              <p:ext uri="{D42A27DB-BD31-4B8C-83A1-F6EECF244321}">
                <p14:modId xmlns:p14="http://schemas.microsoft.com/office/powerpoint/2010/main" val="2304574497"/>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לאורך שלוש השנים האחרונות ניכרת מגמת עליה במשך הזמן הממוצע שהמורים מקדישים לטיפול בבעיות משמעת בשיעורים.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30</a:t>
            </a:fld>
            <a:endParaRPr lang="en-US" altLang="en-US" dirty="0">
              <a:solidFill>
                <a:srgbClr val="FFFFFF"/>
              </a:solidFill>
            </a:endParaRPr>
          </a:p>
        </p:txBody>
      </p:sp>
      <p:sp>
        <p:nvSpPr>
          <p:cNvPr id="885762"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הזמן המוקדש לטיפול בבעיות משמעת </a:t>
            </a:r>
            <a:br>
              <a:rPr lang="he-IL" dirty="0">
                <a:solidFill>
                  <a:schemeClr val="bg1"/>
                </a:solidFill>
              </a:rPr>
            </a:br>
            <a:r>
              <a:rPr lang="he-IL" dirty="0">
                <a:solidFill>
                  <a:schemeClr val="bg1"/>
                </a:solidFill>
              </a:rPr>
              <a:t>בשיעור רגיל - </a:t>
            </a:r>
            <a:r>
              <a:rPr lang="he-IL" dirty="0">
                <a:solidFill>
                  <a:srgbClr val="FFC000"/>
                </a:solidFill>
              </a:rPr>
              <a:t>השוואה לאורך זמן</a:t>
            </a:r>
          </a:p>
        </p:txBody>
      </p:sp>
      <p:sp>
        <p:nvSpPr>
          <p:cNvPr id="8" name="Rectangle 3"/>
          <p:cNvSpPr>
            <a:spLocks noChangeArrowheads="1"/>
          </p:cNvSpPr>
          <p:nvPr/>
        </p:nvSpPr>
        <p:spPr bwMode="auto">
          <a:xfrm>
            <a:off x="53165"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כאשר אתה חושב על שיעור רגיל שלך (שעת לימוד), האם תוכל להעריך, איזה חלק מיום העבודה אתה מקדיש לטיפול בבעיות משמעת כלשהן? </a:t>
            </a:r>
            <a:r>
              <a:rPr lang="he-IL" sz="1100" b="0" dirty="0">
                <a:solidFill>
                  <a:schemeClr val="bg1"/>
                </a:solidFill>
              </a:rPr>
              <a:t> </a:t>
            </a:r>
            <a:endParaRPr lang="he-IL" sz="1100" dirty="0">
              <a:solidFill>
                <a:schemeClr val="bg1"/>
              </a:solidFill>
            </a:endParaRPr>
          </a:p>
        </p:txBody>
      </p:sp>
      <p:sp>
        <p:nvSpPr>
          <p:cNvPr id="17" name="TextBox 9"/>
          <p:cNvSpPr txBox="1">
            <a:spLocks noChangeArrowheads="1"/>
          </p:cNvSpPr>
          <p:nvPr/>
        </p:nvSpPr>
        <p:spPr bwMode="auto">
          <a:xfrm>
            <a:off x="201458" y="1118963"/>
            <a:ext cx="8925828" cy="261610"/>
          </a:xfrm>
          <a:prstGeom prst="rect">
            <a:avLst/>
          </a:prstGeom>
          <a:noFill/>
          <a:ln w="9525">
            <a:solidFill>
              <a:schemeClr val="bg1"/>
            </a:solidFill>
            <a:prstDash val="sysDash"/>
            <a:miter lim="800000"/>
            <a:headEnd/>
            <a:tailEnd/>
          </a:ln>
        </p:spPr>
        <p:txBody>
          <a:bodyPr wrap="square">
            <a:spAutoFit/>
          </a:bodyPr>
          <a:lstStyle/>
          <a:p>
            <a:pPr algn="r" rtl="1"/>
            <a:r>
              <a:rPr lang="he-IL" sz="1100" u="sng" dirty="0">
                <a:solidFill>
                  <a:srgbClr val="FF0000"/>
                </a:solidFill>
              </a:rPr>
              <a:t>הערה: </a:t>
            </a:r>
            <a:r>
              <a:rPr lang="he-IL" sz="1100" dirty="0">
                <a:solidFill>
                  <a:srgbClr val="FF0000"/>
                </a:solidFill>
              </a:rPr>
              <a:t>הממצאים מוצגים בהשוואה לתקופת המחקר הקודמת בלבד, בעקבות שינוי בשאלה ב-2014.</a:t>
            </a:r>
            <a:endParaRPr lang="he-IL" sz="1100" b="1" dirty="0">
              <a:solidFill>
                <a:srgbClr val="FF0000"/>
              </a:solidFill>
            </a:endParaRPr>
          </a:p>
        </p:txBody>
      </p:sp>
      <p:sp>
        <p:nvSpPr>
          <p:cNvPr id="11" name="כוכב עם 5 פינות 10"/>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2" name="TextBox 11"/>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16" name="כוכב עם 5 פינות 10"/>
          <p:cNvSpPr/>
          <p:nvPr/>
        </p:nvSpPr>
        <p:spPr bwMode="auto">
          <a:xfrm>
            <a:off x="3995936" y="4364657"/>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1741558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הממלכתי דתי משקיעים המורים בממוצע פחות זמן ממשך השיעור לטיפול בבעיות משמעת, </a:t>
            </a:r>
            <a:r>
              <a:rPr lang="en-US" sz="1400" dirty="0">
                <a:solidFill>
                  <a:srgbClr val="FFFFFF"/>
                </a:solidFill>
              </a:rPr>
              <a:t/>
            </a:r>
            <a:br>
              <a:rPr lang="en-US" sz="1400" dirty="0">
                <a:solidFill>
                  <a:srgbClr val="FFFFFF"/>
                </a:solidFill>
              </a:rPr>
            </a:br>
            <a:r>
              <a:rPr lang="he-IL" sz="1400" dirty="0">
                <a:solidFill>
                  <a:srgbClr val="FFFFFF"/>
                </a:solidFill>
              </a:rPr>
              <a:t>ביחס למגזר החילוני והמגזר הערבי.</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31</a:t>
            </a:fld>
            <a:endParaRPr lang="en-US" altLang="en-US" dirty="0">
              <a:solidFill>
                <a:srgbClr val="FFFFFF"/>
              </a:solidFill>
            </a:endParaRPr>
          </a:p>
        </p:txBody>
      </p:sp>
      <p:sp>
        <p:nvSpPr>
          <p:cNvPr id="8197" name="Rectangle 3"/>
          <p:cNvSpPr>
            <a:spLocks noChangeArrowheads="1"/>
          </p:cNvSpPr>
          <p:nvPr/>
        </p:nvSpPr>
        <p:spPr bwMode="auto">
          <a:xfrm>
            <a:off x="63798" y="859473"/>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כאשר אתה חושב על שיעור רגיל שלך (שעת לימוד), האם תוכל להעריך, איזה חלק מיום העבודה אתה מקדיש לטיפול בבעיות משמעת כלשהן? </a:t>
            </a:r>
            <a:r>
              <a:rPr lang="he-IL" sz="1100" b="0" dirty="0">
                <a:solidFill>
                  <a:schemeClr val="bg1"/>
                </a:solidFill>
              </a:rPr>
              <a:t> </a:t>
            </a:r>
            <a:endParaRPr lang="he-IL" sz="1100" dirty="0">
              <a:solidFill>
                <a:schemeClr val="bg1"/>
              </a:solidFill>
            </a:endParaRP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568633739"/>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14" name="מחבר ישר 13"/>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הזמן המוקדש לטיפול בבעיות משמעת </a:t>
            </a:r>
            <a:br>
              <a:rPr lang="he-IL" dirty="0">
                <a:solidFill>
                  <a:schemeClr val="bg1"/>
                </a:solidFill>
              </a:rPr>
            </a:br>
            <a:r>
              <a:rPr lang="he-IL" dirty="0">
                <a:solidFill>
                  <a:schemeClr val="bg1"/>
                </a:solidFill>
              </a:rPr>
              <a:t>בשיעור רגיל – </a:t>
            </a:r>
            <a:r>
              <a:rPr lang="he-IL" dirty="0">
                <a:solidFill>
                  <a:srgbClr val="FFC000"/>
                </a:solidFill>
              </a:rPr>
              <a:t>פילוח לפי מגזר</a:t>
            </a:r>
          </a:p>
        </p:txBody>
      </p:sp>
      <p:sp>
        <p:nvSpPr>
          <p:cNvPr id="4" name="אליפסה 3"/>
          <p:cNvSpPr/>
          <p:nvPr/>
        </p:nvSpPr>
        <p:spPr bwMode="auto">
          <a:xfrm>
            <a:off x="2593484" y="4524566"/>
            <a:ext cx="576064" cy="1147450"/>
          </a:xfrm>
          <a:prstGeom prst="ellipse">
            <a:avLst/>
          </a:prstGeom>
          <a:noFill/>
          <a:ln w="12700" cap="flat" cmpd="sng" algn="ctr">
            <a:solidFill>
              <a:schemeClr val="tx1"/>
            </a:solidFill>
            <a:prstDash val="dash"/>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he-IL"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36098056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מדי שנה כ- 40-50% מהמורים סבורים כי קיימת אלימות מסוג כלשהו בבית ספרם במידה כזו או אחרת,</a:t>
            </a:r>
          </a:p>
          <a:p>
            <a:pPr algn="ctr" rtl="1"/>
            <a:r>
              <a:rPr lang="he-IL" sz="1400" dirty="0">
                <a:solidFill>
                  <a:srgbClr val="FFFFFF"/>
                </a:solidFill>
              </a:rPr>
              <a:t>עם זאת, השנה שיעור המורים שציינו זאת, הוא הגבוה ביותר עד כה.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32</a:t>
            </a:fld>
            <a:endParaRPr lang="en-US" altLang="en-US" dirty="0">
              <a:solidFill>
                <a:srgbClr val="FFFFFF"/>
              </a:solidFill>
            </a:endParaRPr>
          </a:p>
        </p:txBody>
      </p:sp>
      <p:sp>
        <p:nvSpPr>
          <p:cNvPr id="885762" name="Rectangle 2"/>
          <p:cNvSpPr>
            <a:spLocks noGrp="1" noChangeArrowheads="1"/>
          </p:cNvSpPr>
          <p:nvPr>
            <p:ph type="title" sz="quarter"/>
          </p:nvPr>
        </p:nvSpPr>
        <p:spPr>
          <a:xfrm>
            <a:off x="2779466" y="-21266"/>
            <a:ext cx="6383883" cy="431800"/>
          </a:xfrm>
        </p:spPr>
        <p:txBody>
          <a:bodyPr/>
          <a:lstStyle/>
          <a:p>
            <a:pPr lvl="0" eaLnBrk="1" hangingPunct="1">
              <a:defRPr/>
            </a:pPr>
            <a:r>
              <a:rPr lang="he-IL" dirty="0">
                <a:solidFill>
                  <a:schemeClr val="bg1"/>
                </a:solidFill>
              </a:rPr>
              <a:t>תפיסת היקף תופעת האלימות כלפי מורים</a:t>
            </a:r>
            <a:br>
              <a:rPr lang="he-IL" dirty="0">
                <a:solidFill>
                  <a:schemeClr val="bg1"/>
                </a:solidFill>
              </a:rPr>
            </a:br>
            <a:r>
              <a:rPr lang="he-IL" dirty="0">
                <a:solidFill>
                  <a:srgbClr val="FFC000"/>
                </a:solidFill>
                <a:effectLst>
                  <a:outerShdw blurRad="38100" dist="38100" dir="2700000" algn="tl">
                    <a:srgbClr val="000000">
                      <a:alpha val="43137"/>
                    </a:srgbClr>
                  </a:outerShdw>
                </a:effectLst>
                <a:latin typeface="Times New Roman"/>
              </a:rPr>
              <a:t>השוואה לאורך זמן</a:t>
            </a:r>
            <a:br>
              <a:rPr lang="he-IL" dirty="0">
                <a:solidFill>
                  <a:srgbClr val="FFC000"/>
                </a:solidFill>
                <a:effectLst>
                  <a:outerShdw blurRad="38100" dist="38100" dir="2700000" algn="tl">
                    <a:srgbClr val="000000">
                      <a:alpha val="43137"/>
                    </a:srgbClr>
                  </a:outerShdw>
                </a:effectLst>
                <a:latin typeface="Times New Roman"/>
              </a:rPr>
            </a:br>
            <a:endParaRPr lang="he-IL" dirty="0">
              <a:solidFill>
                <a:schemeClr val="bg1"/>
              </a:solidFill>
            </a:endParaRPr>
          </a:p>
        </p:txBody>
      </p:sp>
      <p:graphicFrame>
        <p:nvGraphicFramePr>
          <p:cNvPr id="6" name="Object 6"/>
          <p:cNvGraphicFramePr>
            <a:graphicFrameLocks noGrp="1" noChangeAspect="1"/>
          </p:cNvGraphicFramePr>
          <p:nvPr>
            <p:ph idx="1"/>
            <p:extLst>
              <p:ext uri="{D42A27DB-BD31-4B8C-83A1-F6EECF244321}">
                <p14:modId xmlns:p14="http://schemas.microsoft.com/office/powerpoint/2010/main" val="219810727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1403648" y="4519131"/>
            <a:ext cx="466794" cy="261610"/>
          </a:xfrm>
          <a:prstGeom prst="rect">
            <a:avLst/>
          </a:prstGeom>
          <a:noFill/>
        </p:spPr>
        <p:txBody>
          <a:bodyPr wrap="square" rtlCol="1">
            <a:spAutoFit/>
          </a:bodyPr>
          <a:lstStyle/>
          <a:p>
            <a:r>
              <a:rPr lang="en-US" sz="1100" b="1" dirty="0">
                <a:solidFill>
                  <a:schemeClr val="tx1"/>
                </a:solidFill>
              </a:rPr>
              <a:t>50</a:t>
            </a:r>
            <a:r>
              <a:rPr lang="he-IL" sz="1100" b="1" dirty="0">
                <a:solidFill>
                  <a:schemeClr val="tx1"/>
                </a:solidFill>
              </a:rPr>
              <a:t>%</a:t>
            </a:r>
          </a:p>
        </p:txBody>
      </p:sp>
      <p:sp>
        <p:nvSpPr>
          <p:cNvPr id="8" name="סוגר מסולסל ימני 7"/>
          <p:cNvSpPr/>
          <p:nvPr/>
        </p:nvSpPr>
        <p:spPr>
          <a:xfrm>
            <a:off x="1331640" y="3772830"/>
            <a:ext cx="111026" cy="1776547"/>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9" name="TextBox 8"/>
          <p:cNvSpPr txBox="1"/>
          <p:nvPr/>
        </p:nvSpPr>
        <p:spPr>
          <a:xfrm>
            <a:off x="2555776" y="4699193"/>
            <a:ext cx="466794" cy="261610"/>
          </a:xfrm>
          <a:prstGeom prst="rect">
            <a:avLst/>
          </a:prstGeom>
          <a:noFill/>
        </p:spPr>
        <p:txBody>
          <a:bodyPr wrap="square" rtlCol="1">
            <a:spAutoFit/>
          </a:bodyPr>
          <a:lstStyle/>
          <a:p>
            <a:r>
              <a:rPr lang="en-US" sz="1100" b="1" dirty="0">
                <a:solidFill>
                  <a:schemeClr val="tx1"/>
                </a:solidFill>
              </a:rPr>
              <a:t>42</a:t>
            </a:r>
            <a:r>
              <a:rPr lang="he-IL" sz="1100" b="1" dirty="0">
                <a:solidFill>
                  <a:schemeClr val="tx1"/>
                </a:solidFill>
              </a:rPr>
              <a:t>%</a:t>
            </a:r>
          </a:p>
        </p:txBody>
      </p:sp>
      <p:sp>
        <p:nvSpPr>
          <p:cNvPr id="10" name="סוגר מסולסל ימני 9"/>
          <p:cNvSpPr/>
          <p:nvPr/>
        </p:nvSpPr>
        <p:spPr>
          <a:xfrm>
            <a:off x="2411760" y="4075742"/>
            <a:ext cx="158773" cy="1508512"/>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1" name="TextBox 10"/>
          <p:cNvSpPr txBox="1"/>
          <p:nvPr/>
        </p:nvSpPr>
        <p:spPr>
          <a:xfrm>
            <a:off x="3529142" y="4573197"/>
            <a:ext cx="466794" cy="261610"/>
          </a:xfrm>
          <a:prstGeom prst="rect">
            <a:avLst/>
          </a:prstGeom>
          <a:noFill/>
        </p:spPr>
        <p:txBody>
          <a:bodyPr wrap="square" rtlCol="1">
            <a:spAutoFit/>
          </a:bodyPr>
          <a:lstStyle/>
          <a:p>
            <a:r>
              <a:rPr lang="en-US" sz="1100" b="1" dirty="0">
                <a:solidFill>
                  <a:schemeClr val="tx1"/>
                </a:solidFill>
              </a:rPr>
              <a:t>48</a:t>
            </a:r>
            <a:r>
              <a:rPr lang="he-IL" sz="1100" b="1" dirty="0">
                <a:solidFill>
                  <a:schemeClr val="tx1"/>
                </a:solidFill>
              </a:rPr>
              <a:t>%</a:t>
            </a:r>
          </a:p>
        </p:txBody>
      </p:sp>
      <p:sp>
        <p:nvSpPr>
          <p:cNvPr id="12" name="סוגר מסולסל ימני 11"/>
          <p:cNvSpPr/>
          <p:nvPr/>
        </p:nvSpPr>
        <p:spPr>
          <a:xfrm>
            <a:off x="3419872" y="3861048"/>
            <a:ext cx="158773" cy="1692635"/>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4" name="TextBox 13"/>
          <p:cNvSpPr txBox="1"/>
          <p:nvPr/>
        </p:nvSpPr>
        <p:spPr>
          <a:xfrm>
            <a:off x="4644008" y="4614828"/>
            <a:ext cx="466794" cy="261610"/>
          </a:xfrm>
          <a:prstGeom prst="rect">
            <a:avLst/>
          </a:prstGeom>
          <a:noFill/>
        </p:spPr>
        <p:txBody>
          <a:bodyPr wrap="square" rtlCol="1">
            <a:spAutoFit/>
          </a:bodyPr>
          <a:lstStyle/>
          <a:p>
            <a:r>
              <a:rPr lang="en-US" sz="1100" b="1" dirty="0">
                <a:solidFill>
                  <a:schemeClr val="tx1"/>
                </a:solidFill>
              </a:rPr>
              <a:t>44</a:t>
            </a:r>
            <a:r>
              <a:rPr lang="he-IL" sz="1100" b="1" dirty="0">
                <a:solidFill>
                  <a:schemeClr val="tx1"/>
                </a:solidFill>
              </a:rPr>
              <a:t>%</a:t>
            </a:r>
          </a:p>
        </p:txBody>
      </p:sp>
      <p:sp>
        <p:nvSpPr>
          <p:cNvPr id="15" name="סוגר מסולסל ימני 14"/>
          <p:cNvSpPr/>
          <p:nvPr/>
        </p:nvSpPr>
        <p:spPr>
          <a:xfrm>
            <a:off x="4499992" y="3938165"/>
            <a:ext cx="158773" cy="1643255"/>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7" name="Rectangle 3"/>
          <p:cNvSpPr>
            <a:spLocks noChangeArrowheads="1"/>
          </p:cNvSpPr>
          <p:nvPr/>
        </p:nvSpPr>
        <p:spPr bwMode="auto">
          <a:xfrm>
            <a:off x="63798" y="78504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לאחרונה אנו עדים למקרי אלימות המתרחשים בבתי הספר בארץ. האם אתה סבור כי בבית הספר שלך קיימת אלימות מסוג כלשהו של תלמידים כלפי מורים? </a:t>
            </a:r>
          </a:p>
          <a:p>
            <a:pPr algn="r" rtl="1"/>
            <a:r>
              <a:rPr lang="he-IL" sz="1050" dirty="0">
                <a:solidFill>
                  <a:schemeClr val="bg1"/>
                </a:solidFill>
              </a:rPr>
              <a:t>אם כן, באיזו מידה, לדעתך, קיימת תופעה זו בבית הספר בו אתה מלמד? </a:t>
            </a:r>
            <a:r>
              <a:rPr lang="he-IL" sz="1050" b="0" dirty="0">
                <a:solidFill>
                  <a:schemeClr val="bg1"/>
                </a:solidFill>
              </a:rPr>
              <a:t> </a:t>
            </a:r>
            <a:r>
              <a:rPr lang="he-IL" sz="1050" dirty="0">
                <a:solidFill>
                  <a:schemeClr val="bg1"/>
                </a:solidFill>
              </a:rPr>
              <a:t> </a:t>
            </a:r>
          </a:p>
        </p:txBody>
      </p:sp>
      <p:sp>
        <p:nvSpPr>
          <p:cNvPr id="21" name="TextBox 20"/>
          <p:cNvSpPr txBox="1"/>
          <p:nvPr/>
        </p:nvSpPr>
        <p:spPr>
          <a:xfrm>
            <a:off x="5608393" y="4751566"/>
            <a:ext cx="466794" cy="261610"/>
          </a:xfrm>
          <a:prstGeom prst="rect">
            <a:avLst/>
          </a:prstGeom>
          <a:noFill/>
        </p:spPr>
        <p:txBody>
          <a:bodyPr wrap="square" rtlCol="1">
            <a:spAutoFit/>
          </a:bodyPr>
          <a:lstStyle/>
          <a:p>
            <a:r>
              <a:rPr lang="en-US" sz="1100" b="1" dirty="0">
                <a:solidFill>
                  <a:schemeClr val="tx1"/>
                </a:solidFill>
              </a:rPr>
              <a:t>40</a:t>
            </a:r>
            <a:r>
              <a:rPr lang="he-IL" sz="1100" b="1" dirty="0">
                <a:solidFill>
                  <a:schemeClr val="tx1"/>
                </a:solidFill>
              </a:rPr>
              <a:t>%</a:t>
            </a:r>
          </a:p>
        </p:txBody>
      </p:sp>
      <p:sp>
        <p:nvSpPr>
          <p:cNvPr id="22" name="סוגר מסולסל ימני 21"/>
          <p:cNvSpPr/>
          <p:nvPr/>
        </p:nvSpPr>
        <p:spPr>
          <a:xfrm>
            <a:off x="5508104" y="4220374"/>
            <a:ext cx="144458" cy="1363880"/>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0" name="TextBox 19"/>
          <p:cNvSpPr txBox="1"/>
          <p:nvPr/>
        </p:nvSpPr>
        <p:spPr>
          <a:xfrm>
            <a:off x="6732240" y="4437112"/>
            <a:ext cx="466794" cy="261610"/>
          </a:xfrm>
          <a:prstGeom prst="rect">
            <a:avLst/>
          </a:prstGeom>
          <a:noFill/>
        </p:spPr>
        <p:txBody>
          <a:bodyPr wrap="square" rtlCol="1">
            <a:spAutoFit/>
          </a:bodyPr>
          <a:lstStyle/>
          <a:p>
            <a:r>
              <a:rPr lang="en-US" sz="1100" b="1" dirty="0">
                <a:solidFill>
                  <a:schemeClr val="tx1"/>
                </a:solidFill>
              </a:rPr>
              <a:t>53</a:t>
            </a:r>
            <a:r>
              <a:rPr lang="he-IL" sz="1100" b="1" dirty="0">
                <a:solidFill>
                  <a:schemeClr val="tx1"/>
                </a:solidFill>
              </a:rPr>
              <a:t>%</a:t>
            </a:r>
          </a:p>
        </p:txBody>
      </p:sp>
      <p:sp>
        <p:nvSpPr>
          <p:cNvPr id="23" name="סוגר מסולסל ימני 14"/>
          <p:cNvSpPr/>
          <p:nvPr/>
        </p:nvSpPr>
        <p:spPr>
          <a:xfrm>
            <a:off x="6588225" y="3717033"/>
            <a:ext cx="144016" cy="1800200"/>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4" name="כוכב עם 5 פינות 10"/>
          <p:cNvSpPr/>
          <p:nvPr/>
        </p:nvSpPr>
        <p:spPr bwMode="auto">
          <a:xfrm>
            <a:off x="8973296" y="6003743"/>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5" name="TextBox 24"/>
          <p:cNvSpPr txBox="1"/>
          <p:nvPr/>
        </p:nvSpPr>
        <p:spPr>
          <a:xfrm>
            <a:off x="7742140"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6" name="כוכב עם 5 פינות 10"/>
          <p:cNvSpPr/>
          <p:nvPr/>
        </p:nvSpPr>
        <p:spPr bwMode="auto">
          <a:xfrm>
            <a:off x="5724128" y="458112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2778383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בדומה להבדלים בין המגזרים בהתייחס לחלק מהשיעור אשר מתבזבז על בעיות משמעת,</a:t>
            </a:r>
          </a:p>
          <a:p>
            <a:pPr algn="ctr" rtl="1"/>
            <a:r>
              <a:rPr lang="he-IL" sz="1400" dirty="0">
                <a:solidFill>
                  <a:srgbClr val="FFFFFF"/>
                </a:solidFill>
              </a:rPr>
              <a:t>עולה כי </a:t>
            </a:r>
            <a:r>
              <a:rPr lang="he-IL" sz="1400" dirty="0" smtClean="0">
                <a:solidFill>
                  <a:srgbClr val="FFFFFF"/>
                </a:solidFill>
              </a:rPr>
              <a:t>במגזר </a:t>
            </a:r>
            <a:r>
              <a:rPr lang="he-IL" sz="1400" dirty="0">
                <a:solidFill>
                  <a:srgbClr val="FFFFFF"/>
                </a:solidFill>
              </a:rPr>
              <a:t>הממלכתי דתי מדווחים בשיעור הנמוך ביותר כי לדעתם קיימת אלימות בבית ספרם.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33</a:t>
            </a:fld>
            <a:endParaRPr lang="en-US" altLang="en-US" dirty="0">
              <a:solidFill>
                <a:srgbClr val="FFFFFF"/>
              </a:solidFill>
            </a:endParaRPr>
          </a:p>
        </p:txBody>
      </p:sp>
      <p:sp>
        <p:nvSpPr>
          <p:cNvPr id="8197" name="Rectangle 3"/>
          <p:cNvSpPr>
            <a:spLocks noChangeArrowheads="1"/>
          </p:cNvSpPr>
          <p:nvPr/>
        </p:nvSpPr>
        <p:spPr bwMode="auto">
          <a:xfrm>
            <a:off x="63798" y="78504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לאחרונה אנו עדים למקרי אלימות המתרחשים בבתי הספר בארץ. האם אתה סבור כי בבית הספר שלך קיימת אלימות מסוג כלשהו של תלמידים כלפי מורים? </a:t>
            </a:r>
          </a:p>
          <a:p>
            <a:pPr algn="r" rtl="1"/>
            <a:r>
              <a:rPr lang="he-IL" sz="1050" dirty="0">
                <a:solidFill>
                  <a:schemeClr val="bg1"/>
                </a:solidFill>
              </a:rPr>
              <a:t>אם כן, באיזו מידה, לדעתך, קיימת תופעה זו בבית הספר בו אתה מלמד? </a:t>
            </a:r>
            <a:r>
              <a:rPr lang="he-IL" sz="1050" b="0" dirty="0">
                <a:solidFill>
                  <a:schemeClr val="bg1"/>
                </a:solidFill>
              </a:rPr>
              <a:t> </a:t>
            </a:r>
            <a:r>
              <a:rPr lang="he-IL" sz="1050" dirty="0">
                <a:solidFill>
                  <a:schemeClr val="bg1"/>
                </a:solidFill>
              </a:rPr>
              <a:t> </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3870728791"/>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p:cNvSpPr txBox="1"/>
          <p:nvPr/>
        </p:nvSpPr>
        <p:spPr>
          <a:xfrm>
            <a:off x="1803151" y="4844539"/>
            <a:ext cx="466794" cy="261610"/>
          </a:xfrm>
          <a:prstGeom prst="rect">
            <a:avLst/>
          </a:prstGeom>
          <a:noFill/>
        </p:spPr>
        <p:txBody>
          <a:bodyPr wrap="square" rtlCol="1">
            <a:spAutoFit/>
          </a:bodyPr>
          <a:lstStyle/>
          <a:p>
            <a:r>
              <a:rPr lang="he-IL" sz="1100" b="1" dirty="0">
                <a:solidFill>
                  <a:schemeClr val="tx1"/>
                </a:solidFill>
              </a:rPr>
              <a:t>56%</a:t>
            </a:r>
          </a:p>
        </p:txBody>
      </p:sp>
      <p:sp>
        <p:nvSpPr>
          <p:cNvPr id="9" name="סוגר מסולסל ימני 8"/>
          <p:cNvSpPr/>
          <p:nvPr/>
        </p:nvSpPr>
        <p:spPr>
          <a:xfrm>
            <a:off x="1689347" y="3573016"/>
            <a:ext cx="138352" cy="198851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0" name="TextBox 9"/>
          <p:cNvSpPr txBox="1"/>
          <p:nvPr/>
        </p:nvSpPr>
        <p:spPr>
          <a:xfrm>
            <a:off x="3368368" y="4844539"/>
            <a:ext cx="466794" cy="261610"/>
          </a:xfrm>
          <a:prstGeom prst="rect">
            <a:avLst/>
          </a:prstGeom>
          <a:noFill/>
        </p:spPr>
        <p:txBody>
          <a:bodyPr wrap="square" rtlCol="1">
            <a:spAutoFit/>
          </a:bodyPr>
          <a:lstStyle/>
          <a:p>
            <a:r>
              <a:rPr lang="he-IL" sz="1100" b="1" dirty="0">
                <a:solidFill>
                  <a:schemeClr val="tx1"/>
                </a:solidFill>
              </a:rPr>
              <a:t>28%</a:t>
            </a:r>
          </a:p>
        </p:txBody>
      </p:sp>
      <p:sp>
        <p:nvSpPr>
          <p:cNvPr id="11" name="סוגר מסולסל ימני 10"/>
          <p:cNvSpPr/>
          <p:nvPr/>
        </p:nvSpPr>
        <p:spPr>
          <a:xfrm>
            <a:off x="3265949" y="4605592"/>
            <a:ext cx="139574" cy="97075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2" name="TextBox 11"/>
          <p:cNvSpPr txBox="1"/>
          <p:nvPr/>
        </p:nvSpPr>
        <p:spPr>
          <a:xfrm>
            <a:off x="4843773" y="4080315"/>
            <a:ext cx="466794" cy="261610"/>
          </a:xfrm>
          <a:prstGeom prst="rect">
            <a:avLst/>
          </a:prstGeom>
          <a:noFill/>
        </p:spPr>
        <p:txBody>
          <a:bodyPr wrap="square" rtlCol="1">
            <a:spAutoFit/>
          </a:bodyPr>
          <a:lstStyle/>
          <a:p>
            <a:r>
              <a:rPr lang="he-IL" sz="1100" b="1" dirty="0">
                <a:solidFill>
                  <a:schemeClr val="tx1"/>
                </a:solidFill>
              </a:rPr>
              <a:t>70%</a:t>
            </a:r>
          </a:p>
        </p:txBody>
      </p:sp>
      <p:sp>
        <p:nvSpPr>
          <p:cNvPr id="13" name="סוגר מסולסל ימני 12"/>
          <p:cNvSpPr/>
          <p:nvPr/>
        </p:nvSpPr>
        <p:spPr>
          <a:xfrm>
            <a:off x="4843773" y="3140968"/>
            <a:ext cx="111234" cy="241271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cxnSp>
        <p:nvCxnSpPr>
          <p:cNvPr id="14" name="מחבר ישר 13"/>
          <p:cNvCxnSpPr/>
          <p:nvPr/>
        </p:nvCxnSpPr>
        <p:spPr bwMode="auto">
          <a:xfrm>
            <a:off x="5255327"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5" name="TextBox 14"/>
          <p:cNvSpPr txBox="1"/>
          <p:nvPr/>
        </p:nvSpPr>
        <p:spPr>
          <a:xfrm>
            <a:off x="6466306" y="4614828"/>
            <a:ext cx="466794" cy="261610"/>
          </a:xfrm>
          <a:prstGeom prst="rect">
            <a:avLst/>
          </a:prstGeom>
          <a:noFill/>
        </p:spPr>
        <p:txBody>
          <a:bodyPr wrap="square" rtlCol="1">
            <a:spAutoFit/>
          </a:bodyPr>
          <a:lstStyle/>
          <a:p>
            <a:r>
              <a:rPr lang="he-IL" sz="1100" b="1" dirty="0">
                <a:solidFill>
                  <a:schemeClr val="tx1"/>
                </a:solidFill>
              </a:rPr>
              <a:t>53%</a:t>
            </a:r>
          </a:p>
        </p:txBody>
      </p:sp>
      <p:sp>
        <p:nvSpPr>
          <p:cNvPr id="16" name="סוגר מסולסל ימני 15"/>
          <p:cNvSpPr/>
          <p:nvPr/>
        </p:nvSpPr>
        <p:spPr>
          <a:xfrm>
            <a:off x="6404364" y="3717032"/>
            <a:ext cx="126607" cy="1859279"/>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9" name="Rectangle 2"/>
          <p:cNvSpPr>
            <a:spLocks noGrp="1" noChangeArrowheads="1"/>
          </p:cNvSpPr>
          <p:nvPr>
            <p:ph type="title" sz="quarter"/>
          </p:nvPr>
        </p:nvSpPr>
        <p:spPr>
          <a:xfrm>
            <a:off x="2779466" y="-21266"/>
            <a:ext cx="6383883" cy="431800"/>
          </a:xfrm>
        </p:spPr>
        <p:txBody>
          <a:bodyPr/>
          <a:lstStyle/>
          <a:p>
            <a:pPr lvl="0" eaLnBrk="1" hangingPunct="1">
              <a:defRPr/>
            </a:pPr>
            <a:r>
              <a:rPr lang="he-IL" dirty="0">
                <a:solidFill>
                  <a:schemeClr val="bg1"/>
                </a:solidFill>
              </a:rPr>
              <a:t>תפיסת היקף תופעת האלימות כלפי מורים</a:t>
            </a:r>
            <a:br>
              <a:rPr lang="he-IL" dirty="0">
                <a:solidFill>
                  <a:schemeClr val="bg1"/>
                </a:solidFill>
              </a:rPr>
            </a:br>
            <a:r>
              <a:rPr lang="he-IL" dirty="0">
                <a:solidFill>
                  <a:srgbClr val="FFC000"/>
                </a:solidFill>
                <a:effectLst>
                  <a:outerShdw blurRad="38100" dist="38100" dir="2700000" algn="tl">
                    <a:srgbClr val="000000">
                      <a:alpha val="43137"/>
                    </a:srgbClr>
                  </a:outerShdw>
                </a:effectLst>
                <a:latin typeface="Times New Roman"/>
              </a:rPr>
              <a:t>פילוח לפי מגזר</a:t>
            </a:r>
            <a:br>
              <a:rPr lang="he-IL" dirty="0">
                <a:solidFill>
                  <a:srgbClr val="FFC000"/>
                </a:solidFill>
                <a:effectLst>
                  <a:outerShdw blurRad="38100" dist="38100" dir="2700000" algn="tl">
                    <a:srgbClr val="000000">
                      <a:alpha val="43137"/>
                    </a:srgbClr>
                  </a:outerShdw>
                </a:effectLst>
                <a:latin typeface="Times New Roman"/>
              </a:rPr>
            </a:br>
            <a:endParaRPr lang="he-IL" dirty="0">
              <a:solidFill>
                <a:schemeClr val="bg1"/>
              </a:solidFill>
            </a:endParaRPr>
          </a:p>
        </p:txBody>
      </p:sp>
      <p:sp>
        <p:nvSpPr>
          <p:cNvPr id="20" name="כוכב עם 5 פינות 19"/>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1" name="TextBox 20"/>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 name="Oval 1"/>
          <p:cNvSpPr/>
          <p:nvPr/>
        </p:nvSpPr>
        <p:spPr bwMode="auto">
          <a:xfrm>
            <a:off x="2627784" y="4614828"/>
            <a:ext cx="504056" cy="961483"/>
          </a:xfrm>
          <a:prstGeom prst="ellipse">
            <a:avLst/>
          </a:prstGeom>
          <a:noFill/>
          <a:ln w="19050" cap="flat" cmpd="sng" algn="ctr">
            <a:solidFill>
              <a:schemeClr val="bg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36193492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מרבית המורים מסכימים עם ההיגדים החיוביים שנבדקו במחקר ביחס להתמודדות עם בעיות משמעת ואלימות. באופן משמעותי שיעור גבוה יותר מהמורים מרגישים שהם מוגנים בבית הספר בו הם מלמדים לעומת שיעור המרגישים כי יש בידיהם הסמכות והכוח להתמודד עם התלמידים.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32230"/>
            <a:ext cx="6383883" cy="431800"/>
          </a:xfrm>
        </p:spPr>
        <p:txBody>
          <a:bodyPr/>
          <a:lstStyle/>
          <a:p>
            <a:pPr eaLnBrk="1" hangingPunct="1">
              <a:defRPr/>
            </a:pPr>
            <a:r>
              <a:rPr lang="he-IL" dirty="0">
                <a:solidFill>
                  <a:schemeClr val="bg1"/>
                </a:solidFill>
              </a:rPr>
              <a:t>תפיסת מעמד המורה בבית הספר בקשר עם </a:t>
            </a:r>
            <a:br>
              <a:rPr lang="he-IL" dirty="0">
                <a:solidFill>
                  <a:schemeClr val="bg1"/>
                </a:solidFill>
              </a:rPr>
            </a:br>
            <a:r>
              <a:rPr lang="he-IL" dirty="0">
                <a:solidFill>
                  <a:schemeClr val="bg1"/>
                </a:solidFill>
              </a:rPr>
              <a:t>יכולת ההתמודדות עם בעיות משמעת ואלימות</a:t>
            </a:r>
          </a:p>
        </p:txBody>
      </p:sp>
      <p:sp>
        <p:nvSpPr>
          <p:cNvPr id="8197"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graphicFrame>
        <p:nvGraphicFramePr>
          <p:cNvPr id="11" name="Object 6"/>
          <p:cNvGraphicFramePr>
            <a:graphicFrameLocks noGrp="1" noChangeAspect="1"/>
          </p:cNvGraphicFramePr>
          <p:nvPr>
            <p:ph idx="1"/>
            <p:extLst>
              <p:ext uri="{D42A27DB-BD31-4B8C-83A1-F6EECF244321}">
                <p14:modId xmlns:p14="http://schemas.microsoft.com/office/powerpoint/2010/main" val="3703003107"/>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4" name="מלבן מעוגל 3"/>
          <p:cNvSpPr/>
          <p:nvPr/>
        </p:nvSpPr>
        <p:spPr bwMode="auto">
          <a:xfrm>
            <a:off x="6372200" y="1268760"/>
            <a:ext cx="2376264" cy="360040"/>
          </a:xfrm>
          <a:prstGeom prst="roundRect">
            <a:avLst/>
          </a:prstGeom>
          <a:solidFill>
            <a:srgbClr val="00B050"/>
          </a:solidFill>
          <a:ln w="12700" cap="flat" cmpd="sng" algn="ctr">
            <a:solidFill>
              <a:srgbClr val="00B05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tx1"/>
                </a:solidFill>
              </a:rPr>
              <a:t>משפטים חיוביים</a:t>
            </a:r>
            <a:endParaRPr kumimoji="0" lang="he-IL" sz="1600" b="1" i="0" u="none" strike="noStrike" cap="none" normalizeH="0" baseline="0" dirty="0">
              <a:ln>
                <a:noFill/>
              </a:ln>
              <a:solidFill>
                <a:schemeClr val="tx1"/>
              </a:solidFill>
              <a:effectLst/>
            </a:endParaRPr>
          </a:p>
        </p:txBody>
      </p:sp>
      <p:sp>
        <p:nvSpPr>
          <p:cNvPr id="13" name="מלבן מעוגל 12"/>
          <p:cNvSpPr/>
          <p:nvPr/>
        </p:nvSpPr>
        <p:spPr bwMode="auto">
          <a:xfrm>
            <a:off x="2563984" y="263691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r>
              <a:rPr lang="en-US" sz="1200" dirty="0">
                <a:solidFill>
                  <a:schemeClr val="bg1"/>
                </a:solidFill>
              </a:rPr>
              <a:t>0</a:t>
            </a:r>
            <a:r>
              <a:rPr lang="he-IL" sz="1200" dirty="0">
                <a:solidFill>
                  <a:schemeClr val="bg1"/>
                </a:solidFill>
              </a:rPr>
              <a:t>%</a:t>
            </a:r>
          </a:p>
        </p:txBody>
      </p:sp>
      <p:sp>
        <p:nvSpPr>
          <p:cNvPr id="15" name="מלבן מעוגל 14"/>
          <p:cNvSpPr/>
          <p:nvPr/>
        </p:nvSpPr>
        <p:spPr bwMode="auto">
          <a:xfrm>
            <a:off x="5771801" y="296265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a:t>
            </a:r>
            <a:r>
              <a:rPr lang="en-US" sz="1200" dirty="0">
                <a:solidFill>
                  <a:schemeClr val="bg1"/>
                </a:solidFill>
              </a:rPr>
              <a:t>0</a:t>
            </a:r>
            <a:r>
              <a:rPr lang="he-IL" sz="1200" dirty="0">
                <a:solidFill>
                  <a:schemeClr val="bg1"/>
                </a:solidFill>
              </a:rPr>
              <a:t>%</a:t>
            </a:r>
          </a:p>
        </p:txBody>
      </p:sp>
      <p:sp>
        <p:nvSpPr>
          <p:cNvPr id="16" name="מלבן מעוגל 15"/>
          <p:cNvSpPr/>
          <p:nvPr/>
        </p:nvSpPr>
        <p:spPr bwMode="auto">
          <a:xfrm>
            <a:off x="2579861" y="1879599"/>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8</a:t>
            </a:r>
            <a:r>
              <a:rPr lang="he-IL" sz="1200" dirty="0">
                <a:solidFill>
                  <a:schemeClr val="bg1"/>
                </a:solidFill>
              </a:rPr>
              <a:t>%</a:t>
            </a:r>
          </a:p>
        </p:txBody>
      </p:sp>
      <p:sp>
        <p:nvSpPr>
          <p:cNvPr id="17" name="מלבן מעוגל 16"/>
          <p:cNvSpPr/>
          <p:nvPr/>
        </p:nvSpPr>
        <p:spPr bwMode="auto">
          <a:xfrm>
            <a:off x="5771802" y="1858218"/>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8</a:t>
            </a:r>
            <a:r>
              <a:rPr lang="he-IL" sz="1200" dirty="0">
                <a:solidFill>
                  <a:schemeClr val="bg1"/>
                </a:solidFill>
              </a:rPr>
              <a:t>%</a:t>
            </a:r>
          </a:p>
        </p:txBody>
      </p:sp>
      <p:sp>
        <p:nvSpPr>
          <p:cNvPr id="18"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9"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20" name="AutoShape 21"/>
          <p:cNvSpPr>
            <a:spLocks noChangeArrowheads="1"/>
          </p:cNvSpPr>
          <p:nvPr/>
        </p:nvSpPr>
        <p:spPr bwMode="auto">
          <a:xfrm>
            <a:off x="3635896" y="2932435"/>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1174488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6"/>
          <p:cNvGraphicFramePr>
            <a:graphicFrameLocks noGrp="1" noChangeAspect="1"/>
          </p:cNvGraphicFramePr>
          <p:nvPr>
            <p:ph idx="1"/>
            <p:extLst>
              <p:ext uri="{D42A27DB-BD31-4B8C-83A1-F6EECF244321}">
                <p14:modId xmlns:p14="http://schemas.microsoft.com/office/powerpoint/2010/main" val="21466088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מיעוט מהמורים מסכימים עם ההיגדים השליליים שנבדקו במחקר ביחס להתמודדות עם בעיות משמעת ואלימות. </a:t>
            </a:r>
          </a:p>
          <a:p>
            <a:pPr algn="ctr" rtl="1"/>
            <a:r>
              <a:rPr lang="he-IL" sz="1400" dirty="0">
                <a:solidFill>
                  <a:srgbClr val="FFFFFF"/>
                </a:solidFill>
              </a:rPr>
              <a:t>באופן יחסי שיעור גבוה יותר מהמורים מרגיש חסר אונים בהתמודדות מול התלמידים.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35</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32230"/>
            <a:ext cx="6383883" cy="431800"/>
          </a:xfrm>
        </p:spPr>
        <p:txBody>
          <a:bodyPr/>
          <a:lstStyle/>
          <a:p>
            <a:pPr eaLnBrk="1" hangingPunct="1">
              <a:defRPr/>
            </a:pPr>
            <a:r>
              <a:rPr lang="he-IL" dirty="0">
                <a:solidFill>
                  <a:schemeClr val="bg1"/>
                </a:solidFill>
              </a:rPr>
              <a:t>תפיסת מעמד המורה בבית הספר בקשר עם </a:t>
            </a:r>
            <a:br>
              <a:rPr lang="he-IL" dirty="0">
                <a:solidFill>
                  <a:schemeClr val="bg1"/>
                </a:solidFill>
              </a:rPr>
            </a:br>
            <a:r>
              <a:rPr lang="he-IL" dirty="0">
                <a:solidFill>
                  <a:schemeClr val="bg1"/>
                </a:solidFill>
              </a:rPr>
              <a:t>יכולת ההתמודדות עם בעיות משמעת ואלימות</a:t>
            </a:r>
          </a:p>
        </p:txBody>
      </p:sp>
      <p:sp>
        <p:nvSpPr>
          <p:cNvPr id="8197"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sp>
        <p:nvSpPr>
          <p:cNvPr id="4" name="מלבן מעוגל 3"/>
          <p:cNvSpPr/>
          <p:nvPr/>
        </p:nvSpPr>
        <p:spPr bwMode="auto">
          <a:xfrm>
            <a:off x="6372200" y="1268760"/>
            <a:ext cx="2376264" cy="360040"/>
          </a:xfrm>
          <a:prstGeom prst="roundRect">
            <a:avLst/>
          </a:prstGeom>
          <a:solidFill>
            <a:srgbClr val="C00000"/>
          </a:solidFill>
          <a:ln w="12700" cap="flat" cmpd="sng" algn="ctr">
            <a:solidFill>
              <a:srgbClr val="C0000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שליליים</a:t>
            </a:r>
            <a:endParaRPr kumimoji="0" lang="he-IL" sz="1600" b="1" i="0" u="none" strike="noStrike" cap="none" normalizeH="0" baseline="0" dirty="0">
              <a:ln>
                <a:noFill/>
              </a:ln>
              <a:solidFill>
                <a:schemeClr val="bg1"/>
              </a:solidFill>
              <a:effectLst/>
            </a:endParaRPr>
          </a:p>
        </p:txBody>
      </p:sp>
      <p:sp>
        <p:nvSpPr>
          <p:cNvPr id="9" name="מלבן מעוגל 8"/>
          <p:cNvSpPr/>
          <p:nvPr/>
        </p:nvSpPr>
        <p:spPr bwMode="auto">
          <a:xfrm>
            <a:off x="1907704" y="479715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a:t>
            </a:r>
            <a:r>
              <a:rPr lang="en-US" sz="1200" dirty="0">
                <a:solidFill>
                  <a:schemeClr val="bg1"/>
                </a:solidFill>
              </a:rPr>
              <a:t>8</a:t>
            </a:r>
            <a:r>
              <a:rPr lang="he-IL" sz="1200" dirty="0">
                <a:solidFill>
                  <a:schemeClr val="bg1"/>
                </a:solidFill>
              </a:rPr>
              <a:t>%</a:t>
            </a:r>
          </a:p>
        </p:txBody>
      </p:sp>
      <p:sp>
        <p:nvSpPr>
          <p:cNvPr id="10" name="מלבן מעוגל 9"/>
          <p:cNvSpPr/>
          <p:nvPr/>
        </p:nvSpPr>
        <p:spPr bwMode="auto">
          <a:xfrm>
            <a:off x="4037000" y="493174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a:t>
            </a:r>
            <a:r>
              <a:rPr lang="en-US" sz="1200" dirty="0">
                <a:solidFill>
                  <a:schemeClr val="bg1"/>
                </a:solidFill>
              </a:rPr>
              <a:t>4</a:t>
            </a:r>
            <a:r>
              <a:rPr lang="he-IL" sz="1200" dirty="0">
                <a:solidFill>
                  <a:schemeClr val="bg1"/>
                </a:solidFill>
              </a:rPr>
              <a:t>%</a:t>
            </a:r>
          </a:p>
        </p:txBody>
      </p:sp>
      <p:sp>
        <p:nvSpPr>
          <p:cNvPr id="12" name="מלבן מעוגל 11"/>
          <p:cNvSpPr/>
          <p:nvPr/>
        </p:nvSpPr>
        <p:spPr bwMode="auto">
          <a:xfrm>
            <a:off x="6100336" y="507496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a:t>
            </a:r>
            <a:r>
              <a:rPr lang="en-US" sz="1200" dirty="0">
                <a:solidFill>
                  <a:schemeClr val="bg1"/>
                </a:solidFill>
              </a:rPr>
              <a:t>0</a:t>
            </a:r>
            <a:r>
              <a:rPr lang="he-IL" sz="1200" dirty="0">
                <a:solidFill>
                  <a:schemeClr val="bg1"/>
                </a:solidFill>
              </a:rPr>
              <a:t>%</a:t>
            </a:r>
          </a:p>
        </p:txBody>
      </p:sp>
      <p:sp>
        <p:nvSpPr>
          <p:cNvPr id="13" name="מלבן מעוגל 12"/>
          <p:cNvSpPr/>
          <p:nvPr/>
        </p:nvSpPr>
        <p:spPr bwMode="auto">
          <a:xfrm>
            <a:off x="1907704" y="305708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a:t>
            </a:r>
            <a:r>
              <a:rPr lang="en-US" sz="1200" dirty="0">
                <a:solidFill>
                  <a:schemeClr val="bg1"/>
                </a:solidFill>
              </a:rPr>
              <a:t>0</a:t>
            </a:r>
            <a:r>
              <a:rPr lang="he-IL" sz="1200" dirty="0">
                <a:solidFill>
                  <a:schemeClr val="bg1"/>
                </a:solidFill>
              </a:rPr>
              <a:t>%</a:t>
            </a:r>
          </a:p>
        </p:txBody>
      </p:sp>
      <p:sp>
        <p:nvSpPr>
          <p:cNvPr id="14" name="מלבן מעוגל 13"/>
          <p:cNvSpPr/>
          <p:nvPr/>
        </p:nvSpPr>
        <p:spPr bwMode="auto">
          <a:xfrm>
            <a:off x="3923928" y="335699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66</a:t>
            </a:r>
            <a:r>
              <a:rPr lang="he-IL" sz="1200" dirty="0">
                <a:solidFill>
                  <a:schemeClr val="bg1"/>
                </a:solidFill>
              </a:rPr>
              <a:t>%</a:t>
            </a:r>
          </a:p>
        </p:txBody>
      </p:sp>
      <p:sp>
        <p:nvSpPr>
          <p:cNvPr id="15" name="מלבן מעוגל 14"/>
          <p:cNvSpPr/>
          <p:nvPr/>
        </p:nvSpPr>
        <p:spPr bwMode="auto">
          <a:xfrm>
            <a:off x="6084168" y="403291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82</a:t>
            </a:r>
            <a:r>
              <a:rPr lang="he-IL" sz="1200" dirty="0">
                <a:solidFill>
                  <a:schemeClr val="bg1"/>
                </a:solidFill>
              </a:rPr>
              <a:t>%</a:t>
            </a:r>
          </a:p>
        </p:txBody>
      </p:sp>
      <p:sp>
        <p:nvSpPr>
          <p:cNvPr id="17"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8"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Tree>
    <p:extLst>
      <p:ext uri="{BB962C8B-B14F-4D97-AF65-F5344CB8AC3E}">
        <p14:creationId xmlns:p14="http://schemas.microsoft.com/office/powerpoint/2010/main" val="17953525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chemeClr val="bg1"/>
                </a:solidFill>
              </a:rPr>
              <a:t>בהשוואה לאורך זמן, לא ניכרים הבדלים משמעותיים במרבית התפיסות בנוגע למעמד המורה בבית הספר,</a:t>
            </a:r>
          </a:p>
          <a:p>
            <a:pPr algn="ctr" rtl="1"/>
            <a:r>
              <a:rPr lang="he-IL" sz="1400" dirty="0">
                <a:solidFill>
                  <a:schemeClr val="bg1"/>
                </a:solidFill>
              </a:rPr>
              <a:t>מלבד הרגשת חוסר האונים שהמורים חשים בהתמודדות מול הורי התלמידים, שצויינה במחקר הנוכחי בשיעורים גבוהים יותר משמעותית. </a:t>
            </a:r>
            <a:endParaRPr lang="he-IL" sz="1200" dirty="0">
              <a:solidFill>
                <a:srgbClr val="FFFF00"/>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תפיסת מעמד המורה בבית הספר </a:t>
            </a:r>
            <a:br>
              <a:rPr lang="he-IL" dirty="0">
                <a:solidFill>
                  <a:schemeClr val="bg1"/>
                </a:solidFill>
              </a:rPr>
            </a:br>
            <a:r>
              <a:rPr lang="he-IL" dirty="0">
                <a:solidFill>
                  <a:srgbClr val="FFC000"/>
                </a:solidFill>
              </a:rPr>
              <a:t>השוואה לאורך זמן</a:t>
            </a:r>
          </a:p>
        </p:txBody>
      </p:sp>
      <p:sp>
        <p:nvSpPr>
          <p:cNvPr id="6" name="מלבן 4"/>
          <p:cNvSpPr>
            <a:spLocks noChangeArrowheads="1"/>
          </p:cNvSpPr>
          <p:nvPr/>
        </p:nvSpPr>
        <p:spPr bwMode="auto">
          <a:xfrm>
            <a:off x="209734" y="1116327"/>
            <a:ext cx="8964612" cy="276999"/>
          </a:xfrm>
          <a:prstGeom prst="rect">
            <a:avLst/>
          </a:prstGeom>
          <a:noFill/>
          <a:ln w="9525">
            <a:noFill/>
            <a:miter lim="800000"/>
            <a:headEnd/>
            <a:tailEnd/>
          </a:ln>
        </p:spPr>
        <p:txBody>
          <a:bodyPr anchor="ctr">
            <a:spAutoFit/>
          </a:bodyPr>
          <a:lstStyle/>
          <a:p>
            <a:pPr algn="r" rtl="1"/>
            <a:r>
              <a:rPr lang="he-IL" sz="1200" dirty="0">
                <a:solidFill>
                  <a:schemeClr val="tx1"/>
                </a:solidFill>
              </a:rPr>
              <a:t>(בקרב מי שציינו " מאוד מסכים" / " מסכים" / "מסכים במידה בינונית")</a:t>
            </a:r>
          </a:p>
        </p:txBody>
      </p:sp>
      <p:graphicFrame>
        <p:nvGraphicFramePr>
          <p:cNvPr id="24" name="Object 19"/>
          <p:cNvGraphicFramePr>
            <a:graphicFrameLocks noChangeAspect="1"/>
          </p:cNvGraphicFramePr>
          <p:nvPr>
            <p:extLst>
              <p:ext uri="{D42A27DB-BD31-4B8C-83A1-F6EECF244321}">
                <p14:modId xmlns:p14="http://schemas.microsoft.com/office/powerpoint/2010/main" val="2507414076"/>
              </p:ext>
            </p:extLst>
          </p:nvPr>
        </p:nvGraphicFramePr>
        <p:xfrm>
          <a:off x="209734" y="2019798"/>
          <a:ext cx="4032448" cy="3528392"/>
        </p:xfrm>
        <a:graphic>
          <a:graphicData uri="http://schemas.openxmlformats.org/drawingml/2006/chart">
            <c:chart xmlns:c="http://schemas.openxmlformats.org/drawingml/2006/chart" xmlns:r="http://schemas.openxmlformats.org/officeDocument/2006/relationships" r:id="rId2"/>
          </a:graphicData>
        </a:graphic>
      </p:graphicFrame>
      <p:cxnSp>
        <p:nvCxnSpPr>
          <p:cNvPr id="25" name="מחבר ישר 24"/>
          <p:cNvCxnSpPr/>
          <p:nvPr/>
        </p:nvCxnSpPr>
        <p:spPr bwMode="auto">
          <a:xfrm>
            <a:off x="4614532" y="1701095"/>
            <a:ext cx="0" cy="3816137"/>
          </a:xfrm>
          <a:prstGeom prst="line">
            <a:avLst/>
          </a:prstGeom>
          <a:solidFill>
            <a:schemeClr val="accent1"/>
          </a:solidFill>
          <a:ln w="12700" cap="flat" cmpd="sng" algn="ctr">
            <a:solidFill>
              <a:schemeClr val="tx1"/>
            </a:solidFill>
            <a:prstDash val="sysDash"/>
            <a:round/>
            <a:headEnd type="none" w="sm" len="sm"/>
            <a:tailEnd type="none" w="sm" len="sm"/>
          </a:ln>
          <a:effectLst/>
        </p:spPr>
      </p:cxnSp>
      <p:graphicFrame>
        <p:nvGraphicFramePr>
          <p:cNvPr id="26" name="Object 19"/>
          <p:cNvGraphicFramePr>
            <a:graphicFrameLocks noChangeAspect="1"/>
          </p:cNvGraphicFramePr>
          <p:nvPr>
            <p:extLst>
              <p:ext uri="{D42A27DB-BD31-4B8C-83A1-F6EECF244321}">
                <p14:modId xmlns:p14="http://schemas.microsoft.com/office/powerpoint/2010/main" val="234556358"/>
              </p:ext>
            </p:extLst>
          </p:nvPr>
        </p:nvGraphicFramePr>
        <p:xfrm>
          <a:off x="5118588" y="2019798"/>
          <a:ext cx="3744416" cy="3528392"/>
        </p:xfrm>
        <a:graphic>
          <a:graphicData uri="http://schemas.openxmlformats.org/drawingml/2006/chart">
            <c:chart xmlns:c="http://schemas.openxmlformats.org/drawingml/2006/chart" xmlns:r="http://schemas.openxmlformats.org/officeDocument/2006/relationships" r:id="rId3"/>
          </a:graphicData>
        </a:graphic>
      </p:graphicFrame>
      <p:sp>
        <p:nvSpPr>
          <p:cNvPr id="27" name="מלבן מעוגל 26"/>
          <p:cNvSpPr/>
          <p:nvPr/>
        </p:nvSpPr>
        <p:spPr bwMode="auto">
          <a:xfrm>
            <a:off x="1475656" y="1579940"/>
            <a:ext cx="2376264" cy="360040"/>
          </a:xfrm>
          <a:prstGeom prst="roundRect">
            <a:avLst/>
          </a:prstGeom>
          <a:solidFill>
            <a:srgbClr val="00B050"/>
          </a:solidFill>
          <a:ln w="12700" cap="flat" cmpd="sng" algn="ctr">
            <a:solidFill>
              <a:srgbClr val="00B05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חיוביים</a:t>
            </a:r>
            <a:endParaRPr kumimoji="0" lang="he-IL" sz="1600" b="1" i="0" u="none" strike="noStrike" cap="none" normalizeH="0" baseline="0" dirty="0">
              <a:ln>
                <a:noFill/>
              </a:ln>
              <a:solidFill>
                <a:schemeClr val="bg1"/>
              </a:solidFill>
              <a:effectLst/>
            </a:endParaRPr>
          </a:p>
        </p:txBody>
      </p:sp>
      <p:sp>
        <p:nvSpPr>
          <p:cNvPr id="28" name="מלבן מעוגל 27"/>
          <p:cNvSpPr/>
          <p:nvPr/>
        </p:nvSpPr>
        <p:spPr bwMode="auto">
          <a:xfrm>
            <a:off x="5580112" y="1579940"/>
            <a:ext cx="2376264" cy="360040"/>
          </a:xfrm>
          <a:prstGeom prst="roundRect">
            <a:avLst/>
          </a:prstGeom>
          <a:solidFill>
            <a:srgbClr val="C00000"/>
          </a:solidFill>
          <a:ln w="12700" cap="flat" cmpd="sng" algn="ctr">
            <a:solidFill>
              <a:srgbClr val="C0000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שליליים</a:t>
            </a:r>
            <a:endParaRPr kumimoji="0" lang="he-IL" sz="1600" b="1" i="0" u="none" strike="noStrike" cap="none" normalizeH="0" baseline="0" dirty="0">
              <a:ln>
                <a:noFill/>
              </a:ln>
              <a:solidFill>
                <a:schemeClr val="bg1"/>
              </a:solidFill>
              <a:effectLst/>
            </a:endParaRPr>
          </a:p>
        </p:txBody>
      </p:sp>
      <p:sp>
        <p:nvSpPr>
          <p:cNvPr id="13"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graphicFrame>
        <p:nvGraphicFramePr>
          <p:cNvPr id="15" name="Object 6"/>
          <p:cNvGraphicFramePr>
            <a:graphicFrameLocks noChangeAspect="1"/>
          </p:cNvGraphicFramePr>
          <p:nvPr>
            <p:extLst>
              <p:ext uri="{D42A27DB-BD31-4B8C-83A1-F6EECF244321}">
                <p14:modId xmlns:p14="http://schemas.microsoft.com/office/powerpoint/2010/main" val="4204482030"/>
              </p:ext>
            </p:extLst>
          </p:nvPr>
        </p:nvGraphicFramePr>
        <p:xfrm>
          <a:off x="1302164" y="5485876"/>
          <a:ext cx="6264696" cy="625769"/>
        </p:xfrm>
        <a:graphic>
          <a:graphicData uri="http://schemas.openxmlformats.org/drawingml/2006/chart">
            <c:chart xmlns:c="http://schemas.openxmlformats.org/drawingml/2006/chart" xmlns:r="http://schemas.openxmlformats.org/officeDocument/2006/relationships" r:id="rId4"/>
          </a:graphicData>
        </a:graphic>
      </p:graphicFrame>
      <p:sp>
        <p:nvSpPr>
          <p:cNvPr id="14"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7"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18" name="AutoShape 21"/>
          <p:cNvSpPr>
            <a:spLocks noChangeArrowheads="1"/>
          </p:cNvSpPr>
          <p:nvPr/>
        </p:nvSpPr>
        <p:spPr bwMode="auto">
          <a:xfrm>
            <a:off x="7308304" y="3951910"/>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684404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300" dirty="0">
                <a:solidFill>
                  <a:srgbClr val="FFFFFF"/>
                </a:solidFill>
              </a:rPr>
              <a:t>באופן יחסי שיעור גבוה יותר של מורים מהמגזר הערבי חשים חסרי אונים בהתמודדות מול הורי התלמידים וכי בית הספר לא עושה מספיק כדי להגן עליהם.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37</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תפיסת מעמד המורה בבית הספר </a:t>
            </a:r>
            <a:br>
              <a:rPr lang="he-IL" dirty="0">
                <a:solidFill>
                  <a:schemeClr val="bg1"/>
                </a:solidFill>
              </a:rPr>
            </a:br>
            <a:r>
              <a:rPr lang="he-IL" dirty="0">
                <a:solidFill>
                  <a:srgbClr val="FFC000"/>
                </a:solidFill>
              </a:rPr>
              <a:t>פילוח</a:t>
            </a:r>
            <a:r>
              <a:rPr lang="he-IL" dirty="0">
                <a:solidFill>
                  <a:schemeClr val="bg1"/>
                </a:solidFill>
              </a:rPr>
              <a:t> </a:t>
            </a:r>
            <a:r>
              <a:rPr lang="he-IL" dirty="0">
                <a:solidFill>
                  <a:srgbClr val="FFC000"/>
                </a:solidFill>
              </a:rPr>
              <a:t>לפי מגזר </a:t>
            </a:r>
          </a:p>
        </p:txBody>
      </p:sp>
      <p:sp>
        <p:nvSpPr>
          <p:cNvPr id="6" name="מלבן 4"/>
          <p:cNvSpPr>
            <a:spLocks noChangeArrowheads="1"/>
          </p:cNvSpPr>
          <p:nvPr/>
        </p:nvSpPr>
        <p:spPr bwMode="auto">
          <a:xfrm>
            <a:off x="209734" y="1116327"/>
            <a:ext cx="8964612" cy="276999"/>
          </a:xfrm>
          <a:prstGeom prst="rect">
            <a:avLst/>
          </a:prstGeom>
          <a:noFill/>
          <a:ln w="9525">
            <a:noFill/>
            <a:miter lim="800000"/>
            <a:headEnd/>
            <a:tailEnd/>
          </a:ln>
        </p:spPr>
        <p:txBody>
          <a:bodyPr anchor="ctr">
            <a:spAutoFit/>
          </a:bodyPr>
          <a:lstStyle/>
          <a:p>
            <a:pPr algn="r" rtl="1"/>
            <a:r>
              <a:rPr lang="he-IL" sz="1200" dirty="0">
                <a:solidFill>
                  <a:schemeClr val="tx1"/>
                </a:solidFill>
              </a:rPr>
              <a:t>(בקרב מי שציינו " מאוד מסכים" / " מסכים" / "מסכים במידה בינונית")</a:t>
            </a:r>
          </a:p>
        </p:txBody>
      </p:sp>
      <p:graphicFrame>
        <p:nvGraphicFramePr>
          <p:cNvPr id="7" name="Object 19"/>
          <p:cNvGraphicFramePr>
            <a:graphicFrameLocks noChangeAspect="1"/>
          </p:cNvGraphicFramePr>
          <p:nvPr>
            <p:extLst>
              <p:ext uri="{D42A27DB-BD31-4B8C-83A1-F6EECF244321}">
                <p14:modId xmlns:p14="http://schemas.microsoft.com/office/powerpoint/2010/main" val="3114872303"/>
              </p:ext>
            </p:extLst>
          </p:nvPr>
        </p:nvGraphicFramePr>
        <p:xfrm>
          <a:off x="222044" y="2019798"/>
          <a:ext cx="4032448" cy="3528392"/>
        </p:xfrm>
        <a:graphic>
          <a:graphicData uri="http://schemas.openxmlformats.org/drawingml/2006/chart">
            <c:chart xmlns:c="http://schemas.openxmlformats.org/drawingml/2006/chart" xmlns:r="http://schemas.openxmlformats.org/officeDocument/2006/relationships" r:id="rId2"/>
          </a:graphicData>
        </a:graphic>
      </p:graphicFrame>
      <p:cxnSp>
        <p:nvCxnSpPr>
          <p:cNvPr id="8" name="מחבר ישר 7"/>
          <p:cNvCxnSpPr/>
          <p:nvPr/>
        </p:nvCxnSpPr>
        <p:spPr bwMode="auto">
          <a:xfrm>
            <a:off x="4614532" y="1701095"/>
            <a:ext cx="0" cy="4032161"/>
          </a:xfrm>
          <a:prstGeom prst="line">
            <a:avLst/>
          </a:prstGeom>
          <a:solidFill>
            <a:schemeClr val="accent1"/>
          </a:solidFill>
          <a:ln w="12700" cap="flat" cmpd="sng" algn="ctr">
            <a:solidFill>
              <a:schemeClr val="tx1"/>
            </a:solidFill>
            <a:prstDash val="sysDash"/>
            <a:round/>
            <a:headEnd type="none" w="sm" len="sm"/>
            <a:tailEnd type="none" w="sm" len="sm"/>
          </a:ln>
          <a:effectLst/>
        </p:spPr>
      </p:cxnSp>
      <p:graphicFrame>
        <p:nvGraphicFramePr>
          <p:cNvPr id="10" name="Object 19"/>
          <p:cNvGraphicFramePr>
            <a:graphicFrameLocks noChangeAspect="1"/>
          </p:cNvGraphicFramePr>
          <p:nvPr>
            <p:extLst>
              <p:ext uri="{D42A27DB-BD31-4B8C-83A1-F6EECF244321}">
                <p14:modId xmlns:p14="http://schemas.microsoft.com/office/powerpoint/2010/main" val="1878091893"/>
              </p:ext>
            </p:extLst>
          </p:nvPr>
        </p:nvGraphicFramePr>
        <p:xfrm>
          <a:off x="5148064" y="2019798"/>
          <a:ext cx="3744416" cy="3528392"/>
        </p:xfrm>
        <a:graphic>
          <a:graphicData uri="http://schemas.openxmlformats.org/drawingml/2006/chart">
            <c:chart xmlns:c="http://schemas.openxmlformats.org/drawingml/2006/chart" xmlns:r="http://schemas.openxmlformats.org/officeDocument/2006/relationships" r:id="rId3"/>
          </a:graphicData>
        </a:graphic>
      </p:graphicFrame>
      <p:sp>
        <p:nvSpPr>
          <p:cNvPr id="25" name="מלבן מעוגל 24"/>
          <p:cNvSpPr/>
          <p:nvPr/>
        </p:nvSpPr>
        <p:spPr bwMode="auto">
          <a:xfrm>
            <a:off x="1475656" y="1579940"/>
            <a:ext cx="2376264" cy="360040"/>
          </a:xfrm>
          <a:prstGeom prst="roundRect">
            <a:avLst/>
          </a:prstGeom>
          <a:solidFill>
            <a:srgbClr val="00B050"/>
          </a:solidFill>
          <a:ln w="12700" cap="flat" cmpd="sng" algn="ctr">
            <a:solidFill>
              <a:srgbClr val="00B05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חיוביים</a:t>
            </a:r>
            <a:endParaRPr kumimoji="0" lang="he-IL" sz="1600" b="1" i="0" u="none" strike="noStrike" cap="none" normalizeH="0" baseline="0" dirty="0">
              <a:ln>
                <a:noFill/>
              </a:ln>
              <a:solidFill>
                <a:schemeClr val="bg1"/>
              </a:solidFill>
              <a:effectLst/>
            </a:endParaRPr>
          </a:p>
        </p:txBody>
      </p:sp>
      <p:sp>
        <p:nvSpPr>
          <p:cNvPr id="26" name="מלבן מעוגל 25"/>
          <p:cNvSpPr/>
          <p:nvPr/>
        </p:nvSpPr>
        <p:spPr bwMode="auto">
          <a:xfrm>
            <a:off x="5580112" y="1579940"/>
            <a:ext cx="2376264" cy="360040"/>
          </a:xfrm>
          <a:prstGeom prst="roundRect">
            <a:avLst/>
          </a:prstGeom>
          <a:solidFill>
            <a:srgbClr val="C00000"/>
          </a:solidFill>
          <a:ln w="12700" cap="flat" cmpd="sng" algn="ctr">
            <a:solidFill>
              <a:srgbClr val="C0000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שליליים</a:t>
            </a:r>
            <a:endParaRPr kumimoji="0" lang="he-IL" sz="1600" b="1" i="0" u="none" strike="noStrike" cap="none" normalizeH="0" baseline="0" dirty="0">
              <a:ln>
                <a:noFill/>
              </a:ln>
              <a:solidFill>
                <a:schemeClr val="bg1"/>
              </a:solidFill>
              <a:effectLst/>
            </a:endParaRPr>
          </a:p>
        </p:txBody>
      </p:sp>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8832" y="5817281"/>
            <a:ext cx="3333750" cy="247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spTree>
    <p:extLst>
      <p:ext uri="{BB962C8B-B14F-4D97-AF65-F5344CB8AC3E}">
        <p14:creationId xmlns:p14="http://schemas.microsoft.com/office/powerpoint/2010/main" val="40400172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smtClean="0">
                <a:solidFill>
                  <a:srgbClr val="FFFFFF"/>
                </a:solidFill>
              </a:rPr>
              <a:t>הדרכים העיקריות  </a:t>
            </a:r>
            <a:r>
              <a:rPr lang="he-IL" sz="1400" dirty="0" smtClean="0">
                <a:solidFill>
                  <a:srgbClr val="FFFFFF"/>
                </a:solidFill>
              </a:rPr>
              <a:t>להפחתת האלימות כנגד המורים שצוינו </a:t>
            </a:r>
            <a:r>
              <a:rPr lang="he-IL" sz="1400" dirty="0">
                <a:solidFill>
                  <a:srgbClr val="FFFFFF"/>
                </a:solidFill>
              </a:rPr>
              <a:t>הן הגברת הענישה ויחס של כבוד בין המורה לתלמיד, כאשר במחקר הנוכחי ציינו גם שיעורי חינוך וקביעת חוקים כדרכים להפחתת האלימות.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38</a:t>
            </a:fld>
            <a:endParaRPr lang="en-US" altLang="en-US" dirty="0">
              <a:solidFill>
                <a:srgbClr val="FFFFFF"/>
              </a:solidFill>
            </a:endParaRPr>
          </a:p>
        </p:txBody>
      </p:sp>
      <p:sp>
        <p:nvSpPr>
          <p:cNvPr id="885762" name="Rectangle 2"/>
          <p:cNvSpPr>
            <a:spLocks noGrp="1" noChangeArrowheads="1"/>
          </p:cNvSpPr>
          <p:nvPr>
            <p:ph type="title" sz="quarter"/>
          </p:nvPr>
        </p:nvSpPr>
        <p:spPr>
          <a:xfrm>
            <a:off x="2758200" y="-13379"/>
            <a:ext cx="6383883" cy="431800"/>
          </a:xfrm>
        </p:spPr>
        <p:txBody>
          <a:bodyPr/>
          <a:lstStyle/>
          <a:p>
            <a:pPr eaLnBrk="1" hangingPunct="1">
              <a:defRPr/>
            </a:pPr>
            <a:r>
              <a:rPr lang="he-IL" dirty="0">
                <a:solidFill>
                  <a:schemeClr val="bg1"/>
                </a:solidFill>
              </a:rPr>
              <a:t>דרכים להפחתת תופעת האלימות כלפי מורים </a:t>
            </a:r>
            <a:br>
              <a:rPr lang="he-IL" dirty="0">
                <a:solidFill>
                  <a:schemeClr val="bg1"/>
                </a:solidFill>
              </a:rPr>
            </a:br>
            <a:r>
              <a:rPr lang="he-IL" dirty="0">
                <a:solidFill>
                  <a:srgbClr val="FFC000"/>
                </a:solidFill>
              </a:rPr>
              <a:t>בדיקה</a:t>
            </a:r>
            <a:r>
              <a:rPr lang="he-IL" dirty="0">
                <a:solidFill>
                  <a:schemeClr val="bg1"/>
                </a:solidFill>
              </a:rPr>
              <a:t> </a:t>
            </a:r>
            <a:r>
              <a:rPr lang="he-IL" dirty="0">
                <a:solidFill>
                  <a:srgbClr val="FFC000"/>
                </a:solidFill>
              </a:rPr>
              <a:t>בלתי נעזרת</a:t>
            </a:r>
          </a:p>
        </p:txBody>
      </p:sp>
      <p:sp>
        <p:nvSpPr>
          <p:cNvPr id="8197" name="Rectangle 3"/>
          <p:cNvSpPr>
            <a:spLocks noChangeArrowheads="1"/>
          </p:cNvSpPr>
          <p:nvPr/>
        </p:nvSpPr>
        <p:spPr bwMode="auto">
          <a:xfrm>
            <a:off x="74431"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כיצד ניתן, לדעתך, להפחית, או למנוע את תופעת האלימות של תלמידים כלפי מורים? </a:t>
            </a:r>
            <a:endParaRPr lang="en-US" sz="1100" dirty="0">
              <a:solidFill>
                <a:schemeClr val="bg1"/>
              </a:solidFill>
            </a:endParaRPr>
          </a:p>
        </p:txBody>
      </p:sp>
      <p:graphicFrame>
        <p:nvGraphicFramePr>
          <p:cNvPr id="6" name="Object 6"/>
          <p:cNvGraphicFramePr>
            <a:graphicFrameLocks noChangeAspect="1"/>
          </p:cNvGraphicFramePr>
          <p:nvPr>
            <p:extLst>
              <p:ext uri="{D42A27DB-BD31-4B8C-83A1-F6EECF244321}">
                <p14:modId xmlns:p14="http://schemas.microsoft.com/office/powerpoint/2010/main" val="3144831604"/>
              </p:ext>
            </p:extLst>
          </p:nvPr>
        </p:nvGraphicFramePr>
        <p:xfrm>
          <a:off x="136525" y="1628800"/>
          <a:ext cx="8888413" cy="447509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9"/>
          <p:cNvSpPr txBox="1">
            <a:spLocks noChangeArrowheads="1"/>
          </p:cNvSpPr>
          <p:nvPr/>
        </p:nvSpPr>
        <p:spPr bwMode="auto">
          <a:xfrm>
            <a:off x="7454744" y="5517232"/>
            <a:ext cx="1520378" cy="369332"/>
          </a:xfrm>
          <a:prstGeom prst="rect">
            <a:avLst/>
          </a:prstGeom>
          <a:noFill/>
          <a:ln w="9525">
            <a:solidFill>
              <a:schemeClr val="tx1"/>
            </a:solidFill>
            <a:prstDash val="sysDash"/>
            <a:miter lim="800000"/>
            <a:headEnd/>
            <a:tailEnd/>
          </a:ln>
        </p:spPr>
        <p:txBody>
          <a:bodyPr wrap="square">
            <a:spAutoFit/>
          </a:bodyPr>
          <a:lstStyle/>
          <a:p>
            <a:pPr algn="r"/>
            <a:r>
              <a:rPr lang="he-IL" sz="900" dirty="0">
                <a:solidFill>
                  <a:schemeClr val="tx1"/>
                </a:solidFill>
              </a:rPr>
              <a:t>דברים רבים נוספים צוינו </a:t>
            </a:r>
            <a:r>
              <a:rPr lang="en-US" sz="900" dirty="0">
                <a:solidFill>
                  <a:schemeClr val="tx1"/>
                </a:solidFill>
              </a:rPr>
              <a:t/>
            </a:r>
            <a:br>
              <a:rPr lang="en-US" sz="900" dirty="0">
                <a:solidFill>
                  <a:schemeClr val="tx1"/>
                </a:solidFill>
              </a:rPr>
            </a:br>
            <a:r>
              <a:rPr lang="he-IL" sz="900" b="1" dirty="0">
                <a:solidFill>
                  <a:schemeClr val="tx1"/>
                </a:solidFill>
              </a:rPr>
              <a:t>בשיעורים נמוכים יותר</a:t>
            </a:r>
          </a:p>
        </p:txBody>
      </p:sp>
      <p:sp>
        <p:nvSpPr>
          <p:cNvPr id="10"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1"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12" name="AutoShape 21"/>
          <p:cNvSpPr>
            <a:spLocks noChangeArrowheads="1"/>
          </p:cNvSpPr>
          <p:nvPr/>
        </p:nvSpPr>
        <p:spPr bwMode="auto">
          <a:xfrm>
            <a:off x="3059386" y="2024612"/>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3" name="AutoShape 21"/>
          <p:cNvSpPr>
            <a:spLocks noChangeArrowheads="1"/>
          </p:cNvSpPr>
          <p:nvPr/>
        </p:nvSpPr>
        <p:spPr bwMode="auto">
          <a:xfrm>
            <a:off x="3275856" y="2500387"/>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5681456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6"/>
          <p:cNvGraphicFramePr>
            <a:graphicFrameLocks noGrp="1" noChangeAspect="1"/>
          </p:cNvGraphicFramePr>
          <p:nvPr>
            <p:ph idx="1"/>
            <p:extLst>
              <p:ext uri="{D42A27DB-BD31-4B8C-83A1-F6EECF244321}">
                <p14:modId xmlns:p14="http://schemas.microsoft.com/office/powerpoint/2010/main" val="369687271"/>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לאחר שנתיים של מגמת ירידה בשיעור המורים המעידים כי הם מקבלים</a:t>
            </a:r>
          </a:p>
          <a:p>
            <a:pPr algn="ctr" rtl="1"/>
            <a:r>
              <a:rPr lang="he-IL" sz="1400" dirty="0">
                <a:solidFill>
                  <a:srgbClr val="FFFFFF"/>
                </a:solidFill>
              </a:rPr>
              <a:t>תמיכה מערכתית מבית הספר בנוגע לתלמידים אלימים בעלי צרכים מיוחדים, במחקר הנוכחי ישנה עלייה קלה בשיעור זה.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39</a:t>
            </a:fld>
            <a:endParaRPr lang="en-US" altLang="en-US" dirty="0">
              <a:solidFill>
                <a:srgbClr val="FFFFFF"/>
              </a:solidFill>
            </a:endParaRPr>
          </a:p>
        </p:txBody>
      </p:sp>
      <p:sp>
        <p:nvSpPr>
          <p:cNvPr id="885762" name="Rectangle 2"/>
          <p:cNvSpPr>
            <a:spLocks noGrp="1" noChangeArrowheads="1"/>
          </p:cNvSpPr>
          <p:nvPr>
            <p:ph type="title" sz="quarter"/>
          </p:nvPr>
        </p:nvSpPr>
        <p:spPr>
          <a:xfrm>
            <a:off x="2759956" y="-24012"/>
            <a:ext cx="6383883" cy="431800"/>
          </a:xfrm>
        </p:spPr>
        <p:txBody>
          <a:bodyPr/>
          <a:lstStyle/>
          <a:p>
            <a:pPr eaLnBrk="1" hangingPunct="1">
              <a:defRPr/>
            </a:pPr>
            <a:r>
              <a:rPr lang="he-IL" sz="2300" dirty="0">
                <a:solidFill>
                  <a:schemeClr val="bg1"/>
                </a:solidFill>
              </a:rPr>
              <a:t>תמיכת בית הספר בטיפול של המורים בתלמידים אלימים או בעלי צרכים מיוחדים - </a:t>
            </a:r>
            <a:r>
              <a:rPr lang="he-IL" sz="2300" dirty="0">
                <a:solidFill>
                  <a:srgbClr val="FFC000"/>
                </a:solidFill>
              </a:rPr>
              <a:t>השוואה לאורך זמן</a:t>
            </a:r>
          </a:p>
        </p:txBody>
      </p:sp>
      <p:sp>
        <p:nvSpPr>
          <p:cNvPr id="8197" name="Rectangle 3"/>
          <p:cNvSpPr>
            <a:spLocks noChangeArrowheads="1"/>
          </p:cNvSpPr>
          <p:nvPr/>
        </p:nvSpPr>
        <p:spPr bwMode="auto">
          <a:xfrm>
            <a:off x="74431"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האם אתה מרגיש שאתה מקבל או לא מקבל תמיכה מערכתית בבית הספר, בכל הקשור לטיפול בתלמידים אלימים בעלי צרכים מיוחדים?</a:t>
            </a:r>
            <a:endParaRPr lang="en-US" sz="1050" dirty="0">
              <a:solidFill>
                <a:schemeClr val="bg1"/>
              </a:solidFill>
            </a:endParaRPr>
          </a:p>
        </p:txBody>
      </p:sp>
      <p:sp>
        <p:nvSpPr>
          <p:cNvPr id="9" name="מלבן מעוגל 8"/>
          <p:cNvSpPr/>
          <p:nvPr/>
        </p:nvSpPr>
        <p:spPr bwMode="auto">
          <a:xfrm>
            <a:off x="1475656" y="300514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71%</a:t>
            </a:r>
          </a:p>
        </p:txBody>
      </p:sp>
      <p:sp>
        <p:nvSpPr>
          <p:cNvPr id="14" name="מלבן מעוגל 13"/>
          <p:cNvSpPr/>
          <p:nvPr/>
        </p:nvSpPr>
        <p:spPr bwMode="auto">
          <a:xfrm>
            <a:off x="3059832" y="226643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p>
        </p:txBody>
      </p:sp>
      <p:sp>
        <p:nvSpPr>
          <p:cNvPr id="15" name="מלבן מעוגל 14"/>
          <p:cNvSpPr/>
          <p:nvPr/>
        </p:nvSpPr>
        <p:spPr bwMode="auto">
          <a:xfrm>
            <a:off x="3059833" y="309848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19"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21" name="מלבן מעוגל 20"/>
          <p:cNvSpPr/>
          <p:nvPr/>
        </p:nvSpPr>
        <p:spPr bwMode="auto">
          <a:xfrm>
            <a:off x="4572001" y="240613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22" name="מלבן מעוגל 21"/>
          <p:cNvSpPr/>
          <p:nvPr/>
        </p:nvSpPr>
        <p:spPr bwMode="auto">
          <a:xfrm>
            <a:off x="4572000" y="323738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64%</a:t>
            </a:r>
          </a:p>
        </p:txBody>
      </p:sp>
      <p:sp>
        <p:nvSpPr>
          <p:cNvPr id="24" name="מלבן מעוגל 10"/>
          <p:cNvSpPr/>
          <p:nvPr/>
        </p:nvSpPr>
        <p:spPr bwMode="auto">
          <a:xfrm>
            <a:off x="1481708" y="2349227"/>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25" name="מלבן מעוגל 20"/>
          <p:cNvSpPr/>
          <p:nvPr/>
        </p:nvSpPr>
        <p:spPr bwMode="auto">
          <a:xfrm>
            <a:off x="6227713" y="220486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26" name="מלבן מעוגל 21"/>
          <p:cNvSpPr/>
          <p:nvPr/>
        </p:nvSpPr>
        <p:spPr bwMode="auto">
          <a:xfrm>
            <a:off x="6227712" y="307917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Tree>
    <p:extLst>
      <p:ext uri="{BB962C8B-B14F-4D97-AF65-F5344CB8AC3E}">
        <p14:creationId xmlns:p14="http://schemas.microsoft.com/office/powerpoint/2010/main" val="2002923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Object 6"/>
          <p:cNvGraphicFramePr>
            <a:graphicFrameLocks noGrp="1" noChangeAspect="1"/>
          </p:cNvGraphicFramePr>
          <p:nvPr>
            <p:ph idx="1"/>
            <p:extLst>
              <p:ext uri="{D42A27DB-BD31-4B8C-83A1-F6EECF244321}">
                <p14:modId xmlns:p14="http://schemas.microsoft.com/office/powerpoint/2010/main" val="3877812756"/>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בהשוואה בין המגזרים עולה כי במגזר הערבי מציינים בשיעורים גבוהים יותר משמעותית כי הם אינם מרגישים שהם מקבלים תמיכה מבית הספר בהקשר של טיפול בתלמידים בעייתיים.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40</a:t>
            </a:fld>
            <a:endParaRPr lang="en-US" altLang="en-US" dirty="0">
              <a:solidFill>
                <a:srgbClr val="FFFFFF"/>
              </a:solidFill>
            </a:endParaRPr>
          </a:p>
        </p:txBody>
      </p:sp>
      <p:sp>
        <p:nvSpPr>
          <p:cNvPr id="8197" name="Rectangle 3"/>
          <p:cNvSpPr>
            <a:spLocks noChangeArrowheads="1"/>
          </p:cNvSpPr>
          <p:nvPr/>
        </p:nvSpPr>
        <p:spPr bwMode="auto">
          <a:xfrm>
            <a:off x="22224" y="836712"/>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מרגיש שאתה מקבל או לא מקבל תמיכה מערכתית בבית הספר, בכל הקשור לטיפול בתלמידים אלימים בעלי צרכים מיוחדים?</a:t>
            </a:r>
            <a:endParaRPr lang="en-US" sz="1100" dirty="0">
              <a:solidFill>
                <a:schemeClr val="bg1"/>
              </a:solidFill>
            </a:endParaRPr>
          </a:p>
        </p:txBody>
      </p:sp>
      <p:cxnSp>
        <p:nvCxnSpPr>
          <p:cNvPr id="13" name="מחבר ישר 12"/>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6" name="מלבן מעוגל 15"/>
          <p:cNvSpPr/>
          <p:nvPr/>
        </p:nvSpPr>
        <p:spPr bwMode="auto">
          <a:xfrm>
            <a:off x="1506790" y="299695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17" name="מלבן מעוגל 16"/>
          <p:cNvSpPr/>
          <p:nvPr/>
        </p:nvSpPr>
        <p:spPr bwMode="auto">
          <a:xfrm>
            <a:off x="3073047" y="319412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66%</a:t>
            </a:r>
          </a:p>
        </p:txBody>
      </p:sp>
      <p:sp>
        <p:nvSpPr>
          <p:cNvPr id="18" name="מלבן מעוגל 17"/>
          <p:cNvSpPr/>
          <p:nvPr/>
        </p:nvSpPr>
        <p:spPr bwMode="auto">
          <a:xfrm>
            <a:off x="4643755" y="314096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67%</a:t>
            </a:r>
          </a:p>
        </p:txBody>
      </p:sp>
      <p:sp>
        <p:nvSpPr>
          <p:cNvPr id="19" name="מלבן מעוגל 18"/>
          <p:cNvSpPr/>
          <p:nvPr/>
        </p:nvSpPr>
        <p:spPr bwMode="auto">
          <a:xfrm>
            <a:off x="6223694" y="306896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20" name="מלבן מעוגל 19"/>
          <p:cNvSpPr/>
          <p:nvPr/>
        </p:nvSpPr>
        <p:spPr bwMode="auto">
          <a:xfrm>
            <a:off x="1500578" y="227687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p>
        </p:txBody>
      </p:sp>
      <p:sp>
        <p:nvSpPr>
          <p:cNvPr id="21" name="מלבן מעוגל 20"/>
          <p:cNvSpPr/>
          <p:nvPr/>
        </p:nvSpPr>
        <p:spPr bwMode="auto">
          <a:xfrm>
            <a:off x="3073047" y="228550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4%</a:t>
            </a:r>
          </a:p>
        </p:txBody>
      </p:sp>
      <p:sp>
        <p:nvSpPr>
          <p:cNvPr id="22" name="מלבן מעוגל 21"/>
          <p:cNvSpPr/>
          <p:nvPr/>
        </p:nvSpPr>
        <p:spPr bwMode="auto">
          <a:xfrm>
            <a:off x="4696833" y="2117017"/>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20%</a:t>
            </a:r>
          </a:p>
        </p:txBody>
      </p:sp>
      <p:sp>
        <p:nvSpPr>
          <p:cNvPr id="23" name="מלבן מעוגל 22"/>
          <p:cNvSpPr/>
          <p:nvPr/>
        </p:nvSpPr>
        <p:spPr bwMode="auto">
          <a:xfrm>
            <a:off x="6223694" y="220486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27" name="Rectangle 2"/>
          <p:cNvSpPr>
            <a:spLocks noGrp="1" noChangeArrowheads="1"/>
          </p:cNvSpPr>
          <p:nvPr>
            <p:ph type="title" sz="quarter"/>
          </p:nvPr>
        </p:nvSpPr>
        <p:spPr>
          <a:xfrm>
            <a:off x="2759956" y="-24012"/>
            <a:ext cx="6383883" cy="431800"/>
          </a:xfrm>
        </p:spPr>
        <p:txBody>
          <a:bodyPr/>
          <a:lstStyle/>
          <a:p>
            <a:pPr eaLnBrk="1" hangingPunct="1">
              <a:defRPr/>
            </a:pPr>
            <a:r>
              <a:rPr lang="he-IL" sz="2300" dirty="0">
                <a:solidFill>
                  <a:schemeClr val="bg1"/>
                </a:solidFill>
              </a:rPr>
              <a:t>תמיכת בית הספר בטיפול של המורים בתלמידים אלימים או בעלי צרכים מיוחדים – </a:t>
            </a:r>
            <a:r>
              <a:rPr lang="he-IL" sz="2300" dirty="0">
                <a:solidFill>
                  <a:srgbClr val="FFC000"/>
                </a:solidFill>
              </a:rPr>
              <a:t>פילוח לפי מגזר</a:t>
            </a:r>
          </a:p>
        </p:txBody>
      </p:sp>
      <p:sp>
        <p:nvSpPr>
          <p:cNvPr id="2" name="Oval 1"/>
          <p:cNvSpPr/>
          <p:nvPr/>
        </p:nvSpPr>
        <p:spPr bwMode="auto">
          <a:xfrm>
            <a:off x="4251716" y="1916832"/>
            <a:ext cx="412865" cy="720080"/>
          </a:xfrm>
          <a:prstGeom prst="ellipse">
            <a:avLst/>
          </a:prstGeom>
          <a:noFill/>
          <a:ln w="19050" cap="flat" cmpd="sng" algn="ctr">
            <a:solidFill>
              <a:schemeClr val="bg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12896677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41</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400" dirty="0">
                <a:solidFill>
                  <a:schemeClr val="bg1"/>
                </a:solidFill>
                <a:effectLst>
                  <a:outerShdw blurRad="38100" dist="38100" dir="2700000" algn="tl">
                    <a:srgbClr val="000000">
                      <a:alpha val="43137"/>
                    </a:srgbClr>
                  </a:outerShdw>
                </a:effectLst>
              </a:rPr>
              <a:t>גיבוי </a:t>
            </a:r>
            <a:r>
              <a:rPr lang="he-IL" sz="5400" dirty="0" smtClean="0">
                <a:solidFill>
                  <a:schemeClr val="bg1"/>
                </a:solidFill>
                <a:effectLst>
                  <a:outerShdw blurRad="38100" dist="38100" dir="2700000" algn="tl">
                    <a:srgbClr val="000000">
                      <a:alpha val="43137"/>
                    </a:srgbClr>
                  </a:outerShdw>
                </a:effectLst>
              </a:rPr>
              <a:t>המורה על ידי</a:t>
            </a:r>
          </a:p>
          <a:p>
            <a:pPr algn="r" rtl="1">
              <a:defRPr/>
            </a:pPr>
            <a:r>
              <a:rPr lang="he-IL" sz="5400" dirty="0" smtClean="0">
                <a:solidFill>
                  <a:schemeClr val="bg1"/>
                </a:solidFill>
                <a:effectLst>
                  <a:outerShdw blurRad="38100" dist="38100" dir="2700000" algn="tl">
                    <a:srgbClr val="000000">
                      <a:alpha val="43137"/>
                    </a:srgbClr>
                  </a:outerShdw>
                </a:effectLst>
              </a:rPr>
              <a:t>משרד </a:t>
            </a:r>
            <a:r>
              <a:rPr lang="he-IL" sz="5400" dirty="0">
                <a:solidFill>
                  <a:schemeClr val="bg1"/>
                </a:solidFill>
                <a:effectLst>
                  <a:outerShdw blurRad="38100" dist="38100" dir="2700000" algn="tl">
                    <a:srgbClr val="000000">
                      <a:alpha val="43137"/>
                    </a:srgbClr>
                  </a:outerShdw>
                </a:effectLst>
              </a:rPr>
              <a:t>החינוך </a:t>
            </a:r>
            <a:r>
              <a:rPr lang="he-IL" sz="5400" dirty="0" smtClean="0">
                <a:solidFill>
                  <a:schemeClr val="bg1"/>
                </a:solidFill>
                <a:effectLst>
                  <a:outerShdw blurRad="38100" dist="38100" dir="2700000" algn="tl">
                    <a:srgbClr val="000000">
                      <a:alpha val="43137"/>
                    </a:srgbClr>
                  </a:outerShdw>
                </a:effectLst>
              </a:rPr>
              <a:t>ובית הספר</a:t>
            </a:r>
            <a:endParaRPr lang="he-IL" sz="5400" dirty="0">
              <a:solidFill>
                <a:schemeClr val="bg1"/>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359713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בדומה לשנים קודמות רק שיעורים נמוכים (כעשירית מהמורים) מביעים חשש </a:t>
            </a:r>
          </a:p>
          <a:p>
            <a:pPr algn="ctr" rtl="1"/>
            <a:r>
              <a:rPr lang="he-IL" sz="1400" dirty="0">
                <a:solidFill>
                  <a:srgbClr val="FFFFFF"/>
                </a:solidFill>
              </a:rPr>
              <a:t>שיגישו תלונה נגדם בעקבות אינטראקציה עם תלמיד מבית הספר.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42</a:t>
            </a:fld>
            <a:endParaRPr lang="en-US" altLang="en-US" dirty="0">
              <a:solidFill>
                <a:srgbClr val="FFFFFF"/>
              </a:solidFill>
            </a:endParaRPr>
          </a:p>
        </p:txBody>
      </p:sp>
      <p:sp>
        <p:nvSpPr>
          <p:cNvPr id="885762" name="Rectangle 2"/>
          <p:cNvSpPr>
            <a:spLocks noGrp="1" noChangeArrowheads="1"/>
          </p:cNvSpPr>
          <p:nvPr>
            <p:ph type="title" sz="quarter"/>
          </p:nvPr>
        </p:nvSpPr>
        <p:spPr>
          <a:xfrm>
            <a:off x="2759956" y="-24012"/>
            <a:ext cx="6383883" cy="431800"/>
          </a:xfrm>
        </p:spPr>
        <p:txBody>
          <a:bodyPr/>
          <a:lstStyle/>
          <a:p>
            <a:pPr eaLnBrk="1" hangingPunct="1">
              <a:defRPr/>
            </a:pPr>
            <a:r>
              <a:rPr lang="he-IL" dirty="0">
                <a:solidFill>
                  <a:schemeClr val="bg1"/>
                </a:solidFill>
              </a:rPr>
              <a:t>חשש מהגשת תלונה כנגד המורה בעקבות</a:t>
            </a:r>
            <a:br>
              <a:rPr lang="he-IL" dirty="0">
                <a:solidFill>
                  <a:schemeClr val="bg1"/>
                </a:solidFill>
              </a:rPr>
            </a:br>
            <a:r>
              <a:rPr lang="he-IL" dirty="0">
                <a:solidFill>
                  <a:schemeClr val="bg1"/>
                </a:solidFill>
              </a:rPr>
              <a:t>אינטראקציה עם תלמיד - </a:t>
            </a:r>
            <a:r>
              <a:rPr lang="he-IL" dirty="0">
                <a:solidFill>
                  <a:srgbClr val="FFC000"/>
                </a:solidFill>
              </a:rPr>
              <a:t>השוואה לאורך זמן</a:t>
            </a:r>
          </a:p>
        </p:txBody>
      </p:sp>
      <p:sp>
        <p:nvSpPr>
          <p:cNvPr id="8197"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באיזו מידה אתה חושש כיום מהגשת תלונה נגדך לדרג גבוה – ממונים עליך, משרד החינוך, משטרה, עיתונות - בעקבות אינטראקציה שלך עם תלמיד מבית הספר? </a:t>
            </a:r>
          </a:p>
        </p:txBody>
      </p:sp>
      <p:graphicFrame>
        <p:nvGraphicFramePr>
          <p:cNvPr id="6" name="Object 6"/>
          <p:cNvGraphicFramePr>
            <a:graphicFrameLocks noGrp="1" noChangeAspect="1"/>
          </p:cNvGraphicFramePr>
          <p:nvPr>
            <p:ph idx="1"/>
            <p:extLst>
              <p:ext uri="{D42A27DB-BD31-4B8C-83A1-F6EECF244321}">
                <p14:modId xmlns:p14="http://schemas.microsoft.com/office/powerpoint/2010/main" val="775413348"/>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 name="מלבן מעוגל 7"/>
          <p:cNvSpPr/>
          <p:nvPr/>
        </p:nvSpPr>
        <p:spPr bwMode="auto">
          <a:xfrm>
            <a:off x="1187153" y="259595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81%</a:t>
            </a:r>
          </a:p>
        </p:txBody>
      </p:sp>
      <p:sp>
        <p:nvSpPr>
          <p:cNvPr id="9" name="מלבן מעוגל 8"/>
          <p:cNvSpPr/>
          <p:nvPr/>
        </p:nvSpPr>
        <p:spPr bwMode="auto">
          <a:xfrm>
            <a:off x="2219785" y="253601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83%</a:t>
            </a:r>
          </a:p>
        </p:txBody>
      </p:sp>
      <p:sp>
        <p:nvSpPr>
          <p:cNvPr id="10" name="מלבן מעוגל 9"/>
          <p:cNvSpPr/>
          <p:nvPr/>
        </p:nvSpPr>
        <p:spPr bwMode="auto">
          <a:xfrm>
            <a:off x="3275856" y="259595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81%</a:t>
            </a:r>
          </a:p>
        </p:txBody>
      </p:sp>
      <p:sp>
        <p:nvSpPr>
          <p:cNvPr id="11" name="מלבן מעוגל 10"/>
          <p:cNvSpPr/>
          <p:nvPr/>
        </p:nvSpPr>
        <p:spPr bwMode="auto">
          <a:xfrm>
            <a:off x="1187153"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12" name="מלבן מעוגל 11"/>
          <p:cNvSpPr/>
          <p:nvPr/>
        </p:nvSpPr>
        <p:spPr bwMode="auto">
          <a:xfrm>
            <a:off x="2195736" y="1943943"/>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p>
        </p:txBody>
      </p:sp>
      <p:sp>
        <p:nvSpPr>
          <p:cNvPr id="13" name="מלבן מעוגל 12"/>
          <p:cNvSpPr/>
          <p:nvPr/>
        </p:nvSpPr>
        <p:spPr bwMode="auto">
          <a:xfrm>
            <a:off x="3275857" y="202390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11%</a:t>
            </a:r>
          </a:p>
        </p:txBody>
      </p:sp>
      <p:sp>
        <p:nvSpPr>
          <p:cNvPr id="14" name="מלבן מעוגל 13"/>
          <p:cNvSpPr/>
          <p:nvPr/>
        </p:nvSpPr>
        <p:spPr bwMode="auto">
          <a:xfrm>
            <a:off x="4292435"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13%</a:t>
            </a:r>
          </a:p>
        </p:txBody>
      </p:sp>
      <p:sp>
        <p:nvSpPr>
          <p:cNvPr id="15" name="מלבן מעוגל 14"/>
          <p:cNvSpPr/>
          <p:nvPr/>
        </p:nvSpPr>
        <p:spPr bwMode="auto">
          <a:xfrm>
            <a:off x="4283968" y="281003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76%</a:t>
            </a:r>
          </a:p>
        </p:txBody>
      </p:sp>
      <p:sp>
        <p:nvSpPr>
          <p:cNvPr id="17" name="מלבן מעוגל 16"/>
          <p:cNvSpPr/>
          <p:nvPr/>
        </p:nvSpPr>
        <p:spPr bwMode="auto">
          <a:xfrm>
            <a:off x="5364088" y="211250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18" name="מלבן מעוגל 17"/>
          <p:cNvSpPr/>
          <p:nvPr/>
        </p:nvSpPr>
        <p:spPr bwMode="auto">
          <a:xfrm>
            <a:off x="5364088" y="278092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76</a:t>
            </a:r>
            <a:r>
              <a:rPr lang="he-IL" sz="1200" dirty="0">
                <a:solidFill>
                  <a:schemeClr val="bg1"/>
                </a:solidFill>
              </a:rPr>
              <a:t>%</a:t>
            </a:r>
          </a:p>
        </p:txBody>
      </p:sp>
      <p:sp>
        <p:nvSpPr>
          <p:cNvPr id="21" name="מלבן מעוגל 16"/>
          <p:cNvSpPr/>
          <p:nvPr/>
        </p:nvSpPr>
        <p:spPr bwMode="auto">
          <a:xfrm>
            <a:off x="6371729"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22" name="מלבן מעוגל 17"/>
          <p:cNvSpPr/>
          <p:nvPr/>
        </p:nvSpPr>
        <p:spPr bwMode="auto">
          <a:xfrm>
            <a:off x="6371729" y="273799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7</a:t>
            </a:r>
            <a:r>
              <a:rPr lang="he-IL" sz="1200" dirty="0">
                <a:solidFill>
                  <a:schemeClr val="bg1"/>
                </a:solidFill>
              </a:rPr>
              <a:t>8%</a:t>
            </a:r>
          </a:p>
        </p:txBody>
      </p:sp>
    </p:spTree>
    <p:extLst>
      <p:ext uri="{BB962C8B-B14F-4D97-AF65-F5344CB8AC3E}">
        <p14:creationId xmlns:p14="http://schemas.microsoft.com/office/powerpoint/2010/main" val="41715637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מעניין לציין, כי למרות דיווחים מועטים יותר על אלימות במגזר הממלכתי דתי, ישנה הבעת חשש גדולה יותר (באופן יחסי) בקרב מורי המגזר מהגשת תביעה בעקבות אינטראקציה עם תלמיד.</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43</a:t>
            </a:fld>
            <a:endParaRPr lang="en-US" altLang="en-US" dirty="0">
              <a:solidFill>
                <a:srgbClr val="FFFFFF"/>
              </a:solidFill>
            </a:endParaRPr>
          </a:p>
        </p:txBody>
      </p:sp>
      <p:sp>
        <p:nvSpPr>
          <p:cNvPr id="8197" name="Rectangle 3"/>
          <p:cNvSpPr>
            <a:spLocks noChangeArrowheads="1"/>
          </p:cNvSpPr>
          <p:nvPr/>
        </p:nvSpPr>
        <p:spPr bwMode="auto">
          <a:xfrm>
            <a:off x="53165"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באיזו מידה אתה חושש כיום מהגשת תלונה נגדך לדרג גבוה – ממונים עליך, משרד החינוך, משטרה, עיתונות - בעקבות אינטראקציה שלך עם תלמיד מבית הספר? </a:t>
            </a:r>
          </a:p>
        </p:txBody>
      </p:sp>
      <p:graphicFrame>
        <p:nvGraphicFramePr>
          <p:cNvPr id="17" name="Object 6"/>
          <p:cNvGraphicFramePr>
            <a:graphicFrameLocks noGrp="1" noChangeAspect="1"/>
          </p:cNvGraphicFramePr>
          <p:nvPr>
            <p:ph idx="1"/>
            <p:extLst>
              <p:ext uri="{D42A27DB-BD31-4B8C-83A1-F6EECF244321}">
                <p14:modId xmlns:p14="http://schemas.microsoft.com/office/powerpoint/2010/main" val="3946247291"/>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24" name="מחבר ישר 23"/>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27" name="מלבן מעוגל 26"/>
          <p:cNvSpPr/>
          <p:nvPr/>
        </p:nvSpPr>
        <p:spPr bwMode="auto">
          <a:xfrm>
            <a:off x="1542335" y="2772293"/>
            <a:ext cx="360511" cy="277813"/>
          </a:xfrm>
          <a:prstGeom prst="roundRect">
            <a:avLst/>
          </a:prstGeom>
          <a:gradFill flip="none" rotWithShape="1">
            <a:gsLst>
              <a:gs pos="51000">
                <a:srgbClr val="006600"/>
              </a:gs>
              <a:gs pos="61000">
                <a:srgbClr val="99CC00"/>
              </a:gs>
            </a:gsLst>
            <a:lin ang="16200000" scaled="1"/>
            <a:tileRect/>
          </a:gradFill>
          <a:ln w="28575" cap="flat" cmpd="sng" algn="ctr">
            <a:solidFill>
              <a:schemeClr val="bg1">
                <a:lumMod val="7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77%</a:t>
            </a:r>
          </a:p>
        </p:txBody>
      </p:sp>
      <p:sp>
        <p:nvSpPr>
          <p:cNvPr id="28" name="מלבן מעוגל 27"/>
          <p:cNvSpPr/>
          <p:nvPr/>
        </p:nvSpPr>
        <p:spPr bwMode="auto">
          <a:xfrm>
            <a:off x="3155757" y="261203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81%</a:t>
            </a:r>
          </a:p>
        </p:txBody>
      </p:sp>
      <p:sp>
        <p:nvSpPr>
          <p:cNvPr id="29" name="מלבן מעוגל 28"/>
          <p:cNvSpPr/>
          <p:nvPr/>
        </p:nvSpPr>
        <p:spPr bwMode="auto">
          <a:xfrm>
            <a:off x="4653435" y="280920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76%</a:t>
            </a:r>
          </a:p>
        </p:txBody>
      </p:sp>
      <p:sp>
        <p:nvSpPr>
          <p:cNvPr id="31" name="מלבן מעוגל 30"/>
          <p:cNvSpPr/>
          <p:nvPr/>
        </p:nvSpPr>
        <p:spPr bwMode="auto">
          <a:xfrm>
            <a:off x="1542335"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11%</a:t>
            </a:r>
          </a:p>
        </p:txBody>
      </p:sp>
      <p:sp>
        <p:nvSpPr>
          <p:cNvPr id="32" name="מלבן מעוגל 31"/>
          <p:cNvSpPr/>
          <p:nvPr/>
        </p:nvSpPr>
        <p:spPr bwMode="auto">
          <a:xfrm>
            <a:off x="3159873" y="191683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12%</a:t>
            </a:r>
          </a:p>
        </p:txBody>
      </p:sp>
      <p:sp>
        <p:nvSpPr>
          <p:cNvPr id="33" name="מלבן מעוגל 32"/>
          <p:cNvSpPr/>
          <p:nvPr/>
        </p:nvSpPr>
        <p:spPr bwMode="auto">
          <a:xfrm>
            <a:off x="4653436"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a:t>
            </a:r>
          </a:p>
        </p:txBody>
      </p:sp>
      <p:sp>
        <p:nvSpPr>
          <p:cNvPr id="34" name="מלבן מעוגל 33"/>
          <p:cNvSpPr/>
          <p:nvPr/>
        </p:nvSpPr>
        <p:spPr bwMode="auto">
          <a:xfrm>
            <a:off x="6253071"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35" name="מלבן מעוגל 34"/>
          <p:cNvSpPr/>
          <p:nvPr/>
        </p:nvSpPr>
        <p:spPr bwMode="auto">
          <a:xfrm>
            <a:off x="6253070" y="270892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78%</a:t>
            </a:r>
          </a:p>
        </p:txBody>
      </p:sp>
      <p:sp>
        <p:nvSpPr>
          <p:cNvPr id="19" name="Rectangle 2"/>
          <p:cNvSpPr>
            <a:spLocks noGrp="1" noChangeArrowheads="1"/>
          </p:cNvSpPr>
          <p:nvPr>
            <p:ph type="title" sz="quarter"/>
          </p:nvPr>
        </p:nvSpPr>
        <p:spPr>
          <a:xfrm>
            <a:off x="2759956" y="-24012"/>
            <a:ext cx="6383883" cy="431800"/>
          </a:xfrm>
        </p:spPr>
        <p:txBody>
          <a:bodyPr/>
          <a:lstStyle/>
          <a:p>
            <a:pPr eaLnBrk="1" hangingPunct="1">
              <a:defRPr/>
            </a:pPr>
            <a:r>
              <a:rPr lang="he-IL" dirty="0">
                <a:solidFill>
                  <a:schemeClr val="bg1"/>
                </a:solidFill>
              </a:rPr>
              <a:t>חשש מהגשת תלונה כנגד המורה בעקבות</a:t>
            </a:r>
            <a:br>
              <a:rPr lang="he-IL" dirty="0">
                <a:solidFill>
                  <a:schemeClr val="bg1"/>
                </a:solidFill>
              </a:rPr>
            </a:br>
            <a:r>
              <a:rPr lang="he-IL" dirty="0">
                <a:solidFill>
                  <a:schemeClr val="bg1"/>
                </a:solidFill>
              </a:rPr>
              <a:t>אינטראקציה עם תלמיד – </a:t>
            </a:r>
            <a:r>
              <a:rPr lang="he-IL" dirty="0">
                <a:solidFill>
                  <a:srgbClr val="FFC000"/>
                </a:solidFill>
              </a:rPr>
              <a:t>פילוח לפי מגזר</a:t>
            </a:r>
          </a:p>
        </p:txBody>
      </p:sp>
    </p:spTree>
    <p:extLst>
      <p:ext uri="{BB962C8B-B14F-4D97-AF65-F5344CB8AC3E}">
        <p14:creationId xmlns:p14="http://schemas.microsoft.com/office/powerpoint/2010/main" val="5882315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smtClean="0">
                <a:solidFill>
                  <a:srgbClr val="FFFFFF"/>
                </a:solidFill>
              </a:rPr>
              <a:t>באופן </a:t>
            </a:r>
            <a:r>
              <a:rPr lang="he-IL" sz="1400" dirty="0">
                <a:solidFill>
                  <a:srgbClr val="FFFFFF"/>
                </a:solidFill>
              </a:rPr>
              <a:t>כללי, שיעור הסבורים כי החוק משפיע </a:t>
            </a:r>
            <a:r>
              <a:rPr lang="he-IL" sz="1400" dirty="0" smtClean="0">
                <a:solidFill>
                  <a:srgbClr val="FFFFFF"/>
                </a:solidFill>
              </a:rPr>
              <a:t>לטובה ממשיך </a:t>
            </a:r>
            <a:r>
              <a:rPr lang="he-IL" sz="1400" dirty="0">
                <a:solidFill>
                  <a:srgbClr val="FFFFFF"/>
                </a:solidFill>
              </a:rPr>
              <a:t>במחקר הנוכחי במגמת העלייה מאז 2012.</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השפעת חוק זכויות התלמיד </a:t>
            </a:r>
            <a:br>
              <a:rPr lang="he-IL" dirty="0">
                <a:solidFill>
                  <a:schemeClr val="bg1"/>
                </a:solidFill>
              </a:rPr>
            </a:br>
            <a:r>
              <a:rPr lang="he-IL" dirty="0">
                <a:solidFill>
                  <a:schemeClr val="bg1"/>
                </a:solidFill>
              </a:rPr>
              <a:t>על מעמדו של המורה - </a:t>
            </a:r>
            <a:r>
              <a:rPr lang="he-IL" dirty="0">
                <a:solidFill>
                  <a:srgbClr val="FFC000"/>
                </a:solidFill>
              </a:rPr>
              <a:t>השוואה לאורך זמן</a:t>
            </a:r>
            <a:endParaRPr lang="he-IL" dirty="0">
              <a:solidFill>
                <a:schemeClr val="bg1"/>
              </a:solidFill>
            </a:endParaRPr>
          </a:p>
        </p:txBody>
      </p:sp>
      <p:sp>
        <p:nvSpPr>
          <p:cNvPr id="8197" name="Rectangle 3"/>
          <p:cNvSpPr>
            <a:spLocks noChangeArrowheads="1"/>
          </p:cNvSpPr>
          <p:nvPr/>
        </p:nvSpPr>
        <p:spPr bwMode="auto">
          <a:xfrm>
            <a:off x="74431"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משרד החינוך הפיץ בעבר חוזר מנכ"ל בנושא חוק זכויות התלמיד, שיוצא כנגד אלימות והטרדה מינית של מורים כלפי התלמידים.</a:t>
            </a:r>
          </a:p>
          <a:p>
            <a:pPr algn="r" rtl="1"/>
            <a:r>
              <a:rPr lang="he-IL" sz="1050" dirty="0">
                <a:solidFill>
                  <a:schemeClr val="bg1"/>
                </a:solidFill>
              </a:rPr>
              <a:t>האם אתה סבור שחוק זה משפיע על מעמדו של המורה? אם כן, באיזה אופן? </a:t>
            </a:r>
          </a:p>
        </p:txBody>
      </p:sp>
      <p:graphicFrame>
        <p:nvGraphicFramePr>
          <p:cNvPr id="26" name="Object 8"/>
          <p:cNvGraphicFramePr>
            <a:graphicFrameLocks noChangeAspect="1"/>
          </p:cNvGraphicFramePr>
          <p:nvPr>
            <p:extLst>
              <p:ext uri="{D42A27DB-BD31-4B8C-83A1-F6EECF244321}">
                <p14:modId xmlns:p14="http://schemas.microsoft.com/office/powerpoint/2010/main" val="2940913039"/>
              </p:ext>
            </p:extLst>
          </p:nvPr>
        </p:nvGraphicFramePr>
        <p:xfrm>
          <a:off x="93254" y="1954611"/>
          <a:ext cx="8886825" cy="413692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034449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הממלכתי-דתי שיעור מי שסבורים כי החוק משפיע לרעה על מעמדו של המורה, </a:t>
            </a:r>
          </a:p>
          <a:p>
            <a:pPr algn="ctr" rtl="1"/>
            <a:r>
              <a:rPr lang="he-IL" sz="1400" dirty="0">
                <a:solidFill>
                  <a:srgbClr val="FFFFFF"/>
                </a:solidFill>
              </a:rPr>
              <a:t>גבוה ממי שסבורים כי החוק משפיע לטובה.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45</a:t>
            </a:fld>
            <a:endParaRPr lang="en-US" altLang="en-US" dirty="0">
              <a:solidFill>
                <a:srgbClr val="FFFFFF"/>
              </a:solidFill>
            </a:endParaRPr>
          </a:p>
        </p:txBody>
      </p:sp>
      <p:sp>
        <p:nvSpPr>
          <p:cNvPr id="8197" name="Rectangle 3"/>
          <p:cNvSpPr>
            <a:spLocks noChangeArrowheads="1"/>
          </p:cNvSpPr>
          <p:nvPr/>
        </p:nvSpPr>
        <p:spPr bwMode="auto">
          <a:xfrm>
            <a:off x="74431"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משרד החינוך הפיץ בעבר חוזר מנכ"ל בנושא חוק זכויות התלמיד, שיוצא כנגד אלימות והטרדה מינית של מורים כלפי התלמידים.</a:t>
            </a:r>
          </a:p>
          <a:p>
            <a:pPr algn="r" rtl="1"/>
            <a:r>
              <a:rPr lang="he-IL" sz="1050" dirty="0">
                <a:solidFill>
                  <a:schemeClr val="bg1"/>
                </a:solidFill>
              </a:rPr>
              <a:t>האם אתה סבור שחוק זה משפיע על מעמדו של המורה? אם כן, באיזה אופן? </a:t>
            </a:r>
          </a:p>
        </p:txBody>
      </p:sp>
      <p:graphicFrame>
        <p:nvGraphicFramePr>
          <p:cNvPr id="18" name="Object 8"/>
          <p:cNvGraphicFramePr>
            <a:graphicFrameLocks noChangeAspect="1"/>
          </p:cNvGraphicFramePr>
          <p:nvPr>
            <p:extLst>
              <p:ext uri="{D42A27DB-BD31-4B8C-83A1-F6EECF244321}">
                <p14:modId xmlns:p14="http://schemas.microsoft.com/office/powerpoint/2010/main" val="1360657193"/>
              </p:ext>
            </p:extLst>
          </p:nvPr>
        </p:nvGraphicFramePr>
        <p:xfrm>
          <a:off x="97013" y="1777809"/>
          <a:ext cx="8886825" cy="4136926"/>
        </p:xfrm>
        <a:graphic>
          <a:graphicData uri="http://schemas.openxmlformats.org/drawingml/2006/chart">
            <c:chart xmlns:c="http://schemas.openxmlformats.org/drawingml/2006/chart" xmlns:r="http://schemas.openxmlformats.org/officeDocument/2006/relationships" r:id="rId2"/>
          </a:graphicData>
        </a:graphic>
      </p:graphicFrame>
      <p:cxnSp>
        <p:nvCxnSpPr>
          <p:cNvPr id="20" name="מחבר ישר 19"/>
          <p:cNvCxnSpPr/>
          <p:nvPr/>
        </p:nvCxnSpPr>
        <p:spPr bwMode="auto">
          <a:xfrm>
            <a:off x="5590745" y="182355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השפעת חוק זכויות התלמיד </a:t>
            </a:r>
            <a:br>
              <a:rPr lang="he-IL" dirty="0">
                <a:solidFill>
                  <a:schemeClr val="bg1"/>
                </a:solidFill>
              </a:rPr>
            </a:br>
            <a:r>
              <a:rPr lang="he-IL" dirty="0">
                <a:solidFill>
                  <a:schemeClr val="bg1"/>
                </a:solidFill>
              </a:rPr>
              <a:t>על מעמדו של המורה – </a:t>
            </a:r>
            <a:r>
              <a:rPr lang="he-IL" dirty="0">
                <a:solidFill>
                  <a:srgbClr val="FFC000"/>
                </a:solidFill>
              </a:rPr>
              <a:t>פילוח לפי מגזר</a:t>
            </a:r>
            <a:endParaRPr lang="he-IL" dirty="0">
              <a:solidFill>
                <a:schemeClr val="bg1"/>
              </a:solidFill>
            </a:endParaRPr>
          </a:p>
        </p:txBody>
      </p:sp>
    </p:spTree>
    <p:extLst>
      <p:ext uri="{BB962C8B-B14F-4D97-AF65-F5344CB8AC3E}">
        <p14:creationId xmlns:p14="http://schemas.microsoft.com/office/powerpoint/2010/main" val="13472787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בהשוואה לאורך זמן, ניכרת ירידה בתפיסת מידת הגיבוי שנותן משרד החינוך למורים, מה שמגביר עוד יותר את הפער הקיים בין שיעור מי שסבורים כי משרד החינוך איננו נותן גיבוי (כלל לא / במידה מועטה) לבין מי שסבורים כי המשרד נותן גיבוי (במידה רבה עד רבה מאוד).</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מידת גיבוי משרד החינוך </a:t>
            </a:r>
            <a:r>
              <a:rPr lang="he-IL" dirty="0" smtClean="0">
                <a:solidFill>
                  <a:schemeClr val="bg1"/>
                </a:solidFill>
              </a:rPr>
              <a:t>את המורה</a:t>
            </a:r>
            <a:r>
              <a:rPr lang="he-IL" dirty="0">
                <a:solidFill>
                  <a:schemeClr val="bg1"/>
                </a:solidFill>
              </a:rPr>
              <a:t/>
            </a:r>
            <a:br>
              <a:rPr lang="he-IL" dirty="0">
                <a:solidFill>
                  <a:schemeClr val="bg1"/>
                </a:solidFill>
              </a:rPr>
            </a:br>
            <a:r>
              <a:rPr lang="he-IL" dirty="0">
                <a:solidFill>
                  <a:srgbClr val="FFC000"/>
                </a:solidFill>
              </a:rPr>
              <a:t>השוואה לאורך זמן</a:t>
            </a:r>
            <a:r>
              <a:rPr lang="he-IL" dirty="0">
                <a:solidFill>
                  <a:schemeClr val="bg1"/>
                </a:solidFill>
              </a:rPr>
              <a:t> </a:t>
            </a:r>
          </a:p>
        </p:txBody>
      </p:sp>
      <p:sp>
        <p:nvSpPr>
          <p:cNvPr id="6"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באיזו מידה אתה מרגיש שאתה מקבל גיבוי ממשרד החינוך בכל הנוגע למעמדך מול תלמידיך?</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30652947"/>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9" name="מלבן מעוגל 8"/>
          <p:cNvSpPr/>
          <p:nvPr/>
        </p:nvSpPr>
        <p:spPr bwMode="auto">
          <a:xfrm>
            <a:off x="1475656" y="486184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21%</a:t>
            </a:r>
          </a:p>
        </p:txBody>
      </p:sp>
      <p:sp>
        <p:nvSpPr>
          <p:cNvPr id="12" name="מלבן מעוגל 11"/>
          <p:cNvSpPr/>
          <p:nvPr/>
        </p:nvSpPr>
        <p:spPr bwMode="auto">
          <a:xfrm>
            <a:off x="1476903" y="332678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33%</a:t>
            </a:r>
          </a:p>
        </p:txBody>
      </p:sp>
      <p:sp>
        <p:nvSpPr>
          <p:cNvPr id="15" name="מלבן מעוגל 14"/>
          <p:cNvSpPr/>
          <p:nvPr/>
        </p:nvSpPr>
        <p:spPr bwMode="auto">
          <a:xfrm>
            <a:off x="3069122" y="335202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36%</a:t>
            </a:r>
          </a:p>
        </p:txBody>
      </p:sp>
      <p:sp>
        <p:nvSpPr>
          <p:cNvPr id="16" name="מלבן מעוגל 15"/>
          <p:cNvSpPr/>
          <p:nvPr/>
        </p:nvSpPr>
        <p:spPr bwMode="auto">
          <a:xfrm>
            <a:off x="3059832" y="484968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20%</a:t>
            </a:r>
          </a:p>
        </p:txBody>
      </p:sp>
      <p:sp>
        <p:nvSpPr>
          <p:cNvPr id="13"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17" name="מלבן מעוגל 16"/>
          <p:cNvSpPr/>
          <p:nvPr/>
        </p:nvSpPr>
        <p:spPr bwMode="auto">
          <a:xfrm>
            <a:off x="4644008" y="332678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38%</a:t>
            </a:r>
          </a:p>
        </p:txBody>
      </p:sp>
      <p:sp>
        <p:nvSpPr>
          <p:cNvPr id="18" name="מלבן מעוגל 17"/>
          <p:cNvSpPr/>
          <p:nvPr/>
        </p:nvSpPr>
        <p:spPr bwMode="auto">
          <a:xfrm>
            <a:off x="4646801" y="480244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22%</a:t>
            </a:r>
          </a:p>
        </p:txBody>
      </p:sp>
      <p:sp>
        <p:nvSpPr>
          <p:cNvPr id="20" name="מלבן מעוגל 16"/>
          <p:cNvSpPr/>
          <p:nvPr/>
        </p:nvSpPr>
        <p:spPr bwMode="auto">
          <a:xfrm>
            <a:off x="6224920" y="347918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36%</a:t>
            </a:r>
          </a:p>
        </p:txBody>
      </p:sp>
      <p:sp>
        <p:nvSpPr>
          <p:cNvPr id="21" name="מלבן מעוגל 17"/>
          <p:cNvSpPr/>
          <p:nvPr/>
        </p:nvSpPr>
        <p:spPr bwMode="auto">
          <a:xfrm>
            <a:off x="6227713" y="495484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22"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23"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24" name="AutoShape 21"/>
          <p:cNvSpPr>
            <a:spLocks noChangeArrowheads="1"/>
          </p:cNvSpPr>
          <p:nvPr/>
        </p:nvSpPr>
        <p:spPr bwMode="auto">
          <a:xfrm>
            <a:off x="5176939" y="5229200"/>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9824792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הממלכתי דתי, שיעור </a:t>
            </a:r>
            <a:r>
              <a:rPr lang="he-IL" sz="1400" dirty="0" smtClean="0">
                <a:solidFill>
                  <a:srgbClr val="FFFFFF"/>
                </a:solidFill>
              </a:rPr>
              <a:t>גבוה אינם מסכימים להביע דעה בעוד ששיעור נמוך מציין כי הוא מקבל גיבוי, שיעור נמוך מהמגזרים האחרים.</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47</a:t>
            </a:fld>
            <a:endParaRPr lang="en-US" altLang="en-US" dirty="0">
              <a:solidFill>
                <a:srgbClr val="FFFFFF"/>
              </a:solidFill>
            </a:endParaRPr>
          </a:p>
        </p:txBody>
      </p:sp>
      <p:sp>
        <p:nvSpPr>
          <p:cNvPr id="6"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באיזו מידה אתה מרגיש שאתה מקבל גיבוי ממשרד החינוך בכל הנוגע למעמדך מול תלמידיך?</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1119845793"/>
              </p:ext>
            </p:extLst>
          </p:nvPr>
        </p:nvGraphicFramePr>
        <p:xfrm>
          <a:off x="74431" y="1606517"/>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8" name="מחבר ישר 7"/>
          <p:cNvCxnSpPr/>
          <p:nvPr/>
        </p:nvCxnSpPr>
        <p:spPr bwMode="auto">
          <a:xfrm>
            <a:off x="5260233"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9" name="מלבן מעוגל 8"/>
          <p:cNvSpPr/>
          <p:nvPr/>
        </p:nvSpPr>
        <p:spPr bwMode="auto">
          <a:xfrm>
            <a:off x="1537957" y="491708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18%</a:t>
            </a:r>
          </a:p>
        </p:txBody>
      </p:sp>
      <p:sp>
        <p:nvSpPr>
          <p:cNvPr id="10" name="מלבן מעוגל 9"/>
          <p:cNvSpPr/>
          <p:nvPr/>
        </p:nvSpPr>
        <p:spPr bwMode="auto">
          <a:xfrm>
            <a:off x="3131839" y="531142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7%</a:t>
            </a:r>
          </a:p>
        </p:txBody>
      </p:sp>
      <p:sp>
        <p:nvSpPr>
          <p:cNvPr id="11" name="מלבן מעוגל 10"/>
          <p:cNvSpPr/>
          <p:nvPr/>
        </p:nvSpPr>
        <p:spPr bwMode="auto">
          <a:xfrm>
            <a:off x="4644864" y="4606001"/>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26%</a:t>
            </a:r>
          </a:p>
        </p:txBody>
      </p:sp>
      <p:sp>
        <p:nvSpPr>
          <p:cNvPr id="12" name="מלבן מעוגל 11"/>
          <p:cNvSpPr/>
          <p:nvPr/>
        </p:nvSpPr>
        <p:spPr bwMode="auto">
          <a:xfrm>
            <a:off x="1537957" y="3465913"/>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38%</a:t>
            </a:r>
          </a:p>
        </p:txBody>
      </p:sp>
      <p:sp>
        <p:nvSpPr>
          <p:cNvPr id="13" name="מלבן מעוגל 12"/>
          <p:cNvSpPr/>
          <p:nvPr/>
        </p:nvSpPr>
        <p:spPr bwMode="auto">
          <a:xfrm>
            <a:off x="3131840" y="371703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31%</a:t>
            </a:r>
          </a:p>
        </p:txBody>
      </p:sp>
      <p:sp>
        <p:nvSpPr>
          <p:cNvPr id="14" name="מלבן מעוגל 13"/>
          <p:cNvSpPr/>
          <p:nvPr/>
        </p:nvSpPr>
        <p:spPr bwMode="auto">
          <a:xfrm>
            <a:off x="4644864" y="263691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35%</a:t>
            </a:r>
          </a:p>
        </p:txBody>
      </p:sp>
      <p:sp>
        <p:nvSpPr>
          <p:cNvPr id="15" name="מלבן מעוגל 14"/>
          <p:cNvSpPr/>
          <p:nvPr/>
        </p:nvSpPr>
        <p:spPr bwMode="auto">
          <a:xfrm>
            <a:off x="6195005" y="336612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36%</a:t>
            </a:r>
          </a:p>
        </p:txBody>
      </p:sp>
      <p:sp>
        <p:nvSpPr>
          <p:cNvPr id="16" name="מלבן מעוגל 15"/>
          <p:cNvSpPr/>
          <p:nvPr/>
        </p:nvSpPr>
        <p:spPr bwMode="auto">
          <a:xfrm>
            <a:off x="6228564" y="492310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19"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מידת גיבוי משרד החינוך </a:t>
            </a:r>
            <a:r>
              <a:rPr lang="he-IL" dirty="0" smtClean="0">
                <a:solidFill>
                  <a:schemeClr val="bg1"/>
                </a:solidFill>
              </a:rPr>
              <a:t>את המורה</a:t>
            </a:r>
            <a:r>
              <a:rPr lang="he-IL" dirty="0">
                <a:solidFill>
                  <a:schemeClr val="bg1"/>
                </a:solidFill>
              </a:rPr>
              <a:t/>
            </a:r>
            <a:br>
              <a:rPr lang="he-IL" dirty="0">
                <a:solidFill>
                  <a:schemeClr val="bg1"/>
                </a:solidFill>
              </a:rPr>
            </a:br>
            <a:r>
              <a:rPr lang="he-IL" dirty="0">
                <a:solidFill>
                  <a:srgbClr val="FFC000"/>
                </a:solidFill>
              </a:rPr>
              <a:t>פילוח לפי מגזר</a:t>
            </a:r>
            <a:endParaRPr lang="he-IL" dirty="0">
              <a:solidFill>
                <a:schemeClr val="bg1"/>
              </a:solidFill>
            </a:endParaRPr>
          </a:p>
        </p:txBody>
      </p:sp>
    </p:spTree>
    <p:extLst>
      <p:ext uri="{BB962C8B-B14F-4D97-AF65-F5344CB8AC3E}">
        <p14:creationId xmlns:p14="http://schemas.microsoft.com/office/powerpoint/2010/main" val="11605672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הגורם העיקרי אליו יפנו המורים במקרה של אלימות פיזית מצד התלמידים הוא הנהלת </a:t>
            </a:r>
            <a:r>
              <a:rPr lang="he-IL" sz="1400" dirty="0" smtClean="0">
                <a:solidFill>
                  <a:srgbClr val="FFFFFF"/>
                </a:solidFill>
              </a:rPr>
              <a:t>ביה"ס. </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48</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גורמים אליהם יפנו במקרה </a:t>
            </a:r>
            <a:br>
              <a:rPr lang="he-IL" dirty="0">
                <a:solidFill>
                  <a:schemeClr val="bg1"/>
                </a:solidFill>
              </a:rPr>
            </a:br>
            <a:r>
              <a:rPr lang="he-IL" dirty="0">
                <a:solidFill>
                  <a:schemeClr val="bg1"/>
                </a:solidFill>
              </a:rPr>
              <a:t>של אלימות מצד תלמידים – </a:t>
            </a:r>
            <a:r>
              <a:rPr lang="he-IL" dirty="0">
                <a:solidFill>
                  <a:srgbClr val="FFC000"/>
                </a:solidFill>
              </a:rPr>
              <a:t>השוואה לאורך זמן</a:t>
            </a:r>
          </a:p>
        </p:txBody>
      </p:sp>
      <p:sp>
        <p:nvSpPr>
          <p:cNvPr id="819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במידה ותתקל בעתיד באלימות פיזית, מסוג כלשהו, מצד אחד מהתלמידים בבית הספר שלך, למי לדעתך תפנה? </a:t>
            </a:r>
            <a:endParaRPr lang="en-US" sz="1100" dirty="0">
              <a:solidFill>
                <a:schemeClr val="bg1"/>
              </a:solidFill>
            </a:endParaRPr>
          </a:p>
        </p:txBody>
      </p:sp>
      <p:graphicFrame>
        <p:nvGraphicFramePr>
          <p:cNvPr id="6" name="Object 6"/>
          <p:cNvGraphicFramePr>
            <a:graphicFrameLocks noChangeAspect="1"/>
          </p:cNvGraphicFramePr>
          <p:nvPr>
            <p:extLst>
              <p:ext uri="{D42A27DB-BD31-4B8C-83A1-F6EECF244321}">
                <p14:modId xmlns:p14="http://schemas.microsoft.com/office/powerpoint/2010/main" val="1846465422"/>
              </p:ext>
            </p:extLst>
          </p:nvPr>
        </p:nvGraphicFramePr>
        <p:xfrm>
          <a:off x="136525" y="1628800"/>
          <a:ext cx="8888413" cy="4475090"/>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9"/>
          <p:cNvSpPr txBox="1">
            <a:spLocks noChangeArrowheads="1"/>
          </p:cNvSpPr>
          <p:nvPr/>
        </p:nvSpPr>
        <p:spPr bwMode="auto">
          <a:xfrm>
            <a:off x="7443447" y="5445224"/>
            <a:ext cx="1520378" cy="369332"/>
          </a:xfrm>
          <a:prstGeom prst="rect">
            <a:avLst/>
          </a:prstGeom>
          <a:noFill/>
          <a:ln w="9525">
            <a:solidFill>
              <a:schemeClr val="tx1"/>
            </a:solidFill>
            <a:prstDash val="sysDash"/>
            <a:miter lim="800000"/>
            <a:headEnd/>
            <a:tailEnd/>
          </a:ln>
        </p:spPr>
        <p:txBody>
          <a:bodyPr wrap="square">
            <a:spAutoFit/>
          </a:bodyPr>
          <a:lstStyle/>
          <a:p>
            <a:pPr algn="ctr" rtl="1"/>
            <a:r>
              <a:rPr lang="he-IL" sz="900" dirty="0">
                <a:solidFill>
                  <a:schemeClr val="tx1"/>
                </a:solidFill>
              </a:rPr>
              <a:t>גורמים נוספים צוינו </a:t>
            </a:r>
            <a:r>
              <a:rPr lang="he-IL" sz="900" b="1" dirty="0">
                <a:solidFill>
                  <a:schemeClr val="tx1"/>
                </a:solidFill>
              </a:rPr>
              <a:t>בשיעורים נמוכים יותר</a:t>
            </a:r>
          </a:p>
        </p:txBody>
      </p:sp>
      <p:sp>
        <p:nvSpPr>
          <p:cNvPr id="13"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11"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2" name="Text Box 22"/>
          <p:cNvSpPr txBox="1">
            <a:spLocks noChangeArrowheads="1"/>
          </p:cNvSpPr>
          <p:nvPr/>
        </p:nvSpPr>
        <p:spPr bwMode="auto">
          <a:xfrm>
            <a:off x="6223694" y="5911388"/>
            <a:ext cx="2806423" cy="253916"/>
          </a:xfrm>
          <a:prstGeom prst="rect">
            <a:avLst/>
          </a:prstGeom>
          <a:noFill/>
          <a:ln w="12700">
            <a:noFill/>
            <a:miter lim="800000"/>
            <a:headEnd type="none" w="sm" len="sm"/>
            <a:tailEnd type="none" w="sm" len="sm"/>
          </a:ln>
        </p:spPr>
        <p:txBody>
          <a:bodyPr wrap="square">
            <a:spAutoFit/>
          </a:bodyPr>
          <a:lstStyle/>
          <a:p>
            <a:pPr algn="r">
              <a:defRPr/>
            </a:pPr>
            <a:r>
              <a:rPr lang="he-IL" sz="1050" b="1" dirty="0">
                <a:solidFill>
                  <a:schemeClr val="tx1"/>
                </a:solidFill>
              </a:rPr>
              <a:t>הבדל מובהק</a:t>
            </a:r>
            <a:endParaRPr lang="en-US" sz="1050" b="1" dirty="0">
              <a:solidFill>
                <a:schemeClr val="tx1"/>
              </a:solidFill>
            </a:endParaRPr>
          </a:p>
        </p:txBody>
      </p:sp>
    </p:spTree>
    <p:extLst>
      <p:ext uri="{BB962C8B-B14F-4D97-AF65-F5344CB8AC3E}">
        <p14:creationId xmlns:p14="http://schemas.microsoft.com/office/powerpoint/2010/main" val="23227884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הערבי ציינו בשיעור נמוך יחסית כי יפנו להנהלת בית הספר ובשיעור גבוה יחסית כי יפנו למשטרת ישראל.</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49</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גורמים אליהם יפנו במקרה </a:t>
            </a:r>
            <a:br>
              <a:rPr lang="he-IL" dirty="0">
                <a:solidFill>
                  <a:schemeClr val="bg1"/>
                </a:solidFill>
              </a:rPr>
            </a:br>
            <a:r>
              <a:rPr lang="he-IL" dirty="0">
                <a:solidFill>
                  <a:schemeClr val="bg1"/>
                </a:solidFill>
              </a:rPr>
              <a:t>של אלימות מצד תלמידים – </a:t>
            </a:r>
            <a:r>
              <a:rPr lang="he-IL" dirty="0">
                <a:solidFill>
                  <a:srgbClr val="FFC000"/>
                </a:solidFill>
              </a:rPr>
              <a:t>פילוח לפי מגזר</a:t>
            </a:r>
          </a:p>
        </p:txBody>
      </p:sp>
      <p:sp>
        <p:nvSpPr>
          <p:cNvPr id="819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במידה ותתקל בעתיד באלימות פיזית, מסוג כלשהו, מצד אחד מהתלמידים בבית הספר שלך, למי לדעתך תפנה? </a:t>
            </a:r>
            <a:endParaRPr lang="en-US" sz="1100" dirty="0">
              <a:solidFill>
                <a:schemeClr val="bg1"/>
              </a:solidFill>
            </a:endParaRPr>
          </a:p>
        </p:txBody>
      </p:sp>
      <p:graphicFrame>
        <p:nvGraphicFramePr>
          <p:cNvPr id="6" name="Object 6"/>
          <p:cNvGraphicFramePr>
            <a:graphicFrameLocks noChangeAspect="1"/>
          </p:cNvGraphicFramePr>
          <p:nvPr>
            <p:extLst>
              <p:ext uri="{D42A27DB-BD31-4B8C-83A1-F6EECF244321}">
                <p14:modId xmlns:p14="http://schemas.microsoft.com/office/powerpoint/2010/main" val="2125292914"/>
              </p:ext>
            </p:extLst>
          </p:nvPr>
        </p:nvGraphicFramePr>
        <p:xfrm>
          <a:off x="136525" y="1628800"/>
          <a:ext cx="8888413" cy="4475090"/>
        </p:xfrm>
        <a:graphic>
          <a:graphicData uri="http://schemas.openxmlformats.org/drawingml/2006/chart">
            <c:chart xmlns:c="http://schemas.openxmlformats.org/drawingml/2006/chart" xmlns:r="http://schemas.openxmlformats.org/officeDocument/2006/relationships" r:id="rId2"/>
          </a:graphicData>
        </a:graphic>
      </p:graphicFrame>
      <p:sp>
        <p:nvSpPr>
          <p:cNvPr id="11" name="TextBox 9"/>
          <p:cNvSpPr txBox="1">
            <a:spLocks noChangeArrowheads="1"/>
          </p:cNvSpPr>
          <p:nvPr/>
        </p:nvSpPr>
        <p:spPr bwMode="auto">
          <a:xfrm>
            <a:off x="7443447" y="5445224"/>
            <a:ext cx="1520378" cy="369332"/>
          </a:xfrm>
          <a:prstGeom prst="rect">
            <a:avLst/>
          </a:prstGeom>
          <a:noFill/>
          <a:ln w="9525">
            <a:solidFill>
              <a:schemeClr val="tx1"/>
            </a:solidFill>
            <a:prstDash val="sysDash"/>
            <a:miter lim="800000"/>
            <a:headEnd/>
            <a:tailEnd/>
          </a:ln>
        </p:spPr>
        <p:txBody>
          <a:bodyPr wrap="square">
            <a:spAutoFit/>
          </a:bodyPr>
          <a:lstStyle/>
          <a:p>
            <a:pPr algn="ctr" rtl="1"/>
            <a:r>
              <a:rPr lang="he-IL" sz="900" dirty="0">
                <a:solidFill>
                  <a:schemeClr val="tx1"/>
                </a:solidFill>
              </a:rPr>
              <a:t>גורמים נוספים צוינו </a:t>
            </a:r>
            <a:r>
              <a:rPr lang="he-IL" sz="900" b="1" dirty="0">
                <a:solidFill>
                  <a:schemeClr val="tx1"/>
                </a:solidFill>
              </a:rPr>
              <a:t>בשיעורים נמוכים יותר</a:t>
            </a:r>
          </a:p>
        </p:txBody>
      </p:sp>
      <p:sp>
        <p:nvSpPr>
          <p:cNvPr id="12"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4" name="Text Box 22"/>
          <p:cNvSpPr txBox="1">
            <a:spLocks noChangeArrowheads="1"/>
          </p:cNvSpPr>
          <p:nvPr/>
        </p:nvSpPr>
        <p:spPr bwMode="auto">
          <a:xfrm>
            <a:off x="6223694" y="5911388"/>
            <a:ext cx="2806423" cy="253916"/>
          </a:xfrm>
          <a:prstGeom prst="rect">
            <a:avLst/>
          </a:prstGeom>
          <a:noFill/>
          <a:ln w="12700">
            <a:noFill/>
            <a:miter lim="800000"/>
            <a:headEnd type="none" w="sm" len="sm"/>
            <a:tailEnd type="none" w="sm" len="sm"/>
          </a:ln>
        </p:spPr>
        <p:txBody>
          <a:bodyPr wrap="square">
            <a:spAutoFit/>
          </a:bodyPr>
          <a:lstStyle/>
          <a:p>
            <a:pPr algn="r">
              <a:defRPr/>
            </a:pPr>
            <a:r>
              <a:rPr lang="he-IL" sz="1050" b="1" dirty="0">
                <a:solidFill>
                  <a:schemeClr val="tx1"/>
                </a:solidFill>
              </a:rPr>
              <a:t>הבדל מובהק לעומת המגזרים האחרים</a:t>
            </a:r>
            <a:endParaRPr lang="en-US" sz="1050" b="1" dirty="0">
              <a:solidFill>
                <a:schemeClr val="tx1"/>
              </a:solidFill>
            </a:endParaRPr>
          </a:p>
        </p:txBody>
      </p:sp>
      <p:sp>
        <p:nvSpPr>
          <p:cNvPr id="13" name="AutoShape 21"/>
          <p:cNvSpPr>
            <a:spLocks noChangeArrowheads="1"/>
          </p:cNvSpPr>
          <p:nvPr/>
        </p:nvSpPr>
        <p:spPr bwMode="auto">
          <a:xfrm>
            <a:off x="3995936" y="3736282"/>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5726856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50</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200" dirty="0">
                <a:solidFill>
                  <a:schemeClr val="bg1"/>
                </a:solidFill>
                <a:effectLst>
                  <a:outerShdw blurRad="38100" dist="38100" dir="2700000" algn="tl">
                    <a:srgbClr val="000000">
                      <a:alpha val="43137"/>
                    </a:srgbClr>
                  </a:outerShdw>
                </a:effectLst>
              </a:rPr>
              <a:t>פגיעה במורים דרך </a:t>
            </a:r>
          </a:p>
          <a:p>
            <a:pPr algn="r" rtl="1">
              <a:defRPr/>
            </a:pPr>
            <a:r>
              <a:rPr lang="he-IL" sz="5200" dirty="0" err="1">
                <a:solidFill>
                  <a:schemeClr val="bg1"/>
                </a:solidFill>
                <a:effectLst>
                  <a:outerShdw blurRad="38100" dist="38100" dir="2700000" algn="tl">
                    <a:srgbClr val="000000">
                      <a:alpha val="43137"/>
                    </a:srgbClr>
                  </a:outerShdw>
                </a:effectLst>
              </a:rPr>
              <a:t>הפייסבוק</a:t>
            </a:r>
            <a:r>
              <a:rPr lang="he-IL" sz="5200" dirty="0">
                <a:solidFill>
                  <a:schemeClr val="bg1"/>
                </a:solidFill>
                <a:effectLst>
                  <a:outerShdw blurRad="38100" dist="38100" dir="2700000" algn="tl">
                    <a:srgbClr val="000000">
                      <a:alpha val="43137"/>
                    </a:srgbClr>
                  </a:outerShdw>
                </a:effectLst>
              </a:rPr>
              <a:t> </a:t>
            </a:r>
            <a:r>
              <a:rPr lang="he-IL" sz="5200" dirty="0" err="1">
                <a:solidFill>
                  <a:schemeClr val="bg1"/>
                </a:solidFill>
                <a:effectLst>
                  <a:outerShdw blurRad="38100" dist="38100" dir="2700000" algn="tl">
                    <a:srgbClr val="000000">
                      <a:alpha val="43137"/>
                    </a:srgbClr>
                  </a:outerShdw>
                </a:effectLst>
              </a:rPr>
              <a:t>והווטסאפ</a:t>
            </a:r>
            <a:endParaRPr lang="he-IL" sz="5200" dirty="0">
              <a:solidFill>
                <a:schemeClr val="bg1"/>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433765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6"/>
          <p:cNvGraphicFramePr>
            <a:graphicFrameLocks noGrp="1" noChangeAspect="1"/>
          </p:cNvGraphicFramePr>
          <p:nvPr>
            <p:ph idx="1"/>
            <p:extLst>
              <p:ext uri="{D42A27DB-BD31-4B8C-83A1-F6EECF244321}">
                <p14:modId xmlns:p14="http://schemas.microsoft.com/office/powerpoint/2010/main" val="3242130192"/>
              </p:ext>
            </p:extLst>
          </p:nvPr>
        </p:nvGraphicFramePr>
        <p:xfrm>
          <a:off x="74431" y="1637097"/>
          <a:ext cx="9051746" cy="4498935"/>
        </p:xfrm>
        <a:graphic>
          <a:graphicData uri="http://schemas.openxmlformats.org/drawingml/2006/chart">
            <c:chart xmlns:c="http://schemas.openxmlformats.org/drawingml/2006/chart" xmlns:r="http://schemas.openxmlformats.org/officeDocument/2006/relationships" r:id="rId2"/>
          </a:graphicData>
        </a:graphic>
      </p:graphicFrame>
      <p:cxnSp>
        <p:nvCxnSpPr>
          <p:cNvPr id="3" name="מחבר חץ ישר 2"/>
          <p:cNvCxnSpPr>
            <a:cxnSpLocks/>
          </p:cNvCxnSpPr>
          <p:nvPr/>
        </p:nvCxnSpPr>
        <p:spPr bwMode="auto">
          <a:xfrm flipV="1">
            <a:off x="1836167" y="2999235"/>
            <a:ext cx="3815953" cy="868043"/>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לאורך זמן ישנה עלייה מובהקת בשיעור המורים שהינם בעלי חשבון פייסבוק, אולם שיעור המורים שהם חברים של תלמידיהם בפייסבוק  נשאר ללא </a:t>
            </a:r>
            <a:r>
              <a:rPr lang="he-IL" sz="1400" dirty="0" smtClean="0">
                <a:solidFill>
                  <a:srgbClr val="FFFFFF"/>
                </a:solidFill>
              </a:rPr>
              <a:t>שינוי.</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51</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10964"/>
            <a:ext cx="6383883" cy="431800"/>
          </a:xfrm>
        </p:spPr>
        <p:txBody>
          <a:bodyPr/>
          <a:lstStyle/>
          <a:p>
            <a:pPr eaLnBrk="1" hangingPunct="1">
              <a:defRPr/>
            </a:pPr>
            <a:r>
              <a:rPr lang="he-IL" dirty="0">
                <a:solidFill>
                  <a:schemeClr val="bg1"/>
                </a:solidFill>
              </a:rPr>
              <a:t>אחזקת חשבון פייסבוק וחברות בפייסבוק עם תלמידים - </a:t>
            </a:r>
            <a:r>
              <a:rPr lang="he-IL" dirty="0">
                <a:solidFill>
                  <a:srgbClr val="FFC000"/>
                </a:solidFill>
              </a:rPr>
              <a:t>השוואה לאורך זמן</a:t>
            </a:r>
          </a:p>
        </p:txBody>
      </p:sp>
      <p:sp>
        <p:nvSpPr>
          <p:cNvPr id="8"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יש לך כרגע חשבון </a:t>
            </a:r>
            <a:r>
              <a:rPr lang="he-IL" sz="1100" dirty="0" err="1">
                <a:solidFill>
                  <a:schemeClr val="bg1"/>
                </a:solidFill>
              </a:rPr>
              <a:t>פייסבוק</a:t>
            </a:r>
            <a:r>
              <a:rPr lang="he-IL" sz="1100" dirty="0">
                <a:solidFill>
                  <a:schemeClr val="bg1"/>
                </a:solidFill>
              </a:rPr>
              <a:t>? אם כן, האם אתה חבר של תלמידיך </a:t>
            </a:r>
            <a:r>
              <a:rPr lang="he-IL" sz="1100" dirty="0" err="1">
                <a:solidFill>
                  <a:schemeClr val="bg1"/>
                </a:solidFill>
              </a:rPr>
              <a:t>בפייסבוק</a:t>
            </a:r>
            <a:r>
              <a:rPr lang="he-IL" sz="1100" dirty="0">
                <a:solidFill>
                  <a:schemeClr val="bg1"/>
                </a:solidFill>
              </a:rPr>
              <a:t>?</a:t>
            </a:r>
          </a:p>
        </p:txBody>
      </p:sp>
      <p:pic>
        <p:nvPicPr>
          <p:cNvPr id="14" name="Picture 2" descr="http://www.underconsideration.com/brandnew/archives/facebook_logo_detail.gif">
            <a:hlinkClick r:id="rId3"/>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sp>
        <p:nvSpPr>
          <p:cNvPr id="18" name="מלבן מעוגל 17"/>
          <p:cNvSpPr/>
          <p:nvPr/>
        </p:nvSpPr>
        <p:spPr bwMode="auto">
          <a:xfrm>
            <a:off x="1475656" y="378971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50%</a:t>
            </a:r>
          </a:p>
        </p:txBody>
      </p:sp>
      <p:sp>
        <p:nvSpPr>
          <p:cNvPr id="23" name="מלבן מעוגל 22"/>
          <p:cNvSpPr/>
          <p:nvPr/>
        </p:nvSpPr>
        <p:spPr bwMode="auto">
          <a:xfrm>
            <a:off x="4643537" y="306708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22"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27" name="TextBox 16"/>
          <p:cNvSpPr txBox="1">
            <a:spLocks noChangeArrowheads="1"/>
          </p:cNvSpPr>
          <p:nvPr/>
        </p:nvSpPr>
        <p:spPr bwMode="auto">
          <a:xfrm>
            <a:off x="7956480"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
        <p:nvSpPr>
          <p:cNvPr id="16" name="מלבן מעוגל 15"/>
          <p:cNvSpPr/>
          <p:nvPr/>
        </p:nvSpPr>
        <p:spPr bwMode="auto">
          <a:xfrm>
            <a:off x="3059832" y="329278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62%</a:t>
            </a:r>
          </a:p>
        </p:txBody>
      </p:sp>
      <p:sp>
        <p:nvSpPr>
          <p:cNvPr id="21" name="מלבן מעוגל 22"/>
          <p:cNvSpPr/>
          <p:nvPr/>
        </p:nvSpPr>
        <p:spPr bwMode="auto">
          <a:xfrm>
            <a:off x="6197377" y="294039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72%</a:t>
            </a:r>
          </a:p>
        </p:txBody>
      </p:sp>
      <p:sp>
        <p:nvSpPr>
          <p:cNvPr id="17" name="כוכב עם 5 פינות 15"/>
          <p:cNvSpPr/>
          <p:nvPr/>
        </p:nvSpPr>
        <p:spPr bwMode="auto">
          <a:xfrm>
            <a:off x="3709045" y="3356992"/>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Tree>
    <p:extLst>
      <p:ext uri="{BB962C8B-B14F-4D97-AF65-F5344CB8AC3E}">
        <p14:creationId xmlns:p14="http://schemas.microsoft.com/office/powerpoint/2010/main" val="39334494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הדתי שיעור נמוך יחסית מהמורים מחזיקים בחשבון פייסבוק, ואילו במגזר הערבי ישנו שיעור גבוה יחסית של מורים אשר חברים בפייסבוק של התלמידים.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52</a:t>
            </a:fld>
            <a:endParaRPr lang="en-US" altLang="en-US" dirty="0">
              <a:solidFill>
                <a:srgbClr val="FFFFFF"/>
              </a:solidFill>
            </a:endParaRPr>
          </a:p>
        </p:txBody>
      </p:sp>
      <p:pic>
        <p:nvPicPr>
          <p:cNvPr id="6" name="Picture 2" descr="http://www.underconsideration.com/brandnew/archives/facebook_logo_detail.gif">
            <a:hlinkClick r:id="rId2"/>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יש לך כרגע חשבון </a:t>
            </a:r>
            <a:r>
              <a:rPr lang="he-IL" sz="1100" dirty="0" err="1">
                <a:solidFill>
                  <a:schemeClr val="bg1"/>
                </a:solidFill>
              </a:rPr>
              <a:t>פייסבוק</a:t>
            </a:r>
            <a:r>
              <a:rPr lang="he-IL" sz="1100" dirty="0">
                <a:solidFill>
                  <a:schemeClr val="bg1"/>
                </a:solidFill>
              </a:rPr>
              <a:t>? אם כן, האם אתה חבר של תלמידיך </a:t>
            </a:r>
            <a:r>
              <a:rPr lang="he-IL" sz="1100" dirty="0" err="1">
                <a:solidFill>
                  <a:schemeClr val="bg1"/>
                </a:solidFill>
              </a:rPr>
              <a:t>בפייסבוק</a:t>
            </a:r>
            <a:r>
              <a:rPr lang="he-IL" sz="1100" dirty="0">
                <a:solidFill>
                  <a:schemeClr val="bg1"/>
                </a:solidFill>
              </a:rPr>
              <a:t>?</a:t>
            </a:r>
          </a:p>
        </p:txBody>
      </p:sp>
      <p:graphicFrame>
        <p:nvGraphicFramePr>
          <p:cNvPr id="8" name="Object 6"/>
          <p:cNvGraphicFramePr>
            <a:graphicFrameLocks noGrp="1" noChangeAspect="1"/>
          </p:cNvGraphicFramePr>
          <p:nvPr>
            <p:ph idx="1"/>
            <p:extLst>
              <p:ext uri="{D42A27DB-BD31-4B8C-83A1-F6EECF244321}">
                <p14:modId xmlns:p14="http://schemas.microsoft.com/office/powerpoint/2010/main" val="2888108015"/>
              </p:ext>
            </p:extLst>
          </p:nvPr>
        </p:nvGraphicFramePr>
        <p:xfrm>
          <a:off x="62178" y="1628813"/>
          <a:ext cx="8974138" cy="4460362"/>
        </p:xfrm>
        <a:graphic>
          <a:graphicData uri="http://schemas.openxmlformats.org/drawingml/2006/chart">
            <c:chart xmlns:c="http://schemas.openxmlformats.org/drawingml/2006/chart" xmlns:r="http://schemas.openxmlformats.org/officeDocument/2006/relationships" r:id="rId5"/>
          </a:graphicData>
        </a:graphic>
      </p:graphicFrame>
      <p:cxnSp>
        <p:nvCxnSpPr>
          <p:cNvPr id="9" name="מחבר ישר 8"/>
          <p:cNvCxnSpPr/>
          <p:nvPr/>
        </p:nvCxnSpPr>
        <p:spPr bwMode="auto">
          <a:xfrm>
            <a:off x="5250806"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מלבן מעוגל 9"/>
          <p:cNvSpPr/>
          <p:nvPr/>
        </p:nvSpPr>
        <p:spPr bwMode="auto">
          <a:xfrm>
            <a:off x="1451564" y="278092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75%</a:t>
            </a:r>
          </a:p>
        </p:txBody>
      </p:sp>
      <p:sp>
        <p:nvSpPr>
          <p:cNvPr id="11" name="מלבן מעוגל 10"/>
          <p:cNvSpPr/>
          <p:nvPr/>
        </p:nvSpPr>
        <p:spPr bwMode="auto">
          <a:xfrm>
            <a:off x="3059832" y="364502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52%</a:t>
            </a:r>
          </a:p>
        </p:txBody>
      </p:sp>
      <p:sp>
        <p:nvSpPr>
          <p:cNvPr id="12" name="מלבן מעוגל 11"/>
          <p:cNvSpPr/>
          <p:nvPr/>
        </p:nvSpPr>
        <p:spPr bwMode="auto">
          <a:xfrm>
            <a:off x="4657207" y="255547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82%</a:t>
            </a:r>
          </a:p>
        </p:txBody>
      </p:sp>
      <p:sp>
        <p:nvSpPr>
          <p:cNvPr id="17" name="מלבן מעוגל 16"/>
          <p:cNvSpPr/>
          <p:nvPr/>
        </p:nvSpPr>
        <p:spPr bwMode="auto">
          <a:xfrm>
            <a:off x="6222351" y="292494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72%</a:t>
            </a:r>
          </a:p>
        </p:txBody>
      </p:sp>
      <p:sp>
        <p:nvSpPr>
          <p:cNvPr id="18" name="Rectangle 2"/>
          <p:cNvSpPr>
            <a:spLocks noGrp="1" noChangeArrowheads="1"/>
          </p:cNvSpPr>
          <p:nvPr>
            <p:ph type="title" sz="quarter"/>
          </p:nvPr>
        </p:nvSpPr>
        <p:spPr>
          <a:xfrm>
            <a:off x="2760117" y="-10964"/>
            <a:ext cx="6383883" cy="431800"/>
          </a:xfrm>
        </p:spPr>
        <p:txBody>
          <a:bodyPr/>
          <a:lstStyle/>
          <a:p>
            <a:pPr eaLnBrk="1" hangingPunct="1">
              <a:defRPr/>
            </a:pPr>
            <a:r>
              <a:rPr lang="he-IL" dirty="0">
                <a:solidFill>
                  <a:schemeClr val="bg1"/>
                </a:solidFill>
              </a:rPr>
              <a:t>אחזקת חשבון פייסבוק וחברות בפייסבוק עם תלמידים – </a:t>
            </a:r>
            <a:r>
              <a:rPr lang="he-IL" dirty="0">
                <a:solidFill>
                  <a:srgbClr val="FFC000"/>
                </a:solidFill>
              </a:rPr>
              <a:t>פילוח לפי מגזר</a:t>
            </a:r>
          </a:p>
        </p:txBody>
      </p:sp>
      <p:sp>
        <p:nvSpPr>
          <p:cNvPr id="2" name="Oval 1"/>
          <p:cNvSpPr/>
          <p:nvPr/>
        </p:nvSpPr>
        <p:spPr bwMode="auto">
          <a:xfrm>
            <a:off x="2598909" y="3897494"/>
            <a:ext cx="504056" cy="1658238"/>
          </a:xfrm>
          <a:prstGeom prst="ellipse">
            <a:avLst/>
          </a:prstGeom>
          <a:noFill/>
          <a:ln w="19050" cap="flat" cmpd="sng" algn="ctr">
            <a:solidFill>
              <a:schemeClr val="tx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
        <p:nvSpPr>
          <p:cNvPr id="3" name="Oval 2"/>
          <p:cNvSpPr/>
          <p:nvPr/>
        </p:nvSpPr>
        <p:spPr bwMode="auto">
          <a:xfrm>
            <a:off x="4183085" y="5085184"/>
            <a:ext cx="504056" cy="470548"/>
          </a:xfrm>
          <a:prstGeom prst="ellipse">
            <a:avLst/>
          </a:prstGeom>
          <a:noFill/>
          <a:ln w="19050" cap="flat" cmpd="sng" algn="ctr">
            <a:solidFill>
              <a:schemeClr val="accent3"/>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41151034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מחבר חץ ישר 2"/>
          <p:cNvCxnSpPr/>
          <p:nvPr/>
        </p:nvCxnSpPr>
        <p:spPr bwMode="auto">
          <a:xfrm>
            <a:off x="2758200" y="4797152"/>
            <a:ext cx="3109944" cy="504056"/>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החל משנת 2013 </a:t>
            </a:r>
            <a:r>
              <a:rPr lang="he-IL" sz="1400" dirty="0" smtClean="0">
                <a:solidFill>
                  <a:srgbClr val="FFFFFF"/>
                </a:solidFill>
              </a:rPr>
              <a:t>חלה מגמת </a:t>
            </a:r>
            <a:r>
              <a:rPr lang="he-IL" sz="1400" dirty="0">
                <a:solidFill>
                  <a:srgbClr val="FFFFFF"/>
                </a:solidFill>
              </a:rPr>
              <a:t>ירידה </a:t>
            </a:r>
            <a:r>
              <a:rPr lang="he-IL" sz="1400" dirty="0" smtClean="0">
                <a:solidFill>
                  <a:srgbClr val="FFFFFF"/>
                </a:solidFill>
              </a:rPr>
              <a:t>בשיעור </a:t>
            </a:r>
            <a:r>
              <a:rPr lang="he-IL" sz="1400" dirty="0">
                <a:solidFill>
                  <a:srgbClr val="FFFFFF"/>
                </a:solidFill>
              </a:rPr>
              <a:t>המורים המדווחים כי נתקלו בפגיעה בהם או במורים אחרים </a:t>
            </a:r>
            <a:r>
              <a:rPr lang="en-US" sz="1400" dirty="0">
                <a:solidFill>
                  <a:srgbClr val="FFFFFF"/>
                </a:solidFill>
              </a:rPr>
              <a:t/>
            </a:r>
            <a:br>
              <a:rPr lang="en-US" sz="1400" dirty="0">
                <a:solidFill>
                  <a:srgbClr val="FFFFFF"/>
                </a:solidFill>
              </a:rPr>
            </a:br>
            <a:r>
              <a:rPr lang="he-IL" sz="1400" dirty="0">
                <a:solidFill>
                  <a:srgbClr val="FFFFFF"/>
                </a:solidFill>
              </a:rPr>
              <a:t>מצד תלמידים בפייסבוק.</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53</a:t>
            </a:fld>
            <a:endParaRPr lang="en-US" altLang="en-US" dirty="0">
              <a:solidFill>
                <a:srgbClr val="FFFFFF"/>
              </a:solidFill>
            </a:endParaRPr>
          </a:p>
        </p:txBody>
      </p:sp>
      <p:sp>
        <p:nvSpPr>
          <p:cNvPr id="885762" name="Rectangle 2"/>
          <p:cNvSpPr>
            <a:spLocks noGrp="1" noChangeArrowheads="1"/>
          </p:cNvSpPr>
          <p:nvPr>
            <p:ph type="title" sz="quarter"/>
          </p:nvPr>
        </p:nvSpPr>
        <p:spPr>
          <a:xfrm>
            <a:off x="2758200" y="-24011"/>
            <a:ext cx="6383883" cy="431800"/>
          </a:xfrm>
        </p:spPr>
        <p:txBody>
          <a:bodyPr/>
          <a:lstStyle/>
          <a:p>
            <a:pPr eaLnBrk="1" hangingPunct="1">
              <a:defRPr/>
            </a:pPr>
            <a:r>
              <a:rPr lang="he-IL" dirty="0">
                <a:solidFill>
                  <a:schemeClr val="bg1"/>
                </a:solidFill>
              </a:rPr>
              <a:t>פגיעה במורים ע"י תלמידים באמצעות </a:t>
            </a:r>
            <a:r>
              <a:rPr lang="he-IL" dirty="0" err="1">
                <a:solidFill>
                  <a:schemeClr val="bg1"/>
                </a:solidFill>
              </a:rPr>
              <a:t>הפייסבוק</a:t>
            </a:r>
            <a:r>
              <a:rPr lang="he-IL" dirty="0">
                <a:solidFill>
                  <a:schemeClr val="bg1"/>
                </a:solidFill>
              </a:rPr>
              <a:t/>
            </a:r>
            <a:br>
              <a:rPr lang="he-IL" dirty="0">
                <a:solidFill>
                  <a:schemeClr val="bg1"/>
                </a:solidFill>
              </a:rPr>
            </a:br>
            <a:r>
              <a:rPr lang="he-IL" dirty="0">
                <a:solidFill>
                  <a:srgbClr val="FFC000"/>
                </a:solidFill>
              </a:rPr>
              <a:t>השוואה לאורך זמן</a:t>
            </a:r>
          </a:p>
        </p:txBody>
      </p:sp>
      <p:sp>
        <p:nvSpPr>
          <p:cNvPr id="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מעמיתייך המורים, חוויתם פגיעה ע"י תלמיד דרך אתר </a:t>
            </a:r>
            <a:r>
              <a:rPr lang="he-IL" sz="1100" dirty="0" err="1">
                <a:solidFill>
                  <a:schemeClr val="bg1"/>
                </a:solidFill>
              </a:rPr>
              <a:t>הפייסבוק</a:t>
            </a:r>
            <a:r>
              <a:rPr lang="he-IL" sz="1100" dirty="0">
                <a:solidFill>
                  <a:schemeClr val="bg1"/>
                </a:solidFill>
              </a:rPr>
              <a:t>?</a:t>
            </a:r>
          </a:p>
        </p:txBody>
      </p:sp>
      <p:pic>
        <p:nvPicPr>
          <p:cNvPr id="20" name="Picture 2" descr="http://www.underconsideration.com/brandnew/archives/facebook_logo_detail.gif">
            <a:hlinkClick r:id="rId2"/>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Object 6"/>
          <p:cNvGraphicFramePr>
            <a:graphicFrameLocks noGrp="1" noChangeAspect="1"/>
          </p:cNvGraphicFramePr>
          <p:nvPr>
            <p:ph idx="1"/>
            <p:extLst>
              <p:ext uri="{D42A27DB-BD31-4B8C-83A1-F6EECF244321}">
                <p14:modId xmlns:p14="http://schemas.microsoft.com/office/powerpoint/2010/main" val="212999457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5"/>
          </a:graphicData>
        </a:graphic>
      </p:graphicFrame>
      <p:sp>
        <p:nvSpPr>
          <p:cNvPr id="10"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11" name="TextBox 16"/>
          <p:cNvSpPr txBox="1">
            <a:spLocks noChangeArrowheads="1"/>
          </p:cNvSpPr>
          <p:nvPr/>
        </p:nvSpPr>
        <p:spPr bwMode="auto">
          <a:xfrm>
            <a:off x="7944428"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
        <p:nvSpPr>
          <p:cNvPr id="12" name="כוכב עם 5 פינות 15"/>
          <p:cNvSpPr/>
          <p:nvPr/>
        </p:nvSpPr>
        <p:spPr bwMode="auto">
          <a:xfrm>
            <a:off x="4499992" y="5013176"/>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Tree>
    <p:extLst>
      <p:ext uri="{BB962C8B-B14F-4D97-AF65-F5344CB8AC3E}">
        <p14:creationId xmlns:p14="http://schemas.microsoft.com/office/powerpoint/2010/main" val="29307945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החילוני מדווחים בשיעור נמוך יחסית כי נחשפו לפגיעה מצד תלמידים בפייסבוק.</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54</a:t>
            </a:fld>
            <a:endParaRPr lang="en-US" altLang="en-US" dirty="0">
              <a:solidFill>
                <a:srgbClr val="FFFFFF"/>
              </a:solidFill>
            </a:endParaRPr>
          </a:p>
        </p:txBody>
      </p:sp>
      <p:sp>
        <p:nvSpPr>
          <p:cNvPr id="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מעמיתייך המורים, חוויתם פגיעה ע"י תלמיד דרך אתר </a:t>
            </a:r>
            <a:r>
              <a:rPr lang="he-IL" sz="1100" dirty="0" err="1">
                <a:solidFill>
                  <a:schemeClr val="bg1"/>
                </a:solidFill>
              </a:rPr>
              <a:t>הפייסבוק</a:t>
            </a:r>
            <a:r>
              <a:rPr lang="he-IL" sz="1100" dirty="0">
                <a:solidFill>
                  <a:schemeClr val="bg1"/>
                </a:solidFill>
              </a:rPr>
              <a:t>?</a:t>
            </a:r>
          </a:p>
        </p:txBody>
      </p:sp>
      <p:pic>
        <p:nvPicPr>
          <p:cNvPr id="20" name="Picture 2" descr="http://www.underconsideration.com/brandnew/archives/facebook_logo_detail.gif">
            <a:hlinkClick r:id="rId2"/>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Object 6"/>
          <p:cNvGraphicFramePr>
            <a:graphicFrameLocks noGrp="1" noChangeAspect="1"/>
          </p:cNvGraphicFramePr>
          <p:nvPr>
            <p:ph idx="1"/>
            <p:extLst>
              <p:ext uri="{D42A27DB-BD31-4B8C-83A1-F6EECF244321}">
                <p14:modId xmlns:p14="http://schemas.microsoft.com/office/powerpoint/2010/main" val="741358279"/>
              </p:ext>
            </p:extLst>
          </p:nvPr>
        </p:nvGraphicFramePr>
        <p:xfrm>
          <a:off x="74431" y="1675670"/>
          <a:ext cx="8974138" cy="4460362"/>
        </p:xfrm>
        <a:graphic>
          <a:graphicData uri="http://schemas.openxmlformats.org/drawingml/2006/chart">
            <c:chart xmlns:c="http://schemas.openxmlformats.org/drawingml/2006/chart" xmlns:r="http://schemas.openxmlformats.org/officeDocument/2006/relationships" r:id="rId5"/>
          </a:graphicData>
        </a:graphic>
      </p:graphicFrame>
      <p:cxnSp>
        <p:nvCxnSpPr>
          <p:cNvPr id="22" name="מחבר ישר 21"/>
          <p:cNvCxnSpPr/>
          <p:nvPr/>
        </p:nvCxnSpPr>
        <p:spPr bwMode="auto">
          <a:xfrm>
            <a:off x="5260424" y="1839809"/>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1" name="Rectangle 2"/>
          <p:cNvSpPr>
            <a:spLocks noGrp="1" noChangeArrowheads="1"/>
          </p:cNvSpPr>
          <p:nvPr>
            <p:ph type="title" sz="quarter"/>
          </p:nvPr>
        </p:nvSpPr>
        <p:spPr>
          <a:xfrm>
            <a:off x="2758200" y="-24011"/>
            <a:ext cx="6383883" cy="431800"/>
          </a:xfrm>
        </p:spPr>
        <p:txBody>
          <a:bodyPr/>
          <a:lstStyle/>
          <a:p>
            <a:pPr eaLnBrk="1" hangingPunct="1">
              <a:defRPr/>
            </a:pPr>
            <a:r>
              <a:rPr lang="he-IL" dirty="0">
                <a:solidFill>
                  <a:schemeClr val="bg1"/>
                </a:solidFill>
              </a:rPr>
              <a:t>פגיעה במורים ע"י תלמידים באמצעות </a:t>
            </a:r>
            <a:r>
              <a:rPr lang="he-IL" dirty="0" err="1">
                <a:solidFill>
                  <a:schemeClr val="bg1"/>
                </a:solidFill>
              </a:rPr>
              <a:t>הפייסבוק</a:t>
            </a:r>
            <a:r>
              <a:rPr lang="he-IL" dirty="0">
                <a:solidFill>
                  <a:schemeClr val="bg1"/>
                </a:solidFill>
              </a:rPr>
              <a:t/>
            </a:r>
            <a:br>
              <a:rPr lang="he-IL" dirty="0">
                <a:solidFill>
                  <a:schemeClr val="bg1"/>
                </a:solidFill>
              </a:rPr>
            </a:br>
            <a:r>
              <a:rPr lang="he-IL" dirty="0">
                <a:solidFill>
                  <a:srgbClr val="FFC000"/>
                </a:solidFill>
              </a:rPr>
              <a:t>פילוח לפי מגזר</a:t>
            </a:r>
          </a:p>
        </p:txBody>
      </p:sp>
      <p:sp>
        <p:nvSpPr>
          <p:cNvPr id="12"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13" name="TextBox 16"/>
          <p:cNvSpPr txBox="1">
            <a:spLocks noChangeArrowheads="1"/>
          </p:cNvSpPr>
          <p:nvPr/>
        </p:nvSpPr>
        <p:spPr bwMode="auto">
          <a:xfrm>
            <a:off x="5508104" y="5936007"/>
            <a:ext cx="3372324" cy="261610"/>
          </a:xfrm>
          <a:prstGeom prst="rect">
            <a:avLst/>
          </a:prstGeom>
          <a:noFill/>
          <a:ln w="9525">
            <a:noFill/>
            <a:miter lim="800000"/>
            <a:headEnd/>
            <a:tailEnd/>
          </a:ln>
        </p:spPr>
        <p:txBody>
          <a:bodyPr wrap="square">
            <a:spAutoFit/>
          </a:bodyPr>
          <a:lstStyle/>
          <a:p>
            <a:pPr algn="r" rtl="1"/>
            <a:r>
              <a:rPr lang="he-IL" sz="1100" dirty="0">
                <a:solidFill>
                  <a:schemeClr val="tx1"/>
                </a:solidFill>
              </a:rPr>
              <a:t>הבדל מובהק לעומת המגזרים האחרים</a:t>
            </a:r>
          </a:p>
        </p:txBody>
      </p:sp>
    </p:spTree>
    <p:extLst>
      <p:ext uri="{BB962C8B-B14F-4D97-AF65-F5344CB8AC3E}">
        <p14:creationId xmlns:p14="http://schemas.microsoft.com/office/powerpoint/2010/main" val="5079547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Object 6"/>
          <p:cNvGraphicFramePr>
            <a:graphicFrameLocks noChangeAspect="1"/>
          </p:cNvGraphicFramePr>
          <p:nvPr>
            <p:extLst>
              <p:ext uri="{D42A27DB-BD31-4B8C-83A1-F6EECF244321}">
                <p14:modId xmlns:p14="http://schemas.microsoft.com/office/powerpoint/2010/main" val="2885334074"/>
              </p:ext>
            </p:extLst>
          </p:nvPr>
        </p:nvGraphicFramePr>
        <p:xfrm>
          <a:off x="-233693" y="1631876"/>
          <a:ext cx="7804593" cy="438941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 ניכרת בולטות לסוג כלשהו של ביטויי פגיעה במורים ע"י תלמידים באמצעות </a:t>
            </a:r>
            <a:r>
              <a:rPr lang="he-IL" sz="1400" dirty="0" err="1" smtClean="0">
                <a:solidFill>
                  <a:srgbClr val="FFFFFF"/>
                </a:solidFill>
              </a:rPr>
              <a:t>הפייסבוק</a:t>
            </a:r>
            <a:r>
              <a:rPr lang="he-IL" sz="1400" dirty="0" smtClean="0">
                <a:solidFill>
                  <a:srgbClr val="FFFFFF"/>
                </a:solidFill>
              </a:rPr>
              <a:t> </a:t>
            </a:r>
            <a:r>
              <a:rPr lang="he-IL" sz="1400" dirty="0">
                <a:solidFill>
                  <a:srgbClr val="FFFFFF"/>
                </a:solidFill>
              </a:rPr>
              <a:t>בתקופת המחקר הנוכחית.</a:t>
            </a:r>
          </a:p>
          <a:p>
            <a:pPr algn="ctr" rtl="1"/>
            <a:r>
              <a:rPr lang="he-IL" sz="1400" dirty="0">
                <a:solidFill>
                  <a:srgbClr val="FFFFFF"/>
                </a:solidFill>
              </a:rPr>
              <a:t>באופן יחסי עיקר הפגיעות באמצעי זה באות לידי ביטוי בהשפלות ובהפצת שמועות כוזבות.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55</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481" y="188640"/>
            <a:ext cx="6383883" cy="431800"/>
          </a:xfrm>
        </p:spPr>
        <p:txBody>
          <a:bodyPr/>
          <a:lstStyle/>
          <a:p>
            <a:pPr lvl="0" defTabSz="739775">
              <a:lnSpc>
                <a:spcPct val="90000"/>
              </a:lnSpc>
              <a:defRPr/>
            </a:pPr>
            <a:r>
              <a:rPr lang="he-IL" dirty="0">
                <a:solidFill>
                  <a:schemeClr val="bg1"/>
                </a:solidFill>
              </a:rPr>
              <a:t>ביטויי פגיעה של התלמידים דרך אתר </a:t>
            </a:r>
            <a:r>
              <a:rPr lang="he-IL" dirty="0" err="1">
                <a:solidFill>
                  <a:schemeClr val="bg1"/>
                </a:solidFill>
              </a:rPr>
              <a:t>הפייסבוק</a:t>
            </a:r>
            <a:endParaRPr lang="he-IL" dirty="0">
              <a:solidFill>
                <a:schemeClr val="bg1"/>
              </a:solidFill>
            </a:endParaRPr>
          </a:p>
        </p:txBody>
      </p:sp>
      <p:sp>
        <p:nvSpPr>
          <p:cNvPr id="6" name="מלבן 4"/>
          <p:cNvSpPr>
            <a:spLocks noChangeArrowheads="1"/>
          </p:cNvSpPr>
          <p:nvPr/>
        </p:nvSpPr>
        <p:spPr bwMode="auto">
          <a:xfrm>
            <a:off x="255835" y="1286205"/>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המורים שדיווחו כי הם או עמיתיהם נפגעו דרך אתר </a:t>
            </a:r>
            <a:r>
              <a:rPr lang="he-IL" sz="1200" u="sng" dirty="0" err="1">
                <a:solidFill>
                  <a:schemeClr val="tx1"/>
                </a:solidFill>
              </a:rPr>
              <a:t>הפייסבוק</a:t>
            </a:r>
            <a:r>
              <a:rPr lang="he-IL" sz="1200" u="sng" dirty="0">
                <a:solidFill>
                  <a:schemeClr val="tx1"/>
                </a:solidFill>
              </a:rPr>
              <a:t>, </a:t>
            </a:r>
            <a:r>
              <a:rPr lang="en-US" sz="1200" u="sng" dirty="0">
                <a:solidFill>
                  <a:schemeClr val="tx1"/>
                </a:solidFill>
              </a:rPr>
              <a:t>N=28</a:t>
            </a:r>
            <a:r>
              <a:rPr lang="he-IL" sz="1200" u="sng" dirty="0">
                <a:solidFill>
                  <a:schemeClr val="tx1"/>
                </a:solidFill>
              </a:rPr>
              <a:t>)</a:t>
            </a:r>
          </a:p>
        </p:txBody>
      </p:sp>
      <p:sp>
        <p:nvSpPr>
          <p:cNvPr id="31" name="TextBox 9"/>
          <p:cNvSpPr txBox="1">
            <a:spLocks noChangeArrowheads="1"/>
          </p:cNvSpPr>
          <p:nvPr/>
        </p:nvSpPr>
        <p:spPr bwMode="auto">
          <a:xfrm>
            <a:off x="6580014" y="5632991"/>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sp>
        <p:nvSpPr>
          <p:cNvPr id="13" name="Rectangle 3"/>
          <p:cNvSpPr>
            <a:spLocks noChangeArrowheads="1"/>
          </p:cNvSpPr>
          <p:nvPr/>
        </p:nvSpPr>
        <p:spPr bwMode="auto">
          <a:xfrm>
            <a:off x="42532" y="853500"/>
            <a:ext cx="9099551" cy="261610"/>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מה הייתה הפגיעה ע"י תלמיד דרך אתר </a:t>
            </a:r>
            <a:r>
              <a:rPr lang="he-IL" sz="1050" dirty="0" err="1">
                <a:solidFill>
                  <a:schemeClr val="bg1"/>
                </a:solidFill>
              </a:rPr>
              <a:t>הפייסבוק</a:t>
            </a:r>
            <a:r>
              <a:rPr lang="he-IL" sz="1050" dirty="0">
                <a:solidFill>
                  <a:schemeClr val="bg1"/>
                </a:solidFill>
              </a:rPr>
              <a:t>?</a:t>
            </a:r>
          </a:p>
        </p:txBody>
      </p:sp>
      <p:pic>
        <p:nvPicPr>
          <p:cNvPr id="15" name="Picture 2" descr="http://www.underconsideration.com/brandnew/archives/facebook_logo_detail.gif">
            <a:hlinkClick r:id="rId3"/>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Object 9"/>
          <p:cNvGraphicFramePr>
            <a:graphicFrameLocks noGrp="1" noChangeAspect="1"/>
          </p:cNvGraphicFramePr>
          <p:nvPr>
            <p:ph idx="1"/>
            <p:extLst>
              <p:ext uri="{D42A27DB-BD31-4B8C-83A1-F6EECF244321}">
                <p14:modId xmlns:p14="http://schemas.microsoft.com/office/powerpoint/2010/main" val="3631540980"/>
              </p:ext>
            </p:extLst>
          </p:nvPr>
        </p:nvGraphicFramePr>
        <p:xfrm>
          <a:off x="5562093" y="3573017"/>
          <a:ext cx="3467714" cy="1970470"/>
        </p:xfrm>
        <a:graphic>
          <a:graphicData uri="http://schemas.openxmlformats.org/drawingml/2006/chart">
            <c:chart xmlns:c="http://schemas.openxmlformats.org/drawingml/2006/chart" xmlns:r="http://schemas.openxmlformats.org/officeDocument/2006/relationships" r:id="rId6"/>
          </a:graphicData>
        </a:graphic>
      </p:graphicFrame>
      <p:cxnSp>
        <p:nvCxnSpPr>
          <p:cNvPr id="18" name="מחבר חץ ישר 17"/>
          <p:cNvCxnSpPr/>
          <p:nvPr/>
        </p:nvCxnSpPr>
        <p:spPr bwMode="auto">
          <a:xfrm flipH="1" flipV="1">
            <a:off x="5036289" y="4376555"/>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7"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19" name="TextBox 16"/>
          <p:cNvSpPr txBox="1">
            <a:spLocks noChangeArrowheads="1"/>
          </p:cNvSpPr>
          <p:nvPr/>
        </p:nvSpPr>
        <p:spPr bwMode="auto">
          <a:xfrm>
            <a:off x="7944428"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Tree>
    <p:extLst>
      <p:ext uri="{BB962C8B-B14F-4D97-AF65-F5344CB8AC3E}">
        <p14:creationId xmlns:p14="http://schemas.microsoft.com/office/powerpoint/2010/main" val="75685916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bwMode="auto">
          <a:xfrm>
            <a:off x="5148634" y="2233279"/>
            <a:ext cx="503486" cy="92918"/>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graphicFrame>
        <p:nvGraphicFramePr>
          <p:cNvPr id="15" name="Object 6"/>
          <p:cNvGraphicFramePr>
            <a:graphicFrameLocks noGrp="1" noChangeAspect="1"/>
          </p:cNvGraphicFramePr>
          <p:nvPr>
            <p:ph idx="1"/>
            <p:extLst>
              <p:ext uri="{D42A27DB-BD31-4B8C-83A1-F6EECF244321}">
                <p14:modId xmlns:p14="http://schemas.microsoft.com/office/powerpoint/2010/main" val="665944624"/>
              </p:ext>
            </p:extLst>
          </p:nvPr>
        </p:nvGraphicFramePr>
        <p:xfrm>
          <a:off x="74431" y="1625252"/>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23" name="מחבר חץ ישר 22"/>
          <p:cNvCxnSpPr>
            <a:cxnSpLocks/>
          </p:cNvCxnSpPr>
          <p:nvPr/>
        </p:nvCxnSpPr>
        <p:spPr bwMode="auto">
          <a:xfrm flipV="1">
            <a:off x="1727919" y="3193908"/>
            <a:ext cx="3924201" cy="1049585"/>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24" name="כוכב עם 5 פינות 15"/>
          <p:cNvSpPr/>
          <p:nvPr/>
        </p:nvSpPr>
        <p:spPr bwMode="auto">
          <a:xfrm>
            <a:off x="5077197" y="3284537"/>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cxnSp>
        <p:nvCxnSpPr>
          <p:cNvPr id="3" name="מחבר חץ ישר 2"/>
          <p:cNvCxnSpPr>
            <a:cxnSpLocks/>
          </p:cNvCxnSpPr>
          <p:nvPr/>
        </p:nvCxnSpPr>
        <p:spPr bwMode="auto">
          <a:xfrm flipV="1">
            <a:off x="1979712" y="2151925"/>
            <a:ext cx="3097485" cy="920637"/>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לאחר מגמת עלייה בשיעור סך המורים הנוהגים להשתמש באפליקציית </a:t>
            </a:r>
            <a:r>
              <a:rPr lang="en-US" sz="1400" dirty="0">
                <a:solidFill>
                  <a:srgbClr val="FFFFFF"/>
                </a:solidFill>
              </a:rPr>
              <a:t>WhatsApp</a:t>
            </a:r>
            <a:r>
              <a:rPr lang="he-IL" sz="1400" dirty="0">
                <a:solidFill>
                  <a:srgbClr val="FFFFFF"/>
                </a:solidFill>
              </a:rPr>
              <a:t> , נצפתה ירידה מובהקת בשיעור זה, אם כי שיעור המורים החברים בקבוצות שיחה עם תלמידיהם עודנו ממשיך את מגמת העלייה גם במחקר הנוכחי.</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56</a:t>
            </a:fld>
            <a:endParaRPr lang="en-US" altLang="en-US" dirty="0">
              <a:solidFill>
                <a:srgbClr val="FFFFFF"/>
              </a:solidFill>
            </a:endParaRPr>
          </a:p>
        </p:txBody>
      </p:sp>
      <p:sp>
        <p:nvSpPr>
          <p:cNvPr id="885762" name="Rectangle 2"/>
          <p:cNvSpPr>
            <a:spLocks noGrp="1" noChangeArrowheads="1"/>
          </p:cNvSpPr>
          <p:nvPr>
            <p:ph type="title" sz="quarter"/>
          </p:nvPr>
        </p:nvSpPr>
        <p:spPr>
          <a:xfrm>
            <a:off x="2750666" y="-21266"/>
            <a:ext cx="6383883" cy="431800"/>
          </a:xfrm>
        </p:spPr>
        <p:txBody>
          <a:bodyPr/>
          <a:lstStyle/>
          <a:p>
            <a:pPr eaLnBrk="1" hangingPunct="1">
              <a:defRPr/>
            </a:pPr>
            <a:r>
              <a:rPr lang="he-IL" dirty="0">
                <a:solidFill>
                  <a:schemeClr val="bg1"/>
                </a:solidFill>
              </a:rPr>
              <a:t>חברות באפליקציית ה-</a:t>
            </a:r>
            <a:r>
              <a:rPr lang="en-US" dirty="0">
                <a:solidFill>
                  <a:schemeClr val="bg1"/>
                </a:solidFill>
              </a:rPr>
              <a:t> WhatsApp</a:t>
            </a:r>
            <a:r>
              <a:rPr lang="he-IL" dirty="0">
                <a:solidFill>
                  <a:schemeClr val="bg1"/>
                </a:solidFill>
              </a:rPr>
              <a:t> עם תלמידים</a:t>
            </a:r>
            <a:br>
              <a:rPr lang="he-IL" dirty="0">
                <a:solidFill>
                  <a:schemeClr val="bg1"/>
                </a:solidFill>
              </a:rPr>
            </a:br>
            <a:r>
              <a:rPr lang="he-IL" dirty="0">
                <a:solidFill>
                  <a:srgbClr val="FFC000"/>
                </a:solidFill>
              </a:rPr>
              <a:t>השוואה לאורך זמן</a:t>
            </a:r>
            <a:endParaRPr lang="he-IL" dirty="0">
              <a:solidFill>
                <a:schemeClr val="bg1"/>
              </a:solidFill>
            </a:endParaRPr>
          </a:p>
        </p:txBody>
      </p:sp>
      <p:sp>
        <p:nvSpPr>
          <p:cNvPr id="6" name="Rectangle 3"/>
          <p:cNvSpPr>
            <a:spLocks noChangeArrowheads="1"/>
          </p:cNvSpPr>
          <p:nvPr/>
        </p:nvSpPr>
        <p:spPr bwMode="auto">
          <a:xfrm>
            <a:off x="74431" y="877070"/>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נוהג או לא נוהג להשתמש באפליקציית ה-</a:t>
            </a:r>
            <a:r>
              <a:rPr lang="he-IL" sz="1100" dirty="0" err="1">
                <a:solidFill>
                  <a:schemeClr val="bg1"/>
                </a:solidFill>
              </a:rPr>
              <a:t>וואטס</a:t>
            </a:r>
            <a:r>
              <a:rPr lang="he-IL" sz="1100" dirty="0">
                <a:solidFill>
                  <a:schemeClr val="bg1"/>
                </a:solidFill>
              </a:rPr>
              <a:t>-אפ? אם כן, האם במסגרת שימושך באפליקציה אתה חבר בקבוצות שיחה עם תלמידיך?</a:t>
            </a:r>
          </a:p>
        </p:txBody>
      </p:sp>
      <p:pic>
        <p:nvPicPr>
          <p:cNvPr id="14"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מלבן מעוגל 15"/>
          <p:cNvSpPr/>
          <p:nvPr/>
        </p:nvSpPr>
        <p:spPr bwMode="auto">
          <a:xfrm>
            <a:off x="1547664" y="297527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71%</a:t>
            </a:r>
          </a:p>
        </p:txBody>
      </p:sp>
      <p:sp>
        <p:nvSpPr>
          <p:cNvPr id="19" name="מלבן מעוגל 18"/>
          <p:cNvSpPr/>
          <p:nvPr/>
        </p:nvSpPr>
        <p:spPr bwMode="auto">
          <a:xfrm>
            <a:off x="4644008" y="215192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93%</a:t>
            </a:r>
          </a:p>
        </p:txBody>
      </p:sp>
      <p:sp>
        <p:nvSpPr>
          <p:cNvPr id="21" name="כוכב עם 5 פינות 15"/>
          <p:cNvSpPr/>
          <p:nvPr/>
        </p:nvSpPr>
        <p:spPr bwMode="auto">
          <a:xfrm>
            <a:off x="8817745" y="5993912"/>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22" name="TextBox 16"/>
          <p:cNvSpPr txBox="1">
            <a:spLocks noChangeArrowheads="1"/>
          </p:cNvSpPr>
          <p:nvPr/>
        </p:nvSpPr>
        <p:spPr bwMode="auto">
          <a:xfrm>
            <a:off x="7944428"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
        <p:nvSpPr>
          <p:cNvPr id="13"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18" name="מלבן מעוגל 17"/>
          <p:cNvSpPr/>
          <p:nvPr/>
        </p:nvSpPr>
        <p:spPr bwMode="auto">
          <a:xfrm>
            <a:off x="3059832" y="237432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88%</a:t>
            </a:r>
          </a:p>
        </p:txBody>
      </p:sp>
      <p:sp>
        <p:nvSpPr>
          <p:cNvPr id="27" name="מלבן מעוגל 18"/>
          <p:cNvSpPr/>
          <p:nvPr/>
        </p:nvSpPr>
        <p:spPr bwMode="auto">
          <a:xfrm>
            <a:off x="6218757" y="228140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89%</a:t>
            </a:r>
          </a:p>
        </p:txBody>
      </p:sp>
      <p:sp>
        <p:nvSpPr>
          <p:cNvPr id="20" name="כוכב עם 5 פינות 15"/>
          <p:cNvSpPr/>
          <p:nvPr/>
        </p:nvSpPr>
        <p:spPr bwMode="auto">
          <a:xfrm>
            <a:off x="5292080" y="2204864"/>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Tree>
    <p:extLst>
      <p:ext uri="{BB962C8B-B14F-4D97-AF65-F5344CB8AC3E}">
        <p14:creationId xmlns:p14="http://schemas.microsoft.com/office/powerpoint/2010/main" val="36124066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הערבי שיעור נמוך יחסית נוהגים לתקשר עם התלמידים באמצעות ה- </a:t>
            </a:r>
            <a:r>
              <a:rPr lang="en-US" sz="1400" dirty="0">
                <a:solidFill>
                  <a:srgbClr val="FFFFFF"/>
                </a:solidFill>
              </a:rPr>
              <a:t>WhatsApp</a:t>
            </a:r>
            <a:r>
              <a:rPr lang="he-IL" sz="1400" dirty="0">
                <a:solidFill>
                  <a:srgbClr val="FFFFFF"/>
                </a:solidFill>
              </a:rPr>
              <a:t>, </a:t>
            </a:r>
            <a:endParaRPr lang="he-IL" sz="1400" dirty="0" smtClean="0">
              <a:solidFill>
                <a:srgbClr val="FFFFFF"/>
              </a:solidFill>
            </a:endParaRPr>
          </a:p>
          <a:p>
            <a:pPr algn="ctr" rtl="1"/>
            <a:r>
              <a:rPr lang="he-IL" sz="1400" dirty="0" smtClean="0">
                <a:solidFill>
                  <a:srgbClr val="FFFFFF"/>
                </a:solidFill>
              </a:rPr>
              <a:t>במיוחד </a:t>
            </a:r>
            <a:r>
              <a:rPr lang="he-IL" sz="1400" dirty="0">
                <a:solidFill>
                  <a:srgbClr val="FFFFFF"/>
                </a:solidFill>
              </a:rPr>
              <a:t>לאור העובדה שלרוב המוחלט ממורי המגזר יש את האפליקצייה.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57</a:t>
            </a:fld>
            <a:endParaRPr lang="en-US" altLang="en-US" dirty="0">
              <a:solidFill>
                <a:srgbClr val="FFFFFF"/>
              </a:solidFill>
            </a:endParaRPr>
          </a:p>
        </p:txBody>
      </p:sp>
      <p:sp>
        <p:nvSpPr>
          <p:cNvPr id="6" name="Rectangle 3"/>
          <p:cNvSpPr>
            <a:spLocks noChangeArrowheads="1"/>
          </p:cNvSpPr>
          <p:nvPr/>
        </p:nvSpPr>
        <p:spPr bwMode="auto">
          <a:xfrm>
            <a:off x="74431" y="877070"/>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נוהג או לא נוהג להשתמש באפליקציית ה-</a:t>
            </a:r>
            <a:r>
              <a:rPr lang="he-IL" sz="1100" dirty="0" err="1">
                <a:solidFill>
                  <a:schemeClr val="bg1"/>
                </a:solidFill>
              </a:rPr>
              <a:t>וואטס</a:t>
            </a:r>
            <a:r>
              <a:rPr lang="he-IL" sz="1100" dirty="0">
                <a:solidFill>
                  <a:schemeClr val="bg1"/>
                </a:solidFill>
              </a:rPr>
              <a:t>-אפ? אם כן, האם במסגרת שימושך באפליקציה אתה חבר בקבוצות שיחה עם תלמידיך?</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265629579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מחבר ישר 8"/>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מלבן מעוגל 9"/>
          <p:cNvSpPr/>
          <p:nvPr/>
        </p:nvSpPr>
        <p:spPr bwMode="auto">
          <a:xfrm>
            <a:off x="1547664" y="206084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96%</a:t>
            </a:r>
          </a:p>
        </p:txBody>
      </p:sp>
      <p:sp>
        <p:nvSpPr>
          <p:cNvPr id="11" name="מלבן מעוגל 10"/>
          <p:cNvSpPr/>
          <p:nvPr/>
        </p:nvSpPr>
        <p:spPr bwMode="auto">
          <a:xfrm>
            <a:off x="3069755" y="296265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71%</a:t>
            </a:r>
          </a:p>
        </p:txBody>
      </p:sp>
      <p:sp>
        <p:nvSpPr>
          <p:cNvPr id="12" name="מלבן מעוגל 11"/>
          <p:cNvSpPr/>
          <p:nvPr/>
        </p:nvSpPr>
        <p:spPr bwMode="auto">
          <a:xfrm>
            <a:off x="4643772" y="221508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91%</a:t>
            </a:r>
          </a:p>
        </p:txBody>
      </p:sp>
      <p:sp>
        <p:nvSpPr>
          <p:cNvPr id="13" name="מלבן מעוגל 12"/>
          <p:cNvSpPr/>
          <p:nvPr/>
        </p:nvSpPr>
        <p:spPr bwMode="auto">
          <a:xfrm>
            <a:off x="6230006" y="2287091"/>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91%</a:t>
            </a:r>
          </a:p>
        </p:txBody>
      </p:sp>
      <p:pic>
        <p:nvPicPr>
          <p:cNvPr id="14"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2"/>
          <p:cNvSpPr>
            <a:spLocks noGrp="1" noChangeArrowheads="1"/>
          </p:cNvSpPr>
          <p:nvPr>
            <p:ph type="title" sz="quarter"/>
          </p:nvPr>
        </p:nvSpPr>
        <p:spPr>
          <a:xfrm>
            <a:off x="2750666" y="-21266"/>
            <a:ext cx="6383883" cy="431800"/>
          </a:xfrm>
        </p:spPr>
        <p:txBody>
          <a:bodyPr/>
          <a:lstStyle/>
          <a:p>
            <a:pPr eaLnBrk="1" hangingPunct="1">
              <a:defRPr/>
            </a:pPr>
            <a:r>
              <a:rPr lang="he-IL" dirty="0">
                <a:solidFill>
                  <a:schemeClr val="bg1"/>
                </a:solidFill>
              </a:rPr>
              <a:t>חברות באפליקציית ה-</a:t>
            </a:r>
            <a:r>
              <a:rPr lang="en-US" dirty="0">
                <a:solidFill>
                  <a:schemeClr val="bg1"/>
                </a:solidFill>
              </a:rPr>
              <a:t> WhatsApp</a:t>
            </a:r>
            <a:r>
              <a:rPr lang="he-IL" dirty="0">
                <a:solidFill>
                  <a:schemeClr val="bg1"/>
                </a:solidFill>
              </a:rPr>
              <a:t>עם תלמידים</a:t>
            </a:r>
            <a:br>
              <a:rPr lang="he-IL" dirty="0">
                <a:solidFill>
                  <a:schemeClr val="bg1"/>
                </a:solidFill>
              </a:rPr>
            </a:br>
            <a:r>
              <a:rPr lang="he-IL" dirty="0">
                <a:solidFill>
                  <a:srgbClr val="FFC000"/>
                </a:solidFill>
              </a:rPr>
              <a:t>פילוח לפי מגזר</a:t>
            </a:r>
            <a:endParaRPr lang="he-IL" dirty="0">
              <a:solidFill>
                <a:schemeClr val="bg1"/>
              </a:solidFill>
            </a:endParaRPr>
          </a:p>
        </p:txBody>
      </p:sp>
      <p:sp>
        <p:nvSpPr>
          <p:cNvPr id="2" name="Oval 1"/>
          <p:cNvSpPr/>
          <p:nvPr/>
        </p:nvSpPr>
        <p:spPr bwMode="auto">
          <a:xfrm>
            <a:off x="4173460" y="4077072"/>
            <a:ext cx="576064" cy="1512168"/>
          </a:xfrm>
          <a:prstGeom prst="ellipse">
            <a:avLst/>
          </a:prstGeom>
          <a:noFill/>
          <a:ln w="19050" cap="flat" cmpd="sng" algn="ctr">
            <a:solidFill>
              <a:schemeClr val="accent3"/>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40108839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בהשוואה לאורך זמן, </a:t>
            </a:r>
            <a:r>
              <a:rPr lang="he-IL" sz="1400" dirty="0" smtClean="0">
                <a:solidFill>
                  <a:srgbClr val="FFFFFF"/>
                </a:solidFill>
              </a:rPr>
              <a:t>אין שינוי בשיעור </a:t>
            </a:r>
            <a:r>
              <a:rPr lang="he-IL" sz="1400" dirty="0">
                <a:solidFill>
                  <a:srgbClr val="FFFFFF"/>
                </a:solidFill>
              </a:rPr>
              <a:t>המורים המדווחים כי חוו פגיעה באמצעות אפליקציית ה-</a:t>
            </a:r>
            <a:r>
              <a:rPr lang="en-US" sz="1400" dirty="0">
                <a:solidFill>
                  <a:srgbClr val="FFFFFF"/>
                </a:solidFill>
              </a:rPr>
              <a:t>WhatsApp</a:t>
            </a:r>
            <a:r>
              <a:rPr lang="he-IL" sz="1400" dirty="0">
                <a:solidFill>
                  <a:srgbClr val="FFFFFF"/>
                </a:solidFill>
              </a:rPr>
              <a:t>.</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58</a:t>
            </a:fld>
            <a:endParaRPr lang="en-US" altLang="en-US" dirty="0">
              <a:solidFill>
                <a:srgbClr val="FFFFFF"/>
              </a:solidFill>
            </a:endParaRPr>
          </a:p>
        </p:txBody>
      </p:sp>
      <p:sp>
        <p:nvSpPr>
          <p:cNvPr id="885762" name="Rectangle 2"/>
          <p:cNvSpPr>
            <a:spLocks noGrp="1" noChangeArrowheads="1"/>
          </p:cNvSpPr>
          <p:nvPr>
            <p:ph type="title" sz="quarter"/>
          </p:nvPr>
        </p:nvSpPr>
        <p:spPr>
          <a:xfrm>
            <a:off x="2761434" y="-24013"/>
            <a:ext cx="6383883" cy="431800"/>
          </a:xfrm>
        </p:spPr>
        <p:txBody>
          <a:bodyPr/>
          <a:lstStyle/>
          <a:p>
            <a:pPr eaLnBrk="1" hangingPunct="1">
              <a:defRPr/>
            </a:pPr>
            <a:r>
              <a:rPr lang="he-IL" dirty="0">
                <a:solidFill>
                  <a:schemeClr val="bg1"/>
                </a:solidFill>
              </a:rPr>
              <a:t>פגיעה במורים ע"י תלמידים באמצעות </a:t>
            </a:r>
            <a:br>
              <a:rPr lang="he-IL" dirty="0">
                <a:solidFill>
                  <a:schemeClr val="bg1"/>
                </a:solidFill>
              </a:rPr>
            </a:br>
            <a:r>
              <a:rPr lang="he-IL" dirty="0">
                <a:solidFill>
                  <a:schemeClr val="bg1"/>
                </a:solidFill>
              </a:rPr>
              <a:t>אפליקציית ה-</a:t>
            </a:r>
            <a:r>
              <a:rPr lang="en-US" dirty="0">
                <a:solidFill>
                  <a:schemeClr val="bg1"/>
                </a:solidFill>
              </a:rPr>
              <a:t>WhatsApp</a:t>
            </a:r>
            <a:r>
              <a:rPr lang="he-IL" dirty="0">
                <a:solidFill>
                  <a:schemeClr val="bg1"/>
                </a:solidFill>
              </a:rPr>
              <a:t> - </a:t>
            </a:r>
            <a:r>
              <a:rPr lang="he-IL" dirty="0">
                <a:solidFill>
                  <a:srgbClr val="FFC000"/>
                </a:solidFill>
              </a:rPr>
              <a:t>השוואה לאורך זמן</a:t>
            </a:r>
            <a:endParaRPr lang="he-IL" dirty="0">
              <a:solidFill>
                <a:schemeClr val="bg1"/>
              </a:solidFill>
            </a:endParaRPr>
          </a:p>
        </p:txBody>
      </p:sp>
      <p:sp>
        <p:nvSpPr>
          <p:cNvPr id="6" name="Rectangle 3"/>
          <p:cNvSpPr>
            <a:spLocks noChangeArrowheads="1"/>
          </p:cNvSpPr>
          <p:nvPr/>
        </p:nvSpPr>
        <p:spPr bwMode="auto">
          <a:xfrm>
            <a:off x="74431" y="85580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מעמיתיך המורים, חוויתם פגיעה על ידי תלמיד דרך אפליקציית </a:t>
            </a:r>
            <a:r>
              <a:rPr lang="he-IL" sz="1100" dirty="0" err="1">
                <a:solidFill>
                  <a:schemeClr val="bg1"/>
                </a:solidFill>
              </a:rPr>
              <a:t>הוואטס</a:t>
            </a:r>
            <a:r>
              <a:rPr lang="he-IL" sz="1100" dirty="0">
                <a:solidFill>
                  <a:schemeClr val="bg1"/>
                </a:solidFill>
              </a:rPr>
              <a:t>-אפ (</a:t>
            </a:r>
            <a:r>
              <a:rPr lang="en-US" sz="1100" dirty="0">
                <a:solidFill>
                  <a:schemeClr val="bg1"/>
                </a:solidFill>
              </a:rPr>
              <a:t>WhatsApp</a:t>
            </a:r>
            <a:r>
              <a:rPr lang="he-IL" sz="1100" dirty="0">
                <a:solidFill>
                  <a:schemeClr val="bg1"/>
                </a:solidFill>
              </a:rPr>
              <a:t>)?</a:t>
            </a:r>
          </a:p>
        </p:txBody>
      </p:sp>
      <p:pic>
        <p:nvPicPr>
          <p:cNvPr id="10" name="Picture 3"/>
          <p:cNvPicPr>
            <a:picLocks noChangeAspect="1" noChangeArrowheads="1"/>
          </p:cNvPicPr>
          <p:nvPr/>
        </p:nvPicPr>
        <p:blipFill>
          <a:blip r:embed="rId2" cstate="print">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1" name="Object 6"/>
          <p:cNvGraphicFramePr>
            <a:graphicFrameLocks noGrp="1" noChangeAspect="1"/>
          </p:cNvGraphicFramePr>
          <p:nvPr>
            <p:ph idx="1"/>
            <p:extLst>
              <p:ext uri="{D42A27DB-BD31-4B8C-83A1-F6EECF244321}">
                <p14:modId xmlns:p14="http://schemas.microsoft.com/office/powerpoint/2010/main" val="4019853650"/>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Tree>
    <p:extLst>
      <p:ext uri="{BB962C8B-B14F-4D97-AF65-F5344CB8AC3E}">
        <p14:creationId xmlns:p14="http://schemas.microsoft.com/office/powerpoint/2010/main" val="20078243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smtClean="0">
                <a:solidFill>
                  <a:srgbClr val="FFFFFF"/>
                </a:solidFill>
              </a:rPr>
              <a:t>אין הבדל משמעותי בין המגזרים.</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59</a:t>
            </a:fld>
            <a:endParaRPr lang="en-US" altLang="en-US" dirty="0">
              <a:solidFill>
                <a:srgbClr val="FFFFFF"/>
              </a:solidFill>
            </a:endParaRPr>
          </a:p>
        </p:txBody>
      </p:sp>
      <p:sp>
        <p:nvSpPr>
          <p:cNvPr id="6" name="Rectangle 3"/>
          <p:cNvSpPr>
            <a:spLocks noChangeArrowheads="1"/>
          </p:cNvSpPr>
          <p:nvPr/>
        </p:nvSpPr>
        <p:spPr bwMode="auto">
          <a:xfrm>
            <a:off x="74431" y="85580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מעמיתיך המורים, חוויתם פגיעה על ידי תלמיד דרך אפליקציית </a:t>
            </a:r>
            <a:r>
              <a:rPr lang="he-IL" sz="1100" dirty="0" err="1">
                <a:solidFill>
                  <a:schemeClr val="bg1"/>
                </a:solidFill>
              </a:rPr>
              <a:t>הוואטס</a:t>
            </a:r>
            <a:r>
              <a:rPr lang="he-IL" sz="1100" dirty="0">
                <a:solidFill>
                  <a:schemeClr val="bg1"/>
                </a:solidFill>
              </a:rPr>
              <a:t>-אפ (</a:t>
            </a:r>
            <a:r>
              <a:rPr lang="en-US" sz="1100" dirty="0">
                <a:solidFill>
                  <a:schemeClr val="bg1"/>
                </a:solidFill>
              </a:rPr>
              <a:t>WhatsApp</a:t>
            </a:r>
            <a:r>
              <a:rPr lang="he-IL" sz="1100" dirty="0">
                <a:solidFill>
                  <a:schemeClr val="bg1"/>
                </a:solidFill>
              </a:rPr>
              <a:t>)?</a:t>
            </a:r>
          </a:p>
        </p:txBody>
      </p:sp>
      <p:graphicFrame>
        <p:nvGraphicFramePr>
          <p:cNvPr id="8" name="Object 6"/>
          <p:cNvGraphicFramePr>
            <a:graphicFrameLocks noGrp="1" noChangeAspect="1"/>
          </p:cNvGraphicFramePr>
          <p:nvPr>
            <p:ph idx="1"/>
            <p:extLst>
              <p:ext uri="{D42A27DB-BD31-4B8C-83A1-F6EECF244321}">
                <p14:modId xmlns:p14="http://schemas.microsoft.com/office/powerpoint/2010/main" val="106998020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מחבר ישר 8"/>
          <p:cNvCxnSpPr/>
          <p:nvPr/>
        </p:nvCxnSpPr>
        <p:spPr bwMode="auto">
          <a:xfrm>
            <a:off x="5250806"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pic>
        <p:nvPicPr>
          <p:cNvPr id="10"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2"/>
          <p:cNvSpPr>
            <a:spLocks noGrp="1" noChangeArrowheads="1"/>
          </p:cNvSpPr>
          <p:nvPr>
            <p:ph type="title" sz="quarter"/>
          </p:nvPr>
        </p:nvSpPr>
        <p:spPr>
          <a:xfrm>
            <a:off x="2761434" y="-24013"/>
            <a:ext cx="6383883" cy="431800"/>
          </a:xfrm>
        </p:spPr>
        <p:txBody>
          <a:bodyPr/>
          <a:lstStyle/>
          <a:p>
            <a:pPr eaLnBrk="1" hangingPunct="1">
              <a:defRPr/>
            </a:pPr>
            <a:r>
              <a:rPr lang="he-IL" dirty="0">
                <a:solidFill>
                  <a:schemeClr val="bg1"/>
                </a:solidFill>
              </a:rPr>
              <a:t>פגיעה במורים ע"י תלמידים באמצעות </a:t>
            </a:r>
            <a:br>
              <a:rPr lang="he-IL" dirty="0">
                <a:solidFill>
                  <a:schemeClr val="bg1"/>
                </a:solidFill>
              </a:rPr>
            </a:br>
            <a:r>
              <a:rPr lang="he-IL" dirty="0">
                <a:solidFill>
                  <a:schemeClr val="bg1"/>
                </a:solidFill>
              </a:rPr>
              <a:t>אפליקציית ה-</a:t>
            </a:r>
            <a:r>
              <a:rPr lang="en-US" dirty="0">
                <a:solidFill>
                  <a:schemeClr val="bg1"/>
                </a:solidFill>
              </a:rPr>
              <a:t>WhatsApp</a:t>
            </a:r>
            <a:r>
              <a:rPr lang="he-IL" dirty="0">
                <a:solidFill>
                  <a:schemeClr val="bg1"/>
                </a:solidFill>
              </a:rPr>
              <a:t> – </a:t>
            </a:r>
            <a:r>
              <a:rPr lang="he-IL" dirty="0">
                <a:solidFill>
                  <a:srgbClr val="FFC000"/>
                </a:solidFill>
              </a:rPr>
              <a:t>פילוח לפי מגזר</a:t>
            </a:r>
            <a:endParaRPr lang="he-IL" dirty="0">
              <a:solidFill>
                <a:schemeClr val="bg1"/>
              </a:solidFill>
            </a:endParaRPr>
          </a:p>
        </p:txBody>
      </p:sp>
    </p:spTree>
    <p:extLst>
      <p:ext uri="{BB962C8B-B14F-4D97-AF65-F5344CB8AC3E}">
        <p14:creationId xmlns:p14="http://schemas.microsoft.com/office/powerpoint/2010/main" val="13589612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Object 9"/>
          <p:cNvGraphicFramePr>
            <a:graphicFrameLocks noGrp="1" noChangeAspect="1"/>
          </p:cNvGraphicFramePr>
          <p:nvPr>
            <p:ph idx="1"/>
            <p:extLst>
              <p:ext uri="{D42A27DB-BD31-4B8C-83A1-F6EECF244321}">
                <p14:modId xmlns:p14="http://schemas.microsoft.com/office/powerpoint/2010/main" val="3784923564"/>
              </p:ext>
            </p:extLst>
          </p:nvPr>
        </p:nvGraphicFramePr>
        <p:xfrm>
          <a:off x="5562093" y="3584073"/>
          <a:ext cx="3467714" cy="197047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0" name="Object 6"/>
          <p:cNvGraphicFramePr>
            <a:graphicFrameLocks noChangeAspect="1"/>
          </p:cNvGraphicFramePr>
          <p:nvPr>
            <p:extLst>
              <p:ext uri="{D42A27DB-BD31-4B8C-83A1-F6EECF244321}">
                <p14:modId xmlns:p14="http://schemas.microsoft.com/office/powerpoint/2010/main" val="612742958"/>
              </p:ext>
            </p:extLst>
          </p:nvPr>
        </p:nvGraphicFramePr>
        <p:xfrm>
          <a:off x="53165" y="1628800"/>
          <a:ext cx="6319035" cy="4345106"/>
        </p:xfrm>
        <a:graphic>
          <a:graphicData uri="http://schemas.openxmlformats.org/drawingml/2006/chart">
            <c:chart xmlns:c="http://schemas.openxmlformats.org/drawingml/2006/chart" xmlns:r="http://schemas.openxmlformats.org/officeDocument/2006/relationships" r:id="rId3"/>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הפגיעה העיקרית שחווים מורים דרך אפליקציית ה-</a:t>
            </a:r>
            <a:r>
              <a:rPr lang="en-US" sz="1400" dirty="0">
                <a:solidFill>
                  <a:srgbClr val="FFFFFF"/>
                </a:solidFill>
              </a:rPr>
              <a:t>WhatsApp</a:t>
            </a:r>
            <a:r>
              <a:rPr lang="he-IL" sz="1400" dirty="0">
                <a:solidFill>
                  <a:srgbClr val="FFFFFF"/>
                </a:solidFill>
              </a:rPr>
              <a:t> היא אלימות מילולית ועלבונות, פגיעה אשר לאורך זמן מצויינת בשיעורים גבוהים יותר ויותר.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60</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31899"/>
            <a:ext cx="6383883" cy="431800"/>
          </a:xfrm>
        </p:spPr>
        <p:txBody>
          <a:bodyPr/>
          <a:lstStyle/>
          <a:p>
            <a:pPr lvl="0" defTabSz="739775">
              <a:lnSpc>
                <a:spcPct val="90000"/>
              </a:lnSpc>
              <a:defRPr/>
            </a:pPr>
            <a:r>
              <a:rPr lang="he-IL" dirty="0">
                <a:solidFill>
                  <a:schemeClr val="bg1"/>
                </a:solidFill>
              </a:rPr>
              <a:t>ביטויי פגיעה של התלמידים</a:t>
            </a:r>
            <a:br>
              <a:rPr lang="he-IL" dirty="0">
                <a:solidFill>
                  <a:schemeClr val="bg1"/>
                </a:solidFill>
              </a:rPr>
            </a:br>
            <a:r>
              <a:rPr lang="he-IL" dirty="0">
                <a:solidFill>
                  <a:schemeClr val="bg1"/>
                </a:solidFill>
              </a:rPr>
              <a:t>דרך אפליקציית ה-</a:t>
            </a:r>
            <a:r>
              <a:rPr lang="en-US" dirty="0">
                <a:solidFill>
                  <a:schemeClr val="bg1"/>
                </a:solidFill>
              </a:rPr>
              <a:t>WhatsApp</a:t>
            </a:r>
            <a:endParaRPr lang="he-IL" dirty="0">
              <a:solidFill>
                <a:schemeClr val="bg1"/>
              </a:solidFill>
            </a:endParaRPr>
          </a:p>
        </p:txBody>
      </p:sp>
      <p:sp>
        <p:nvSpPr>
          <p:cNvPr id="6" name="מלבן 4"/>
          <p:cNvSpPr>
            <a:spLocks noChangeArrowheads="1"/>
          </p:cNvSpPr>
          <p:nvPr/>
        </p:nvSpPr>
        <p:spPr bwMode="auto">
          <a:xfrm>
            <a:off x="467544" y="1307361"/>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המורים שדיווחו כי הם או עמיתיהם נפגעו דרך אפליקציית </a:t>
            </a:r>
            <a:r>
              <a:rPr lang="he-IL" sz="1200" u="sng" dirty="0" err="1">
                <a:solidFill>
                  <a:schemeClr val="tx1"/>
                </a:solidFill>
              </a:rPr>
              <a:t>הווטסאפ</a:t>
            </a:r>
            <a:r>
              <a:rPr lang="he-IL" sz="1200" u="sng" dirty="0">
                <a:solidFill>
                  <a:schemeClr val="tx1"/>
                </a:solidFill>
              </a:rPr>
              <a:t>, </a:t>
            </a:r>
            <a:r>
              <a:rPr lang="en-US" sz="1200" u="sng" dirty="0">
                <a:solidFill>
                  <a:schemeClr val="tx1"/>
                </a:solidFill>
              </a:rPr>
              <a:t>N=40</a:t>
            </a:r>
            <a:r>
              <a:rPr lang="he-IL" sz="1200" u="sng" dirty="0">
                <a:solidFill>
                  <a:schemeClr val="tx1"/>
                </a:solidFill>
              </a:rPr>
              <a:t>)</a:t>
            </a:r>
          </a:p>
        </p:txBody>
      </p:sp>
      <p:cxnSp>
        <p:nvCxnSpPr>
          <p:cNvPr id="9" name="מחבר חץ ישר 8"/>
          <p:cNvCxnSpPr/>
          <p:nvPr/>
        </p:nvCxnSpPr>
        <p:spPr bwMode="auto">
          <a:xfrm flipH="1" flipV="1">
            <a:off x="5044156" y="4365104"/>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31" name="TextBox 9"/>
          <p:cNvSpPr txBox="1">
            <a:spLocks noChangeArrowheads="1"/>
          </p:cNvSpPr>
          <p:nvPr/>
        </p:nvSpPr>
        <p:spPr bwMode="auto">
          <a:xfrm>
            <a:off x="6508006" y="55968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sp>
        <p:nvSpPr>
          <p:cNvPr id="13" name="Rectangle 3"/>
          <p:cNvSpPr>
            <a:spLocks noChangeArrowheads="1"/>
          </p:cNvSpPr>
          <p:nvPr/>
        </p:nvSpPr>
        <p:spPr bwMode="auto">
          <a:xfrm>
            <a:off x="42532" y="853500"/>
            <a:ext cx="9099551" cy="261610"/>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מה הייתה הפגיעה ע"י תלמיד דרך אפליקציית ה-וואטס-אפ </a:t>
            </a:r>
            <a:r>
              <a:rPr lang="en-US" sz="1050" dirty="0">
                <a:solidFill>
                  <a:schemeClr val="bg1"/>
                </a:solidFill>
              </a:rPr>
              <a:t>WhatsApp)</a:t>
            </a:r>
            <a:r>
              <a:rPr lang="he-IL" sz="1050" dirty="0">
                <a:solidFill>
                  <a:schemeClr val="bg1"/>
                </a:solidFill>
              </a:rPr>
              <a:t>)?</a:t>
            </a:r>
          </a:p>
        </p:txBody>
      </p:sp>
      <p:pic>
        <p:nvPicPr>
          <p:cNvPr id="14"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cxnSp>
        <p:nvCxnSpPr>
          <p:cNvPr id="3" name="Straight Arrow Connector 2"/>
          <p:cNvCxnSpPr/>
          <p:nvPr/>
        </p:nvCxnSpPr>
        <p:spPr bwMode="auto">
          <a:xfrm>
            <a:off x="3851920" y="1694968"/>
            <a:ext cx="753879" cy="280034"/>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Tree>
    <p:extLst>
      <p:ext uri="{BB962C8B-B14F-4D97-AF65-F5344CB8AC3E}">
        <p14:creationId xmlns:p14="http://schemas.microsoft.com/office/powerpoint/2010/main" val="320401832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61</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200" dirty="0">
                <a:solidFill>
                  <a:schemeClr val="bg1"/>
                </a:solidFill>
                <a:effectLst>
                  <a:outerShdw blurRad="38100" dist="38100" dir="2700000" algn="tl">
                    <a:srgbClr val="000000">
                      <a:alpha val="43137"/>
                    </a:srgbClr>
                  </a:outerShdw>
                </a:effectLst>
              </a:rPr>
              <a:t>מידע משלים:</a:t>
            </a:r>
          </a:p>
          <a:p>
            <a:pPr algn="r" rtl="1">
              <a:defRPr/>
            </a:pPr>
            <a:r>
              <a:rPr lang="he-IL" sz="5200" dirty="0">
                <a:solidFill>
                  <a:schemeClr val="bg1"/>
                </a:solidFill>
                <a:effectLst>
                  <a:outerShdw blurRad="38100" dist="38100" dir="2700000" algn="tl">
                    <a:srgbClr val="000000">
                      <a:alpha val="43137"/>
                    </a:srgbClr>
                  </a:outerShdw>
                </a:effectLst>
              </a:rPr>
              <a:t>דמוגרפיה</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791578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5762" name="Rectangle 2"/>
          <p:cNvSpPr>
            <a:spLocks noGrp="1" noChangeArrowheads="1"/>
          </p:cNvSpPr>
          <p:nvPr>
            <p:ph type="title" sz="quarter"/>
          </p:nvPr>
        </p:nvSpPr>
        <p:spPr>
          <a:xfrm>
            <a:off x="2699792" y="169590"/>
            <a:ext cx="6383883" cy="431800"/>
          </a:xfrm>
        </p:spPr>
        <p:txBody>
          <a:bodyPr/>
          <a:lstStyle/>
          <a:p>
            <a:pPr lvl="0" defTabSz="739775">
              <a:lnSpc>
                <a:spcPct val="90000"/>
              </a:lnSpc>
              <a:defRPr/>
            </a:pPr>
            <a:r>
              <a:rPr lang="he-IL" dirty="0">
                <a:solidFill>
                  <a:schemeClr val="bg1"/>
                </a:solidFill>
                <a:effectLst>
                  <a:outerShdw blurRad="38100" dist="38100" dir="2700000" algn="tl">
                    <a:srgbClr val="000000">
                      <a:alpha val="43137"/>
                    </a:srgbClr>
                  </a:outerShdw>
                </a:effectLst>
                <a:latin typeface="Times New Roman"/>
              </a:rPr>
              <a:t>תיאור אוכלוסיית המורים</a:t>
            </a:r>
          </a:p>
        </p:txBody>
      </p:sp>
      <p:graphicFrame>
        <p:nvGraphicFramePr>
          <p:cNvPr id="15" name="טבלה 14"/>
          <p:cNvGraphicFramePr>
            <a:graphicFrameLocks noGrp="1"/>
          </p:cNvGraphicFramePr>
          <p:nvPr>
            <p:extLst>
              <p:ext uri="{D42A27DB-BD31-4B8C-83A1-F6EECF244321}">
                <p14:modId xmlns:p14="http://schemas.microsoft.com/office/powerpoint/2010/main" val="4148805555"/>
              </p:ext>
            </p:extLst>
          </p:nvPr>
        </p:nvGraphicFramePr>
        <p:xfrm>
          <a:off x="275903" y="1231860"/>
          <a:ext cx="8568952" cy="5223113"/>
        </p:xfrm>
        <a:graphic>
          <a:graphicData uri="http://schemas.openxmlformats.org/drawingml/2006/table">
            <a:tbl>
              <a:tblPr rtl="1" firstRow="1" bandRow="1">
                <a:tableStyleId>{5940675A-B579-460E-94D1-54222C63F5DA}</a:tableStyleId>
              </a:tblPr>
              <a:tblGrid>
                <a:gridCol w="2217712">
                  <a:extLst>
                    <a:ext uri="{9D8B030D-6E8A-4147-A177-3AD203B41FA5}">
                      <a16:colId xmlns:a16="http://schemas.microsoft.com/office/drawing/2014/main" xmlns="" val="20000"/>
                    </a:ext>
                  </a:extLst>
                </a:gridCol>
                <a:gridCol w="6351240">
                  <a:extLst>
                    <a:ext uri="{9D8B030D-6E8A-4147-A177-3AD203B41FA5}">
                      <a16:colId xmlns:a16="http://schemas.microsoft.com/office/drawing/2014/main" xmlns="" val="20001"/>
                    </a:ext>
                  </a:extLst>
                </a:gridCol>
              </a:tblGrid>
              <a:tr h="97127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מגזר</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ACCCC"/>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58% מגזר יהודי - חילוני</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21% מגזר יהודי - דתי</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21% מגזר ערבי</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a16="http://schemas.microsoft.com/office/drawing/2014/main" xmlns="" val="10000"/>
                  </a:ext>
                </a:extLst>
              </a:tr>
              <a:tr h="100983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שלב בחינוך</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3ABDA"/>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17%</a:t>
                      </a:r>
                      <a:r>
                        <a:rPr kumimoji="0" lang="he-IL" sz="1600" b="1" u="none" strike="noStrike" cap="none" normalizeH="0" baseline="0" dirty="0">
                          <a:ln>
                            <a:noFill/>
                          </a:ln>
                          <a:effectLst/>
                          <a:latin typeface="+mj-lt"/>
                        </a:rPr>
                        <a:t>מורים בחטיבת ביניים (ז'-ט')</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35%</a:t>
                      </a:r>
                      <a:r>
                        <a:rPr kumimoji="0" lang="he-IL" sz="1600" b="1" u="none" strike="noStrike" cap="none" normalizeH="0" baseline="0" dirty="0">
                          <a:ln>
                            <a:noFill/>
                          </a:ln>
                          <a:effectLst/>
                          <a:latin typeface="+mj-lt"/>
                        </a:rPr>
                        <a:t>מורים בחטיבה העליונה</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23%</a:t>
                      </a:r>
                      <a:r>
                        <a:rPr kumimoji="0" lang="he-IL" sz="1600" b="1" u="none" strike="noStrike" cap="none" normalizeH="0" baseline="0" dirty="0">
                          <a:ln>
                            <a:noFill/>
                          </a:ln>
                          <a:effectLst/>
                          <a:latin typeface="+mj-lt"/>
                        </a:rPr>
                        <a:t>מורים בתיכון (ט'-י"ב')</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25%</a:t>
                      </a:r>
                      <a:r>
                        <a:rPr kumimoji="0" lang="he-IL" sz="1600" b="1" u="none" strike="noStrike" cap="none" normalizeH="0" baseline="0" dirty="0">
                          <a:ln>
                            <a:noFill/>
                          </a:ln>
                          <a:effectLst/>
                          <a:latin typeface="+mj-lt"/>
                        </a:rPr>
                        <a:t>מורים בתיכון שש שנתי (ז'-י"ב')</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a16="http://schemas.microsoft.com/office/drawing/2014/main" xmlns="" val="10001"/>
                  </a:ext>
                </a:extLst>
              </a:tr>
              <a:tr h="97127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סוג בתי ספר</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395BD"/>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68% עיוניים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22% מקצועיים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11% ישיבה, אולפנה, מקיף, אקסטרני, אחר</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a16="http://schemas.microsoft.com/office/drawing/2014/main" xmlns="" val="10002"/>
                  </a:ext>
                </a:extLst>
              </a:tr>
              <a:tr h="1283475">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ותק בהוראה</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37797"/>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35% עד חמש שנים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27% 5-10 שנים</a:t>
                      </a:r>
                      <a:endParaRPr kumimoji="0" lang="en-US" sz="1600" b="1" u="none" strike="noStrike" cap="none" normalizeH="0" baseline="0" dirty="0">
                        <a:ln>
                          <a:noFill/>
                        </a:ln>
                        <a:effectLst/>
                        <a:latin typeface="+mj-lt"/>
                      </a:endParaRP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20% 11- 20 שנים</a:t>
                      </a:r>
                      <a:endParaRPr kumimoji="0" lang="en-US" sz="1600" b="1" u="none" strike="noStrike" cap="none" normalizeH="0" baseline="0" dirty="0">
                        <a:ln>
                          <a:noFill/>
                        </a:ln>
                        <a:effectLst/>
                        <a:latin typeface="+mj-lt"/>
                      </a:endParaRP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17% מעל 20 שנה</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a16="http://schemas.microsoft.com/office/drawing/2014/main" xmlns="" val="10003"/>
                  </a:ext>
                </a:extLst>
              </a:tr>
              <a:tr h="78397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מגדר</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24152"/>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70% נשים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30% גברים</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9846293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מציין מיקום של מספר שקופית 1"/>
          <p:cNvSpPr>
            <a:spLocks noGrp="1"/>
          </p:cNvSpPr>
          <p:nvPr>
            <p:ph type="sldNum" sz="quarter" idx="10"/>
          </p:nvPr>
        </p:nvSpPr>
        <p:spPr/>
        <p:txBody>
          <a:bodyPr/>
          <a:lstStyle/>
          <a:p>
            <a:pPr>
              <a:defRPr/>
            </a:pPr>
            <a:fld id="{C547851E-09D2-4C60-8F68-2E1E39B9465D}" type="slidenum">
              <a:rPr lang="he-IL" altLang="en-US"/>
              <a:pPr>
                <a:defRPr/>
              </a:pPr>
              <a:t>63</a:t>
            </a:fld>
            <a:endParaRPr lang="en-US" altLang="en-US" dirty="0"/>
          </a:p>
        </p:txBody>
      </p:sp>
      <p:sp>
        <p:nvSpPr>
          <p:cNvPr id="9219" name="Text Box 2"/>
          <p:cNvSpPr txBox="1">
            <a:spLocks noChangeArrowheads="1"/>
          </p:cNvSpPr>
          <p:nvPr/>
        </p:nvSpPr>
        <p:spPr bwMode="auto">
          <a:xfrm>
            <a:off x="903288" y="5419725"/>
            <a:ext cx="7772400" cy="396875"/>
          </a:xfrm>
          <a:prstGeom prst="rect">
            <a:avLst/>
          </a:prstGeom>
          <a:noFill/>
          <a:ln w="12700">
            <a:noFill/>
            <a:miter lim="800000"/>
            <a:headEnd type="none" w="sm" len="sm"/>
            <a:tailEnd type="none" w="sm" len="sm"/>
          </a:ln>
        </p:spPr>
        <p:txBody>
          <a:bodyPr>
            <a:spAutoFit/>
          </a:bodyPr>
          <a:lstStyle/>
          <a:p>
            <a:pPr eaLnBrk="0" hangingPunct="0"/>
            <a:r>
              <a:rPr lang="en-US" altLang="he-IL" sz="1800" b="0" i="1" dirty="0">
                <a:solidFill>
                  <a:srgbClr val="C00000"/>
                </a:solidFill>
                <a:latin typeface="Benguiat Frisky" pitchFamily="74" charset="0"/>
              </a:rPr>
              <a:t>GEOCARTOGRAPHY -Knowledge Breeding Success</a:t>
            </a:r>
            <a:r>
              <a:rPr lang="en-US" altLang="he-IL" dirty="0">
                <a:solidFill>
                  <a:srgbClr val="C00000"/>
                </a:solidFill>
                <a:latin typeface="Benguiat Frisky" pitchFamily="74" charset="0"/>
              </a:rPr>
              <a:t>   </a:t>
            </a:r>
            <a:r>
              <a:rPr lang="he-IL" altLang="en-US" b="0" i="1" dirty="0">
                <a:solidFill>
                  <a:srgbClr val="C00000"/>
                </a:solidFill>
                <a:latin typeface="Times New Roman (Hebrew)" pitchFamily="26" charset="0"/>
              </a:rPr>
              <a:t>לדעת כדי להצליח</a:t>
            </a:r>
            <a:endParaRPr lang="en-US" altLang="he-IL" b="0" dirty="0">
              <a:solidFill>
                <a:srgbClr val="C00000"/>
              </a:solidFill>
              <a:latin typeface="Times New Roman (Hebrew)" pitchFamily="26" charset="0"/>
              <a:cs typeface="Miriam" pitchFamily="34" charset="-79"/>
            </a:endParaRPr>
          </a:p>
        </p:txBody>
      </p:sp>
      <p:pic>
        <p:nvPicPr>
          <p:cNvPr id="9220" name="Picture 3" descr="Geo-Image-Vanounou"/>
          <p:cNvPicPr>
            <a:picLocks noChangeAspect="1" noChangeArrowheads="1"/>
          </p:cNvPicPr>
          <p:nvPr/>
        </p:nvPicPr>
        <p:blipFill>
          <a:blip r:embed="rId2" cstate="print"/>
          <a:srcRect l="4924"/>
          <a:stretch>
            <a:fillRect/>
          </a:stretch>
        </p:blipFill>
        <p:spPr bwMode="auto">
          <a:xfrm>
            <a:off x="611188" y="1341438"/>
            <a:ext cx="3373437" cy="4148137"/>
          </a:xfrm>
          <a:prstGeom prst="rect">
            <a:avLst/>
          </a:prstGeom>
          <a:noFill/>
          <a:ln w="9525">
            <a:noFill/>
            <a:miter lim="800000"/>
            <a:headEnd/>
            <a:tailEnd/>
          </a:ln>
        </p:spPr>
      </p:pic>
      <p:sp>
        <p:nvSpPr>
          <p:cNvPr id="9221" name="Text Box 4"/>
          <p:cNvSpPr txBox="1">
            <a:spLocks noChangeArrowheads="1"/>
          </p:cNvSpPr>
          <p:nvPr/>
        </p:nvSpPr>
        <p:spPr bwMode="auto">
          <a:xfrm>
            <a:off x="1042988" y="706438"/>
            <a:ext cx="1398587" cy="274637"/>
          </a:xfrm>
          <a:prstGeom prst="rect">
            <a:avLst/>
          </a:prstGeom>
          <a:noFill/>
          <a:ln w="12700">
            <a:noFill/>
            <a:miter lim="800000"/>
            <a:headEnd type="none" w="sm" len="sm"/>
            <a:tailEnd type="none" w="sm" len="sm"/>
          </a:ln>
        </p:spPr>
        <p:txBody>
          <a:bodyPr wrap="none">
            <a:spAutoFit/>
          </a:bodyPr>
          <a:lstStyle/>
          <a:p>
            <a:pPr algn="r" rtl="1" eaLnBrk="0" hangingPunct="0"/>
            <a:r>
              <a:rPr lang="en-US" altLang="en-US" sz="1200" b="0" dirty="0">
                <a:solidFill>
                  <a:schemeClr val="bg1"/>
                </a:solidFill>
              </a:rPr>
              <a:t>Knowledge Group</a:t>
            </a:r>
            <a:endParaRPr lang="en-US" altLang="he-IL" sz="2400" b="0" dirty="0">
              <a:solidFill>
                <a:schemeClr val="tx1"/>
              </a:solidFill>
            </a:endParaRPr>
          </a:p>
        </p:txBody>
      </p:sp>
      <p:sp>
        <p:nvSpPr>
          <p:cNvPr id="9222" name="Text Box 5"/>
          <p:cNvSpPr txBox="1">
            <a:spLocks noChangeArrowheads="1"/>
          </p:cNvSpPr>
          <p:nvPr/>
        </p:nvSpPr>
        <p:spPr bwMode="auto">
          <a:xfrm>
            <a:off x="5668963" y="908050"/>
            <a:ext cx="3011487" cy="1230313"/>
          </a:xfrm>
          <a:prstGeom prst="rect">
            <a:avLst/>
          </a:prstGeom>
          <a:noFill/>
          <a:ln w="12700">
            <a:noFill/>
            <a:miter lim="800000"/>
            <a:headEnd type="none" w="sm" len="sm"/>
            <a:tailEnd type="none" w="sm" len="sm"/>
          </a:ln>
        </p:spPr>
        <p:txBody>
          <a:bodyPr wrap="none">
            <a:spAutoFit/>
          </a:bodyPr>
          <a:lstStyle/>
          <a:p>
            <a:pPr algn="r" rtl="1" eaLnBrk="0" hangingPunct="0"/>
            <a:r>
              <a:rPr lang="he-IL" altLang="en-US" sz="2400" dirty="0">
                <a:solidFill>
                  <a:schemeClr val="tx1"/>
                </a:solidFill>
              </a:rPr>
              <a:t>קבוצת גיאוקרטוגרפיה</a:t>
            </a:r>
          </a:p>
          <a:p>
            <a:pPr algn="r" eaLnBrk="0" hangingPunct="0"/>
            <a:r>
              <a:rPr lang="en-US" altLang="en-US" sz="1400" b="0" dirty="0">
                <a:solidFill>
                  <a:schemeClr val="tx1"/>
                </a:solidFill>
              </a:rPr>
              <a:t>Geocartography Knowledge Group</a:t>
            </a:r>
            <a:endParaRPr lang="en-US" altLang="en-US" sz="1400" b="0" dirty="0">
              <a:solidFill>
                <a:schemeClr val="bg1"/>
              </a:solidFill>
            </a:endParaRPr>
          </a:p>
          <a:p>
            <a:pPr algn="r" rtl="1" eaLnBrk="0" hangingPunct="0"/>
            <a:r>
              <a:rPr lang="he-IL" altLang="en-US" b="0" dirty="0">
                <a:solidFill>
                  <a:srgbClr val="C00000"/>
                </a:solidFill>
              </a:rPr>
              <a:t>אסטרטגיה של מידע</a:t>
            </a:r>
            <a:endParaRPr lang="en-US" altLang="en-US" b="0" dirty="0">
              <a:solidFill>
                <a:srgbClr val="C00000"/>
              </a:solidFill>
            </a:endParaRPr>
          </a:p>
          <a:p>
            <a:pPr algn="r" rtl="1" eaLnBrk="0" hangingPunct="0"/>
            <a:r>
              <a:rPr lang="en-US" altLang="he-IL" sz="1600" dirty="0">
                <a:solidFill>
                  <a:srgbClr val="C00000"/>
                </a:solidFill>
              </a:rPr>
              <a:t>Information Strategy</a:t>
            </a:r>
            <a:endParaRPr lang="en-US" altLang="en-US" sz="1600" dirty="0">
              <a:solidFill>
                <a:srgbClr val="C00000"/>
              </a:solidFill>
            </a:endParaRPr>
          </a:p>
        </p:txBody>
      </p:sp>
      <p:sp>
        <p:nvSpPr>
          <p:cNvPr id="7175" name="Text Box 6"/>
          <p:cNvSpPr txBox="1">
            <a:spLocks noChangeArrowheads="1"/>
          </p:cNvSpPr>
          <p:nvPr/>
        </p:nvSpPr>
        <p:spPr bwMode="auto">
          <a:xfrm>
            <a:off x="5640388" y="2255838"/>
            <a:ext cx="3035300" cy="3016250"/>
          </a:xfrm>
          <a:prstGeom prst="rect">
            <a:avLst/>
          </a:prstGeom>
          <a:noFill/>
          <a:ln w="12700">
            <a:noFill/>
            <a:miter lim="800000"/>
            <a:headEnd type="none" w="sm" len="sm"/>
            <a:tailEnd type="none" w="sm" len="sm"/>
          </a:ln>
        </p:spPr>
        <p:txBody>
          <a:bodyPr wrap="none">
            <a:spAutoFit/>
          </a:bodyPr>
          <a:lstStyle/>
          <a:p>
            <a:pPr algn="r" rtl="1" eaLnBrk="0" hangingPunct="0">
              <a:defRPr/>
            </a:pPr>
            <a:r>
              <a:rPr lang="he-IL" altLang="en-US" sz="1200" b="0" dirty="0">
                <a:solidFill>
                  <a:schemeClr val="tx1">
                    <a:lumMod val="95000"/>
                    <a:lumOff val="5000"/>
                  </a:schemeClr>
                </a:solidFill>
              </a:rPr>
              <a:t>מחקרי שוק ודעת קהל  </a:t>
            </a:r>
            <a:r>
              <a:rPr lang="en-US" altLang="en-US" sz="1200" b="0" dirty="0">
                <a:solidFill>
                  <a:schemeClr val="tx1">
                    <a:lumMod val="95000"/>
                    <a:lumOff val="5000"/>
                  </a:schemeClr>
                </a:solidFill>
              </a:rPr>
              <a:t>  </a:t>
            </a:r>
            <a:r>
              <a:rPr lang="en-US" altLang="en-US" sz="1200" i="1" dirty="0">
                <a:solidFill>
                  <a:srgbClr val="C00000"/>
                </a:solidFill>
              </a:rPr>
              <a:t>Geo-Marketing</a:t>
            </a:r>
            <a:endParaRPr lang="en-US" altLang="he-IL" sz="1200" b="0" dirty="0">
              <a:solidFill>
                <a:srgbClr val="C00000"/>
              </a:solidFill>
            </a:endParaRPr>
          </a:p>
          <a:p>
            <a:pPr algn="r" rtl="1" eaLnBrk="0" hangingPunct="0">
              <a:defRPr/>
            </a:pPr>
            <a:r>
              <a:rPr lang="en-US" altLang="he-IL" sz="1000" b="0" dirty="0">
                <a:solidFill>
                  <a:schemeClr val="tx1">
                    <a:lumMod val="95000"/>
                    <a:lumOff val="5000"/>
                  </a:schemeClr>
                </a:solidFill>
              </a:rPr>
              <a:t>Strategy, Opinion &amp; Marketing Research</a:t>
            </a:r>
          </a:p>
          <a:p>
            <a:pPr algn="r" rtl="1" eaLnBrk="0" hangingPunct="0">
              <a:defRPr/>
            </a:pPr>
            <a:r>
              <a:rPr lang="he-IL" altLang="he-IL" sz="1000" b="0" dirty="0">
                <a:solidFill>
                  <a:srgbClr val="C00000"/>
                </a:solidFill>
              </a:rPr>
              <a:t>מחקר כמותי ואיכותי - קבוצות מיקוד, ראיונות עומק</a:t>
            </a:r>
          </a:p>
          <a:p>
            <a:pPr algn="r" rtl="1" eaLnBrk="0" hangingPunct="0">
              <a:defRPr/>
            </a:pPr>
            <a:endParaRPr lang="en-US" altLang="he-IL" sz="1200" b="0" dirty="0">
              <a:solidFill>
                <a:srgbClr val="CC0066"/>
              </a:solidFill>
            </a:endParaRPr>
          </a:p>
          <a:p>
            <a:pPr algn="r" rtl="1" eaLnBrk="0" hangingPunct="0">
              <a:defRPr/>
            </a:pPr>
            <a:r>
              <a:rPr lang="he-IL" altLang="en-US" sz="1200" b="0" dirty="0">
                <a:solidFill>
                  <a:schemeClr val="tx1">
                    <a:lumMod val="95000"/>
                    <a:lumOff val="5000"/>
                  </a:schemeClr>
                </a:solidFill>
              </a:rPr>
              <a:t>חישובי צפי ופוטנציאל שוק</a:t>
            </a:r>
            <a:r>
              <a:rPr lang="en-US" altLang="en-US" sz="1200" b="0" dirty="0">
                <a:solidFill>
                  <a:schemeClr val="tx1">
                    <a:lumMod val="95000"/>
                    <a:lumOff val="5000"/>
                  </a:schemeClr>
                </a:solidFill>
              </a:rPr>
              <a:t> </a:t>
            </a:r>
            <a:r>
              <a:rPr lang="en-US" altLang="he-IL" sz="1200" i="1" dirty="0">
                <a:solidFill>
                  <a:srgbClr val="C00000"/>
                </a:solidFill>
              </a:rPr>
              <a:t>Geo-SMART</a:t>
            </a:r>
            <a:r>
              <a:rPr lang="en-US" altLang="he-IL" sz="1200" i="1" dirty="0">
                <a:solidFill>
                  <a:srgbClr val="CC0066"/>
                </a:solidFill>
              </a:rPr>
              <a:t> </a:t>
            </a:r>
            <a:r>
              <a:rPr lang="en-US" altLang="he-IL" sz="1200" i="1" dirty="0">
                <a:solidFill>
                  <a:srgbClr val="CC3300"/>
                </a:solidFill>
              </a:rPr>
              <a:t> </a:t>
            </a:r>
            <a:endParaRPr lang="en-US" altLang="he-IL" sz="1200" b="0" dirty="0">
              <a:solidFill>
                <a:srgbClr val="000066"/>
              </a:solidFill>
            </a:endParaRPr>
          </a:p>
          <a:p>
            <a:pPr algn="r" rtl="1" eaLnBrk="0" hangingPunct="0">
              <a:defRPr/>
            </a:pPr>
            <a:r>
              <a:rPr lang="en-US" altLang="he-IL" sz="1000" b="0" dirty="0">
                <a:solidFill>
                  <a:schemeClr val="tx1">
                    <a:lumMod val="95000"/>
                    <a:lumOff val="5000"/>
                  </a:schemeClr>
                </a:solidFill>
              </a:rPr>
              <a:t>Feasibility &amp; Market Potential Analysis</a:t>
            </a:r>
          </a:p>
          <a:p>
            <a:pPr algn="r" rtl="1" eaLnBrk="0" hangingPunct="0">
              <a:defRPr/>
            </a:pPr>
            <a:endParaRPr lang="en-US" altLang="he-IL" sz="1200" b="0" dirty="0">
              <a:solidFill>
                <a:srgbClr val="000066"/>
              </a:solidFill>
            </a:endParaRPr>
          </a:p>
          <a:p>
            <a:pPr algn="r" rtl="1" eaLnBrk="0" hangingPunct="0">
              <a:defRPr/>
            </a:pPr>
            <a:r>
              <a:rPr lang="he-IL" altLang="en-US" sz="1200" b="0" dirty="0">
                <a:solidFill>
                  <a:schemeClr val="tx1">
                    <a:lumMod val="95000"/>
                    <a:lumOff val="5000"/>
                  </a:schemeClr>
                </a:solidFill>
              </a:rPr>
              <a:t>מערכות מידע ופתרונות עתירי מידע</a:t>
            </a:r>
            <a:r>
              <a:rPr lang="en-US" altLang="en-US" sz="1200" b="0" dirty="0">
                <a:solidFill>
                  <a:schemeClr val="tx1">
                    <a:lumMod val="95000"/>
                    <a:lumOff val="5000"/>
                  </a:schemeClr>
                </a:solidFill>
              </a:rPr>
              <a:t> </a:t>
            </a:r>
            <a:r>
              <a:rPr lang="en-US" altLang="he-IL" sz="1200" i="1" dirty="0">
                <a:solidFill>
                  <a:srgbClr val="C00000"/>
                </a:solidFill>
              </a:rPr>
              <a:t>Geo-iT iS </a:t>
            </a:r>
            <a:endParaRPr lang="en-US" altLang="he-IL" sz="1400" b="0" dirty="0">
              <a:solidFill>
                <a:srgbClr val="C00000"/>
              </a:solidFill>
            </a:endParaRPr>
          </a:p>
          <a:p>
            <a:pPr algn="r" rtl="1" eaLnBrk="0" hangingPunct="0">
              <a:defRPr/>
            </a:pPr>
            <a:r>
              <a:rPr lang="en-US" altLang="he-IL" sz="1000" b="0" dirty="0">
                <a:solidFill>
                  <a:schemeClr val="tx1">
                    <a:lumMod val="95000"/>
                    <a:lumOff val="5000"/>
                  </a:schemeClr>
                </a:solidFill>
              </a:rPr>
              <a:t>Information Technology &amp; Solutions</a:t>
            </a:r>
          </a:p>
          <a:p>
            <a:pPr algn="r" rtl="1" eaLnBrk="0" hangingPunct="0">
              <a:defRPr/>
            </a:pPr>
            <a:endParaRPr lang="he-IL" altLang="he-IL" sz="1200" b="0" dirty="0">
              <a:solidFill>
                <a:srgbClr val="000066"/>
              </a:solidFill>
            </a:endParaRPr>
          </a:p>
          <a:p>
            <a:pPr algn="r" rtl="1" eaLnBrk="0" hangingPunct="0">
              <a:defRPr/>
            </a:pPr>
            <a:r>
              <a:rPr lang="he-IL" altLang="he-IL" sz="1200" b="0" dirty="0">
                <a:solidFill>
                  <a:schemeClr val="tx1">
                    <a:lumMod val="95000"/>
                    <a:lumOff val="5000"/>
                  </a:schemeClr>
                </a:solidFill>
              </a:rPr>
              <a:t>מחקרי תרופות ורפואה  </a:t>
            </a:r>
            <a:r>
              <a:rPr lang="en-US" altLang="he-IL" sz="1200" i="1" dirty="0">
                <a:solidFill>
                  <a:srgbClr val="C00000"/>
                </a:solidFill>
              </a:rPr>
              <a:t>Geo-Medic</a:t>
            </a:r>
            <a:endParaRPr lang="en-US" altLang="he-IL" sz="1200" b="0" dirty="0">
              <a:solidFill>
                <a:srgbClr val="C00000"/>
              </a:solidFill>
            </a:endParaRPr>
          </a:p>
          <a:p>
            <a:pPr algn="r" rtl="1" eaLnBrk="0" hangingPunct="0">
              <a:defRPr/>
            </a:pPr>
            <a:r>
              <a:rPr lang="en-US" altLang="he-IL" sz="1200" b="0" dirty="0">
                <a:solidFill>
                  <a:srgbClr val="000066"/>
                </a:solidFill>
              </a:rPr>
              <a:t> </a:t>
            </a:r>
            <a:r>
              <a:rPr lang="en-US" altLang="he-IL" sz="1000" b="0" dirty="0">
                <a:solidFill>
                  <a:schemeClr val="tx1">
                    <a:lumMod val="95000"/>
                    <a:lumOff val="5000"/>
                  </a:schemeClr>
                </a:solidFill>
              </a:rPr>
              <a:t>Pharmaceutical &amp; Applied Medical Research</a:t>
            </a:r>
          </a:p>
          <a:p>
            <a:pPr algn="r" rtl="1" eaLnBrk="0" hangingPunct="0">
              <a:defRPr/>
            </a:pPr>
            <a:endParaRPr lang="en-US" altLang="he-IL" sz="1200" b="0" dirty="0">
              <a:solidFill>
                <a:srgbClr val="000066"/>
              </a:solidFill>
            </a:endParaRPr>
          </a:p>
          <a:p>
            <a:pPr algn="r" rtl="1" eaLnBrk="0" hangingPunct="0">
              <a:defRPr/>
            </a:pPr>
            <a:r>
              <a:rPr lang="he-IL" altLang="he-IL" sz="1200" b="0" dirty="0">
                <a:solidFill>
                  <a:schemeClr val="tx1">
                    <a:lumMod val="95000"/>
                    <a:lumOff val="5000"/>
                  </a:schemeClr>
                </a:solidFill>
              </a:rPr>
              <a:t>מחקרי טעימה ופיתוח מוצרים </a:t>
            </a:r>
            <a:r>
              <a:rPr lang="en-US" altLang="he-IL" sz="1200" i="1" dirty="0">
                <a:solidFill>
                  <a:srgbClr val="C00000"/>
                </a:solidFill>
              </a:rPr>
              <a:t>Geo-Sensor</a:t>
            </a:r>
            <a:endParaRPr lang="en-US" altLang="he-IL" sz="1200" b="0" dirty="0">
              <a:solidFill>
                <a:srgbClr val="C00000"/>
              </a:solidFill>
            </a:endParaRPr>
          </a:p>
          <a:p>
            <a:pPr algn="r" rtl="1" eaLnBrk="0" hangingPunct="0">
              <a:defRPr/>
            </a:pPr>
            <a:r>
              <a:rPr lang="en-US" altLang="he-IL" sz="1000" b="0" dirty="0">
                <a:solidFill>
                  <a:schemeClr val="tx1">
                    <a:lumMod val="95000"/>
                    <a:lumOff val="5000"/>
                  </a:schemeClr>
                </a:solidFill>
              </a:rPr>
              <a:t>Product Development &amp; sensory Tests</a:t>
            </a:r>
          </a:p>
          <a:p>
            <a:pPr algn="r" rtl="1" eaLnBrk="0" hangingPunct="0">
              <a:defRPr/>
            </a:pPr>
            <a:r>
              <a:rPr lang="en-US" altLang="he-IL" b="0" dirty="0">
                <a:solidFill>
                  <a:srgbClr val="000066"/>
                </a:solidFill>
              </a:rPr>
              <a:t> </a:t>
            </a:r>
          </a:p>
        </p:txBody>
      </p:sp>
      <p:sp>
        <p:nvSpPr>
          <p:cNvPr id="9224" name="Text Box 7"/>
          <p:cNvSpPr txBox="1">
            <a:spLocks noChangeArrowheads="1"/>
          </p:cNvSpPr>
          <p:nvPr/>
        </p:nvSpPr>
        <p:spPr bwMode="auto">
          <a:xfrm>
            <a:off x="470648" y="5900738"/>
            <a:ext cx="7856638" cy="584775"/>
          </a:xfrm>
          <a:prstGeom prst="rect">
            <a:avLst/>
          </a:prstGeom>
          <a:noFill/>
          <a:ln w="12700">
            <a:noFill/>
            <a:miter lim="800000"/>
            <a:headEnd type="none" w="sm" len="sm"/>
            <a:tailEnd type="none" w="sm" len="sm"/>
          </a:ln>
        </p:spPr>
        <p:txBody>
          <a:bodyPr wrap="none">
            <a:spAutoFit/>
          </a:bodyPr>
          <a:lstStyle/>
          <a:p>
            <a:pPr algn="ctr" eaLnBrk="0" hangingPunct="0"/>
            <a:r>
              <a:rPr lang="he-IL" altLang="he-IL" sz="1600" b="0" i="1" dirty="0">
                <a:solidFill>
                  <a:schemeClr val="tx1"/>
                </a:solidFill>
              </a:rPr>
              <a:t>גיאוקרטוגרפיה: רח' מנחם בגין 154, בית קרדן, תל-אביב טל': 03-7682222, פקס: 03-7682223</a:t>
            </a:r>
          </a:p>
          <a:p>
            <a:pPr algn="ctr" eaLnBrk="0" hangingPunct="0"/>
            <a:r>
              <a:rPr lang="he-IL" altLang="he-IL" sz="1600" b="0" i="1" dirty="0">
                <a:solidFill>
                  <a:schemeClr val="tx1"/>
                </a:solidFill>
              </a:rPr>
              <a:t>  </a:t>
            </a:r>
            <a:r>
              <a:rPr lang="en-US" altLang="he-IL" sz="1600" b="0" dirty="0">
                <a:solidFill>
                  <a:schemeClr val="tx1"/>
                </a:solidFill>
              </a:rPr>
              <a:t>r</a:t>
            </a:r>
            <a:r>
              <a:rPr lang="en-US" altLang="he-IL" sz="1600" b="0" i="1" dirty="0">
                <a:solidFill>
                  <a:schemeClr val="tx1"/>
                </a:solidFill>
              </a:rPr>
              <a:t>esearch@geocartography.com</a:t>
            </a:r>
            <a:endParaRPr lang="en-US" altLang="he-IL" sz="1600" b="0" dirty="0">
              <a:solidFill>
                <a:schemeClr val="bg1"/>
              </a:solidFill>
            </a:endParaRPr>
          </a:p>
        </p:txBody>
      </p:sp>
    </p:spTree>
  </p:cSld>
  <p:clrMapOvr>
    <a:masterClrMapping/>
  </p:clrMapOvr>
</p:sld>
</file>

<file path=ppt/theme/theme1.xml><?xml version="1.0" encoding="utf-8"?>
<a:theme xmlns:a="http://schemas.openxmlformats.org/drawingml/2006/main" name="Template">
  <a:themeElements>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lnDef>
  </a:objectDefaults>
  <a:extraClrSchemeLst>
    <a:extraClrScheme>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plate">
  <a:themeElements>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lnDef>
  </a:objectDefaults>
  <a:extraClrSchemeLst>
    <a:extraClrScheme>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EFFF96A-2BA4-46A3-9A5A-88F1C0FEC843}"/>
</file>

<file path=customXml/itemProps2.xml><?xml version="1.0" encoding="utf-8"?>
<ds:datastoreItem xmlns:ds="http://schemas.openxmlformats.org/officeDocument/2006/customXml" ds:itemID="{63934910-877B-4456-83B8-F7BA60DDC1B5}"/>
</file>

<file path=customXml/itemProps3.xml><?xml version="1.0" encoding="utf-8"?>
<ds:datastoreItem xmlns:ds="http://schemas.openxmlformats.org/officeDocument/2006/customXml" ds:itemID="{AB458722-6F12-43A1-BBB4-FC7C5D8E8556}"/>
</file>

<file path=docProps/app.xml><?xml version="1.0" encoding="utf-8"?>
<Properties xmlns="http://schemas.openxmlformats.org/officeDocument/2006/extended-properties" xmlns:vt="http://schemas.openxmlformats.org/officeDocument/2006/docPropsVTypes">
  <Template>Template</Template>
  <TotalTime>27676</TotalTime>
  <Words>5604</Words>
  <Application>Microsoft Office PowerPoint</Application>
  <PresentationFormat>‫הצגה על המסך (4:3)</PresentationFormat>
  <Paragraphs>924</Paragraphs>
  <Slides>63</Slides>
  <Notes>1</Notes>
  <HiddenSlides>0</HiddenSlides>
  <MMClips>0</MMClips>
  <ScaleCrop>false</ScaleCrop>
  <HeadingPairs>
    <vt:vector size="8" baseType="variant">
      <vt:variant>
        <vt:lpstr>גופנים בשימוש</vt:lpstr>
      </vt:variant>
      <vt:variant>
        <vt:i4>9</vt:i4>
      </vt:variant>
      <vt:variant>
        <vt:lpstr>ערכת נושא</vt:lpstr>
      </vt:variant>
      <vt:variant>
        <vt:i4>2</vt:i4>
      </vt:variant>
      <vt:variant>
        <vt:lpstr>שרתי OLE מוטבעים</vt:lpstr>
      </vt:variant>
      <vt:variant>
        <vt:i4>1</vt:i4>
      </vt:variant>
      <vt:variant>
        <vt:lpstr>כותרות שקופיות</vt:lpstr>
      </vt:variant>
      <vt:variant>
        <vt:i4>63</vt:i4>
      </vt:variant>
    </vt:vector>
  </HeadingPairs>
  <TitlesOfParts>
    <vt:vector size="75" baseType="lpstr">
      <vt:lpstr>Arial</vt:lpstr>
      <vt:lpstr>Arial (Hebrew)</vt:lpstr>
      <vt:lpstr>Arial MT Black</vt:lpstr>
      <vt:lpstr>Arial Narrow</vt:lpstr>
      <vt:lpstr>Benguiat Frisky</vt:lpstr>
      <vt:lpstr>Miriam</vt:lpstr>
      <vt:lpstr>Times New Roman</vt:lpstr>
      <vt:lpstr>Times New Roman (Hebrew)</vt:lpstr>
      <vt:lpstr>Wingdings</vt:lpstr>
      <vt:lpstr>Template</vt:lpstr>
      <vt:lpstr>1_Template</vt:lpstr>
      <vt:lpstr>צילום של Photo Editor</vt:lpstr>
      <vt:lpstr>מצגת של PowerPoint</vt:lpstr>
      <vt:lpstr>מצגת של PowerPoint</vt:lpstr>
      <vt:lpstr>מצגת של PowerPoint</vt:lpstr>
      <vt:lpstr>ממצאים עיקריים (1/5)</vt:lpstr>
      <vt:lpstr>ממצאים עיקריים (2/5)</vt:lpstr>
      <vt:lpstr>ממצאים עיקריים (3/5)</vt:lpstr>
      <vt:lpstr>ממצאים עיקריים (4/5)</vt:lpstr>
      <vt:lpstr>ממצאים עיקריים (5/5)</vt:lpstr>
      <vt:lpstr>מצגת של PowerPoint</vt:lpstr>
      <vt:lpstr>מצגת של PowerPoint</vt:lpstr>
      <vt:lpstr>מדד האלימות הכללי</vt:lpstr>
      <vt:lpstr>מצגת של PowerPoint</vt:lpstr>
      <vt:lpstr>מרכיבי מדד אלימות אישית כנגד מורים</vt:lpstr>
      <vt:lpstr>ביטויי האלימות המילולית כנגד מורה</vt:lpstr>
      <vt:lpstr>ביטויי פגיעה ברכושו האישי של המורה</vt:lpstr>
      <vt:lpstr>ביטויי האלימות הפיזית כנגד מורה</vt:lpstr>
      <vt:lpstr>מדד אלימות אישית כנגד מורים -  פילוח לפי מגזר</vt:lpstr>
      <vt:lpstr>מצגת של PowerPoint</vt:lpstr>
      <vt:lpstr>מרכיבי מדד סביבה ארגונית אלימה בבית הספר</vt:lpstr>
      <vt:lpstr>ביטויי פגיעה ברכוש בית הספר</vt:lpstr>
      <vt:lpstr>ביטויי פגיעה במורים מצד הורי התלמידים</vt:lpstr>
      <vt:lpstr>ביטויי פגיעה ברכוש אישי של מורים בבית הספר</vt:lpstr>
      <vt:lpstr>ביטויי פגיעה פיזית במורים בבית הספר</vt:lpstr>
      <vt:lpstr>מדד סביבה ארגונית אלימה בבית הספר -  פילוח לפי מגזר</vt:lpstr>
      <vt:lpstr>מצגת של PowerPoint</vt:lpstr>
      <vt:lpstr>שיעור המורים שנחשפו לתופעות  אלימות בבית הספר - השוואה לאורך זמן</vt:lpstr>
      <vt:lpstr>מצגת של PowerPoint</vt:lpstr>
      <vt:lpstr>בעיית המשמעת בבתי הספר השוואה לאורך זמן</vt:lpstr>
      <vt:lpstr>בעיית המשמעת בבתי הספר פילוח לפי מגזר</vt:lpstr>
      <vt:lpstr>הזמן המוקדש לטיפול בבעיות משמעת  בשיעור רגיל - השוואה לאורך זמן</vt:lpstr>
      <vt:lpstr>הזמן המוקדש לטיפול בבעיות משמעת  בשיעור רגיל – פילוח לפי מגזר</vt:lpstr>
      <vt:lpstr>תפיסת היקף תופעת האלימות כלפי מורים השוואה לאורך זמן </vt:lpstr>
      <vt:lpstr>תפיסת היקף תופעת האלימות כלפי מורים פילוח לפי מגזר </vt:lpstr>
      <vt:lpstr>תפיסת מעמד המורה בבית הספר בקשר עם  יכולת ההתמודדות עם בעיות משמעת ואלימות</vt:lpstr>
      <vt:lpstr>תפיסת מעמד המורה בבית הספר בקשר עם  יכולת ההתמודדות עם בעיות משמעת ואלימות</vt:lpstr>
      <vt:lpstr>תפיסת מעמד המורה בבית הספר  השוואה לאורך זמן</vt:lpstr>
      <vt:lpstr>תפיסת מעמד המורה בבית הספר  פילוח לפי מגזר </vt:lpstr>
      <vt:lpstr>דרכים להפחתת תופעת האלימות כלפי מורים  בדיקה בלתי נעזרת</vt:lpstr>
      <vt:lpstr>תמיכת בית הספר בטיפול של המורים בתלמידים אלימים או בעלי צרכים מיוחדים - השוואה לאורך זמן</vt:lpstr>
      <vt:lpstr>תמיכת בית הספר בטיפול של המורים בתלמידים אלימים או בעלי צרכים מיוחדים – פילוח לפי מגזר</vt:lpstr>
      <vt:lpstr>מצגת של PowerPoint</vt:lpstr>
      <vt:lpstr>חשש מהגשת תלונה כנגד המורה בעקבות אינטראקציה עם תלמיד - השוואה לאורך זמן</vt:lpstr>
      <vt:lpstr>חשש מהגשת תלונה כנגד המורה בעקבות אינטראקציה עם תלמיד – פילוח לפי מגזר</vt:lpstr>
      <vt:lpstr>השפעת חוק זכויות התלמיד  על מעמדו של המורה - השוואה לאורך זמן</vt:lpstr>
      <vt:lpstr>השפעת חוק זכויות התלמיד  על מעמדו של המורה – פילוח לפי מגזר</vt:lpstr>
      <vt:lpstr>מידת גיבוי משרד החינוך את המורה השוואה לאורך זמן </vt:lpstr>
      <vt:lpstr>מידת גיבוי משרד החינוך את המורה פילוח לפי מגזר</vt:lpstr>
      <vt:lpstr>גורמים אליהם יפנו במקרה  של אלימות מצד תלמידים – השוואה לאורך זמן</vt:lpstr>
      <vt:lpstr>גורמים אליהם יפנו במקרה  של אלימות מצד תלמידים – פילוח לפי מגזר</vt:lpstr>
      <vt:lpstr>מצגת של PowerPoint</vt:lpstr>
      <vt:lpstr>אחזקת חשבון פייסבוק וחברות בפייסבוק עם תלמידים - השוואה לאורך זמן</vt:lpstr>
      <vt:lpstr>אחזקת חשבון פייסבוק וחברות בפייסבוק עם תלמידים – פילוח לפי מגזר</vt:lpstr>
      <vt:lpstr>פגיעה במורים ע"י תלמידים באמצעות הפייסבוק השוואה לאורך זמן</vt:lpstr>
      <vt:lpstr>פגיעה במורים ע"י תלמידים באמצעות הפייסבוק פילוח לפי מגזר</vt:lpstr>
      <vt:lpstr>ביטויי פגיעה של התלמידים דרך אתר הפייסבוק</vt:lpstr>
      <vt:lpstr>חברות באפליקציית ה- WhatsApp עם תלמידים השוואה לאורך זמן</vt:lpstr>
      <vt:lpstr>חברות באפליקציית ה- WhatsAppעם תלמידים פילוח לפי מגזר</vt:lpstr>
      <vt:lpstr>פגיעה במורים ע"י תלמידים באמצעות  אפליקציית ה-WhatsApp - השוואה לאורך זמן</vt:lpstr>
      <vt:lpstr>פגיעה במורים ע"י תלמידים באמצעות  אפליקציית ה-WhatsApp – פילוח לפי מגזר</vt:lpstr>
      <vt:lpstr>ביטויי פגיעה של התלמידים דרך אפליקציית ה-WhatsApp</vt:lpstr>
      <vt:lpstr>מצגת של PowerPoint</vt:lpstr>
      <vt:lpstr>תיאור אוכלוסיית המורים</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geo</dc:creator>
  <cp:lastModifiedBy>Lucy Sasson</cp:lastModifiedBy>
  <cp:revision>3450</cp:revision>
  <cp:lastPrinted>2016-06-01T11:22:17Z</cp:lastPrinted>
  <dcterms:created xsi:type="dcterms:W3CDTF">2003-06-18T11:03:08Z</dcterms:created>
  <dcterms:modified xsi:type="dcterms:W3CDTF">2017-03-30T11:16:41Z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2065080</vt:r8>
  </property>
</Properties>
</file>