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4"/>
  </p:sldMasterIdLst>
  <p:notesMasterIdLst>
    <p:notesMasterId r:id="rId18"/>
  </p:notesMasterIdLst>
  <p:sldIdLst>
    <p:sldId id="256" r:id="rId5"/>
    <p:sldId id="267" r:id="rId6"/>
    <p:sldId id="275" r:id="rId7"/>
    <p:sldId id="269" r:id="rId8"/>
    <p:sldId id="265" r:id="rId9"/>
    <p:sldId id="273" r:id="rId10"/>
    <p:sldId id="257" r:id="rId11"/>
    <p:sldId id="259" r:id="rId12"/>
    <p:sldId id="272" r:id="rId13"/>
    <p:sldId id="258" r:id="rId14"/>
    <p:sldId id="266" r:id="rId15"/>
    <p:sldId id="271" r:id="rId16"/>
    <p:sldId id="274" r:id="rId17"/>
  </p:sldIdLst>
  <p:sldSz cx="12192000" cy="6858000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85631" autoAdjust="0"/>
  </p:normalViewPr>
  <p:slideViewPr>
    <p:cSldViewPr snapToGrid="0">
      <p:cViewPr>
        <p:scale>
          <a:sx n="56" d="100"/>
          <a:sy n="56" d="100"/>
        </p:scale>
        <p:origin x="-1014" y="-8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1275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50A577E1-3A29-4AD0-90F3-7D0A2AF89420}" type="datetimeFigureOut">
              <a:rPr lang="he-IL" smtClean="0"/>
              <a:t>ג'/אדר/תשע"ח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1275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42903157-96B5-4583-A2C9-1939C4DF39AB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30488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03157-96B5-4583-A2C9-1939C4DF39AB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76508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ג'/אדר/תשע"ח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435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ג'/אדר/תשע"ח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10034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ג'/אדר/תשע"ח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01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ג'/אדר/תשע"ח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6071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ג'/אדר/תשע"ח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76092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ג'/אדר/תשע"ח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30834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ג'/אדר/תשע"ח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18918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8438243-B2BB-4EB2-AC49-1D91008086FA}" type="datetimeFigureOut">
              <a:rPr lang="he-IL" smtClean="0"/>
              <a:t>ג'/אדר/תשע"ח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3995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ג'/אדר/תשע"ח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50822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ג'/אדר/תשע"ח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13940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ג'/אדר/תשע"ח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78904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8438243-B2BB-4EB2-AC49-1D91008086FA}" type="datetimeFigureOut">
              <a:rPr lang="he-IL" smtClean="0"/>
              <a:t>ג'/אדר/תשע"ח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79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il/he/Departments/ministry_of_public_security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ov.il/he/Departments/ministry_of_public_security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plans.gov.il/documents/gov_yearplan2017-8.pdf" TargetMode="External"/><Relationship Id="rId2" Type="http://schemas.openxmlformats.org/officeDocument/2006/relationships/hyperlink" Target="http://plans.gov.il/documents/plans_book_2016.pdf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353735" y="1491897"/>
            <a:ext cx="7372900" cy="28623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6600" b="1" dirty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המשרד לביטחון הפנים</a:t>
            </a:r>
          </a:p>
          <a:p>
            <a:pPr algn="ctr"/>
            <a:endParaRPr lang="he-IL" sz="6600" b="1" dirty="0" smtClean="0">
              <a:solidFill>
                <a:schemeClr val="accent3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4800" b="1" dirty="0" smtClean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דיון ועדת השקיפות של הכנסת</a:t>
            </a:r>
          </a:p>
        </p:txBody>
      </p:sp>
    </p:spTree>
    <p:extLst>
      <p:ext uri="{BB962C8B-B14F-4D97-AF65-F5344CB8AC3E}">
        <p14:creationId xmlns:p14="http://schemas.microsoft.com/office/powerpoint/2010/main" val="25996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724681" y="0"/>
            <a:ext cx="4806461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אודות המשרד</a:t>
            </a:r>
            <a:endParaRPr lang="he-IL" sz="4400" b="1" dirty="0">
              <a:solidFill>
                <a:schemeClr val="accent3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2533" y="565814"/>
            <a:ext cx="11510759" cy="575542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32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השר:  </a:t>
            </a:r>
            <a:r>
              <a:rPr lang="he-IL" sz="3200" b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ח"כ גלעד ארדן</a:t>
            </a:r>
          </a:p>
          <a:p>
            <a:pPr>
              <a:lnSpc>
                <a:spcPct val="200000"/>
              </a:lnSpc>
            </a:pPr>
            <a:r>
              <a:rPr lang="he-IL" sz="32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מנכ"ל המשרד: </a:t>
            </a:r>
            <a:r>
              <a:rPr lang="he-IL" sz="3200" b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אליעזר </a:t>
            </a:r>
            <a:r>
              <a:rPr lang="he-IL" sz="3200" b="1" dirty="0" err="1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רוזנבאום</a:t>
            </a:r>
            <a:r>
              <a:rPr lang="he-IL" sz="3200" b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(מ"מ)</a:t>
            </a:r>
          </a:p>
          <a:p>
            <a:pPr>
              <a:lnSpc>
                <a:spcPct val="200000"/>
              </a:lnSpc>
            </a:pPr>
            <a:r>
              <a:rPr lang="he-IL" sz="32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ממונה חופש המידע: </a:t>
            </a:r>
            <a:r>
              <a:rPr lang="he-IL" sz="3200" b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אליעזר </a:t>
            </a:r>
            <a:r>
              <a:rPr lang="he-IL" sz="3200" b="1" dirty="0" err="1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רוזנבאום</a:t>
            </a:r>
            <a:endParaRPr lang="he-IL" sz="3200" b="1" dirty="0" smtClean="0">
              <a:solidFill>
                <a:srgbClr val="00B05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>
              <a:lnSpc>
                <a:spcPct val="200000"/>
              </a:lnSpc>
            </a:pPr>
            <a:r>
              <a:rPr lang="he-IL" sz="32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מספר העובדים במשרד: </a:t>
            </a:r>
            <a:r>
              <a:rPr lang="he-IL" sz="3200" b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כ- 330</a:t>
            </a:r>
          </a:p>
          <a:p>
            <a:pPr>
              <a:lnSpc>
                <a:spcPct val="200000"/>
              </a:lnSpc>
            </a:pPr>
            <a:r>
              <a:rPr lang="he-IL" sz="28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המספר אינו כולל את עובדי הרשות הארצית לכבאות והצלה ואינו כולל עובדים שעתיים או עובדים המועסקים במשרת סטודנט.</a:t>
            </a:r>
            <a:endParaRPr lang="he-IL" sz="2800" b="1" dirty="0">
              <a:solidFill>
                <a:schemeClr val="accent6">
                  <a:lumMod val="5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5795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59467" y="261956"/>
            <a:ext cx="870579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dirty="0" smtClean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הנגשת מאגרי המידע</a:t>
            </a:r>
            <a:endParaRPr lang="he-IL" sz="4000" b="1" dirty="0">
              <a:solidFill>
                <a:schemeClr val="accent3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6400" y="969842"/>
            <a:ext cx="11588496" cy="4724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he-IL" sz="3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רשימות המופיעות </a:t>
            </a:r>
            <a:r>
              <a:rPr lang="he-IL" sz="3600" b="1" dirty="0">
                <a:latin typeface="David" panose="020E0502060401010101" pitchFamily="34" charset="-79"/>
                <a:cs typeface="David" panose="020E0502060401010101" pitchFamily="34" charset="-79"/>
              </a:rPr>
              <a:t>ב</a:t>
            </a:r>
            <a:r>
              <a:rPr lang="he-IL" sz="3600" b="1" dirty="0">
                <a:latin typeface="David" panose="020E0502060401010101" pitchFamily="34" charset="-79"/>
                <a:cs typeface="David" panose="020E0502060401010101" pitchFamily="34" charset="-79"/>
                <a:hlinkClick r:id="rId2"/>
              </a:rPr>
              <a:t>אתר המשרד</a:t>
            </a:r>
            <a:r>
              <a:rPr lang="he-IL" sz="3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</a:p>
          <a:p>
            <a:r>
              <a:rPr lang="he-IL" sz="3600" b="1" u="sng" dirty="0">
                <a:latin typeface="David" panose="020E0502060401010101" pitchFamily="34" charset="-79"/>
                <a:cs typeface="David" panose="020E0502060401010101" pitchFamily="34" charset="-79"/>
              </a:rPr>
              <a:t>כללי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3200" b="1" dirty="0">
                <a:latin typeface="David" panose="020E0502060401010101" pitchFamily="34" charset="-79"/>
                <a:cs typeface="David" panose="020E0502060401010101" pitchFamily="34" charset="-79"/>
              </a:rPr>
              <a:t>מחוזות ותחנות הרשות הארצית לכבאות והצלה </a:t>
            </a: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– שכבה באתר מפ"י.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3200" b="1" dirty="0">
                <a:latin typeface="David" panose="020E0502060401010101" pitchFamily="34" charset="-79"/>
                <a:cs typeface="David" panose="020E0502060401010101" pitchFamily="34" charset="-79"/>
              </a:rPr>
              <a:t>מתקני שירות בתי הסוהר </a:t>
            </a: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– כשכבה באתר מפ"י.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3200" b="1" dirty="0">
                <a:latin typeface="David" panose="020E0502060401010101" pitchFamily="34" charset="-79"/>
                <a:cs typeface="David" panose="020E0502060401010101" pitchFamily="34" charset="-79"/>
              </a:rPr>
              <a:t>מתקני משטרת ישראל – </a:t>
            </a: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באתר נפרד, וכן כשכבה באתר מפ"י.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3200" b="1" dirty="0">
                <a:latin typeface="David" panose="020E0502060401010101" pitchFamily="34" charset="-79"/>
                <a:cs typeface="David" panose="020E0502060401010101" pitchFamily="34" charset="-79"/>
              </a:rPr>
              <a:t>מצלמות אכיפה אלקטרונית אוטומטית </a:t>
            </a: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(א-3) – </a:t>
            </a: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כקובץ</a:t>
            </a:r>
            <a:r>
              <a:rPr lang="en-US" sz="2400" dirty="0" smtClean="0">
                <a:latin typeface="David" panose="020E0502060401010101" pitchFamily="34" charset="-79"/>
                <a:cs typeface="David" panose="020E0502060401010101" pitchFamily="34" charset="-79"/>
              </a:rPr>
              <a:t>XLS </a:t>
            </a: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, וכן כשכבה באתר המרכז למיפוי ישראל (מפ"י).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רשימת </a:t>
            </a:r>
            <a:r>
              <a:rPr lang="he-IL" sz="3200" b="1" dirty="0">
                <a:latin typeface="David" panose="020E0502060401010101" pitchFamily="34" charset="-79"/>
                <a:cs typeface="David" panose="020E0502060401010101" pitchFamily="34" charset="-79"/>
              </a:rPr>
              <a:t>רכזים ומנהלי תכניות </a:t>
            </a: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ב'עיר ללא אלימות' ומצילה ברחבי הארץ.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3200" b="1" dirty="0">
                <a:latin typeface="David" panose="020E0502060401010101" pitchFamily="34" charset="-79"/>
                <a:cs typeface="David" panose="020E0502060401010101" pitchFamily="34" charset="-79"/>
              </a:rPr>
              <a:t>מאגר מחקרים </a:t>
            </a: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-  המדען הראשי.</a:t>
            </a:r>
          </a:p>
        </p:txBody>
      </p:sp>
    </p:spTree>
    <p:extLst>
      <p:ext uri="{BB962C8B-B14F-4D97-AF65-F5344CB8AC3E}">
        <p14:creationId xmlns:p14="http://schemas.microsoft.com/office/powerpoint/2010/main" val="2143457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659467" y="261956"/>
            <a:ext cx="8705799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dirty="0" smtClean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הנגשת מאגרי המידע</a:t>
            </a:r>
            <a:endParaRPr lang="he-IL" sz="4000" b="1" dirty="0">
              <a:solidFill>
                <a:schemeClr val="accent3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6400" y="969842"/>
            <a:ext cx="11588496" cy="5216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he-IL" sz="3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רשימות המופיעות </a:t>
            </a:r>
            <a:r>
              <a:rPr lang="he-IL" sz="3600" b="1" dirty="0">
                <a:latin typeface="David" panose="020E0502060401010101" pitchFamily="34" charset="-79"/>
                <a:cs typeface="David" panose="020E0502060401010101" pitchFamily="34" charset="-79"/>
              </a:rPr>
              <a:t>ב</a:t>
            </a:r>
            <a:r>
              <a:rPr lang="he-IL" sz="3600" b="1" dirty="0">
                <a:latin typeface="David" panose="020E0502060401010101" pitchFamily="34" charset="-79"/>
                <a:cs typeface="David" panose="020E0502060401010101" pitchFamily="34" charset="-79"/>
                <a:hlinkClick r:id="rId2"/>
              </a:rPr>
              <a:t>אתר </a:t>
            </a:r>
            <a:r>
              <a:rPr lang="he-IL" sz="3600" b="1" dirty="0" smtClean="0">
                <a:latin typeface="David" panose="020E0502060401010101" pitchFamily="34" charset="-79"/>
                <a:cs typeface="David" panose="020E0502060401010101" pitchFamily="34" charset="-79"/>
                <a:hlinkClick r:id="rId2"/>
              </a:rPr>
              <a:t>המשרד</a:t>
            </a:r>
            <a:r>
              <a:rPr lang="he-IL" sz="3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 (המשך):</a:t>
            </a:r>
          </a:p>
          <a:p>
            <a:r>
              <a:rPr lang="he-IL" sz="3600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כלי </a:t>
            </a:r>
            <a:r>
              <a:rPr lang="he-IL" sz="3600" b="1" u="sng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יריה</a:t>
            </a:r>
            <a:endParaRPr lang="he-IL" sz="3600" b="1" u="sng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רשימת </a:t>
            </a:r>
            <a:r>
              <a:rPr lang="he-IL" sz="32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מדריכי ירי</a:t>
            </a: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רשימת </a:t>
            </a:r>
            <a:r>
              <a:rPr lang="he-IL" sz="32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סוחרי נשק </a:t>
            </a: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מורשים.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רשימת </a:t>
            </a:r>
            <a:r>
              <a:rPr lang="he-IL" sz="32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הפסיכולוגים המורשים </a:t>
            </a: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לבחינת מסוכנות – בתחום רישוי כלי </a:t>
            </a:r>
            <a:r>
              <a:rPr lang="he-IL" sz="3200" dirty="0" err="1" smtClean="0">
                <a:latin typeface="David" panose="020E0502060401010101" pitchFamily="34" charset="-79"/>
                <a:cs typeface="David" panose="020E0502060401010101" pitchFamily="34" charset="-79"/>
              </a:rPr>
              <a:t>יריה</a:t>
            </a:r>
            <a:r>
              <a:rPr lang="he-IL" sz="32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רשימת </a:t>
            </a:r>
            <a:r>
              <a:rPr lang="he-IL" sz="3200" b="1" dirty="0">
                <a:latin typeface="David" panose="020E0502060401010101" pitchFamily="34" charset="-79"/>
                <a:cs typeface="David" panose="020E0502060401010101" pitchFamily="34" charset="-79"/>
              </a:rPr>
              <a:t>חברות שמירה</a:t>
            </a: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3200" b="1" dirty="0">
                <a:latin typeface="David" panose="020E0502060401010101" pitchFamily="34" charset="-79"/>
                <a:cs typeface="David" panose="020E0502060401010101" pitchFamily="34" charset="-79"/>
              </a:rPr>
              <a:t>תעריפי אגרות </a:t>
            </a: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כלי ירייה.</a:t>
            </a:r>
            <a:endParaRPr lang="en-US" sz="32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רשימת </a:t>
            </a:r>
            <a:r>
              <a:rPr lang="he-IL" sz="3200" b="1" dirty="0">
                <a:latin typeface="David" panose="020E0502060401010101" pitchFamily="34" charset="-79"/>
                <a:cs typeface="David" panose="020E0502060401010101" pitchFamily="34" charset="-79"/>
              </a:rPr>
              <a:t>לשכות כלי ירייה </a:t>
            </a: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– מופיע דף ייעודי לכל לשכה.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רשימת </a:t>
            </a:r>
            <a:r>
              <a:rPr lang="he-IL" sz="3200" b="1" dirty="0">
                <a:latin typeface="David" panose="020E0502060401010101" pitchFamily="34" charset="-79"/>
                <a:cs typeface="David" panose="020E0502060401010101" pitchFamily="34" charset="-79"/>
              </a:rPr>
              <a:t>מטווחים – </a:t>
            </a:r>
            <a:r>
              <a:rPr lang="he-IL" sz="3200" dirty="0">
                <a:latin typeface="David" panose="020E0502060401010101" pitchFamily="34" charset="-79"/>
                <a:cs typeface="David" panose="020E0502060401010101" pitchFamily="34" charset="-79"/>
              </a:rPr>
              <a:t>נמצאת באתר וגם כשכבה באתר מפ"י.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e-IL" sz="32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4413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00667" y="222852"/>
            <a:ext cx="10071425" cy="646331"/>
          </a:xfrm>
          <a:prstGeom prst="rect">
            <a:avLst/>
          </a:prstGeom>
          <a:noFill/>
        </p:spPr>
        <p:txBody>
          <a:bodyPr wrap="square" rtlCol="1" anchor="b">
            <a:spAutoFit/>
          </a:bodyPr>
          <a:lstStyle/>
          <a:p>
            <a:pPr algn="ctr"/>
            <a:r>
              <a:rPr lang="he-IL" sz="3600" b="1" dirty="0" smtClean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מאגרים שהועלו לאתר</a:t>
            </a:r>
            <a:r>
              <a:rPr lang="en-US" sz="3600" b="1" dirty="0" smtClean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DATA.GOV.IL </a:t>
            </a:r>
            <a:endParaRPr lang="he-IL" sz="3600" b="1" dirty="0" smtClean="0">
              <a:solidFill>
                <a:schemeClr val="accent3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4800" y="672995"/>
            <a:ext cx="11633200" cy="498598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endParaRPr lang="he-IL" sz="3600" b="1" dirty="0" smtClean="0">
              <a:solidFill>
                <a:srgbClr val="00B05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he-IL" sz="3600" b="1" u="sng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רשימת חברות שמירה בעלות רישיון תקף בישראל</a:t>
            </a:r>
          </a:p>
          <a:p>
            <a:endParaRPr lang="he-IL" sz="3000" b="1" dirty="0" smtClean="0">
              <a:solidFill>
                <a:schemeClr val="accent6">
                  <a:lumMod val="50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36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1. מס' כניסות למאגר אינו ידוע, בשל </a:t>
            </a:r>
            <a:r>
              <a:rPr lang="he-IL" sz="3600" b="1" dirty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מגבלות של </a:t>
            </a:r>
            <a:r>
              <a:rPr lang="en-US" sz="36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Google Analytics</a:t>
            </a:r>
            <a:r>
              <a:rPr lang="he-IL" sz="36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. </a:t>
            </a:r>
          </a:p>
          <a:p>
            <a:r>
              <a:rPr lang="he-IL" sz="36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2. מספר הכניסות לדף שבו ניתן </a:t>
            </a:r>
            <a:r>
              <a:rPr lang="he-IL" sz="3600" b="1" u="sng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לצפות </a:t>
            </a:r>
            <a:r>
              <a:rPr lang="he-IL" sz="36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ברשימה באתר המשרד </a:t>
            </a:r>
            <a:r>
              <a:rPr lang="he-IL" sz="3600" b="1" u="sng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החדש </a:t>
            </a:r>
            <a:r>
              <a:rPr lang="he-IL" sz="36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עומד על </a:t>
            </a:r>
            <a:r>
              <a:rPr lang="he-IL" sz="3600" b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705</a:t>
            </a:r>
            <a:r>
              <a:rPr lang="he-IL" sz="3600" b="1" dirty="0" smtClean="0">
                <a:solidFill>
                  <a:srgbClr val="FFFF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3600" b="1" dirty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(מאז מאי 2017  - מועד העלאה</a:t>
            </a:r>
            <a:r>
              <a:rPr lang="he-IL" sz="36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). </a:t>
            </a:r>
            <a:endParaRPr lang="he-IL" sz="3600" b="1" dirty="0">
              <a:solidFill>
                <a:srgbClr val="FFFF00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36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3. במקביל</a:t>
            </a:r>
            <a:r>
              <a:rPr lang="he-IL" sz="3600" b="1" dirty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, הרשימה </a:t>
            </a:r>
            <a:r>
              <a:rPr lang="he-IL" sz="36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קיימת באתר המשרדי </a:t>
            </a:r>
            <a:r>
              <a:rPr lang="he-IL" sz="3600" b="1" u="sng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הקודם</a:t>
            </a:r>
            <a:r>
              <a:rPr lang="he-IL" sz="36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. בשנת 2017 </a:t>
            </a:r>
            <a:r>
              <a:rPr lang="he-IL" sz="3600" b="1" dirty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נכנסו לקובץ רשימת חברות השמירה</a:t>
            </a:r>
            <a:r>
              <a:rPr lang="he-IL" sz="3600" b="1" dirty="0">
                <a:solidFill>
                  <a:srgbClr val="FFFF0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sz="3600" b="1" dirty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92 פעמים</a:t>
            </a:r>
            <a:r>
              <a:rPr lang="he-IL" sz="3600" b="1" dirty="0" smtClean="0">
                <a:solidFill>
                  <a:schemeClr val="accent6">
                    <a:lumMod val="50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76573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00667" y="307518"/>
            <a:ext cx="10071425" cy="646331"/>
          </a:xfrm>
          <a:prstGeom prst="rect">
            <a:avLst/>
          </a:prstGeom>
          <a:noFill/>
        </p:spPr>
        <p:txBody>
          <a:bodyPr wrap="square" rtlCol="1" anchor="b">
            <a:spAutoFit/>
          </a:bodyPr>
          <a:lstStyle/>
          <a:p>
            <a:pPr algn="ctr"/>
            <a:r>
              <a:rPr lang="he-IL" sz="3600" b="1" dirty="0" smtClean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תכניות העבודה המשרדיות</a:t>
            </a:r>
          </a:p>
        </p:txBody>
      </p:sp>
      <p:sp>
        <p:nvSpPr>
          <p:cNvPr id="2" name="מלבן 1"/>
          <p:cNvSpPr/>
          <p:nvPr/>
        </p:nvSpPr>
        <p:spPr>
          <a:xfrm>
            <a:off x="4690534" y="1354665"/>
            <a:ext cx="6959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3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פורסמו וזמינות </a:t>
            </a:r>
            <a:r>
              <a:rPr lang="he-IL" sz="3600" b="1" dirty="0">
                <a:latin typeface="David" panose="020E0502060401010101" pitchFamily="34" charset="-79"/>
                <a:cs typeface="David" panose="020E0502060401010101" pitchFamily="34" charset="-79"/>
              </a:rPr>
              <a:t>לציבור: </a:t>
            </a:r>
            <a:endParaRPr lang="he-IL" sz="3600" b="1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3600" dirty="0" smtClean="0">
              <a:latin typeface="David" panose="020E0502060401010101" pitchFamily="34" charset="-79"/>
              <a:cs typeface="David" panose="020E0502060401010101" pitchFamily="34" charset="-79"/>
              <a:hlinkClick r:id="rId2"/>
            </a:endParaRPr>
          </a:p>
          <a:p>
            <a:r>
              <a:rPr lang="he-IL" sz="3600" dirty="0" smtClean="0">
                <a:latin typeface="David" panose="020E0502060401010101" pitchFamily="34" charset="-79"/>
                <a:cs typeface="David" panose="020E0502060401010101" pitchFamily="34" charset="-79"/>
                <a:hlinkClick r:id="rId2"/>
              </a:rPr>
              <a:t>לשנת </a:t>
            </a:r>
            <a:r>
              <a:rPr lang="he-IL" sz="3600" dirty="0">
                <a:latin typeface="David" panose="020E0502060401010101" pitchFamily="34" charset="-79"/>
                <a:cs typeface="David" panose="020E0502060401010101" pitchFamily="34" charset="-79"/>
                <a:hlinkClick r:id="rId2"/>
              </a:rPr>
              <a:t>2016</a:t>
            </a:r>
            <a:endParaRPr lang="he-IL" sz="3600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36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he-IL" sz="3600" dirty="0" smtClean="0">
                <a:latin typeface="David" panose="020E0502060401010101" pitchFamily="34" charset="-79"/>
                <a:cs typeface="David" panose="020E0502060401010101" pitchFamily="34" charset="-79"/>
                <a:hlinkClick r:id="rId3"/>
              </a:rPr>
              <a:t>לשנים 2017 – 2018</a:t>
            </a:r>
            <a:endParaRPr lang="he-IL" sz="36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endParaRPr lang="he-IL" sz="3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40842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53654" y="-48247"/>
            <a:ext cx="3582572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200" b="1" dirty="0" smtClean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בקשות חופש מידע</a:t>
            </a:r>
            <a:endParaRPr lang="he-IL" sz="3200" b="1" dirty="0">
              <a:solidFill>
                <a:schemeClr val="accent3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2855094"/>
              </p:ext>
            </p:extLst>
          </p:nvPr>
        </p:nvGraphicFramePr>
        <p:xfrm>
          <a:off x="169330" y="533387"/>
          <a:ext cx="11846819" cy="6155737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4565482"/>
                <a:gridCol w="3183467"/>
                <a:gridCol w="2133600"/>
                <a:gridCol w="1964270"/>
              </a:tblGrid>
              <a:tr h="1086140">
                <a:tc>
                  <a:txBody>
                    <a:bodyPr/>
                    <a:lstStyle/>
                    <a:p>
                      <a:pPr algn="ctr" rtl="1"/>
                      <a:r>
                        <a:rPr lang="he-IL" sz="28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הנושא</a:t>
                      </a:r>
                      <a:endParaRPr lang="he-IL" sz="28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2017</a:t>
                      </a:r>
                    </a:p>
                    <a:p>
                      <a:pPr algn="ctr" rtl="1"/>
                      <a:r>
                        <a:rPr lang="he-IL" sz="2800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(באחוזים)</a:t>
                      </a:r>
                      <a:endParaRPr lang="he-IL" sz="28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2016 (באחוזים)</a:t>
                      </a:r>
                      <a:endParaRPr lang="he-IL" sz="28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2015 (באחוזים)</a:t>
                      </a:r>
                      <a:endParaRPr lang="he-IL" sz="28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525551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6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נמסר כל המידע המבוקש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40%</a:t>
                      </a:r>
                      <a:r>
                        <a:rPr lang="he-IL" sz="2800" b="1" baseline="0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 </a:t>
                      </a:r>
                      <a:r>
                        <a:rPr lang="en-US" sz="2800" b="1" baseline="0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     </a:t>
                      </a:r>
                      <a:r>
                        <a:rPr lang="he-IL" sz="2800" b="1" baseline="0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(35 בקשות)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40%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43%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525551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6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המידע נמסר באופן חלקי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744608">
                <a:tc>
                  <a:txBody>
                    <a:bodyPr/>
                    <a:lstStyle/>
                    <a:p>
                      <a:pPr algn="ctr" rtl="1"/>
                      <a:r>
                        <a:rPr lang="he-IL" sz="26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בקשת המידע נדחתה </a:t>
                      </a:r>
                      <a:endParaRPr lang="he-IL" sz="26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54%</a:t>
                      </a:r>
                      <a:r>
                        <a:rPr lang="he-IL" sz="4400" b="1" dirty="0" smtClean="0">
                          <a:solidFill>
                            <a:schemeClr val="tx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*</a:t>
                      </a:r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(47 בקשות</a:t>
                      </a:r>
                      <a:r>
                        <a:rPr lang="en-US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(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55%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56%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938853">
                <a:tc>
                  <a:txBody>
                    <a:bodyPr/>
                    <a:lstStyle/>
                    <a:p>
                      <a:pPr algn="ctr" rtl="1"/>
                      <a:r>
                        <a:rPr lang="he-IL" sz="26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הטיפול בבקשה הופסק בשל אי תשלום </a:t>
                      </a:r>
                      <a:endParaRPr lang="he-IL" sz="26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615751">
                <a:tc>
                  <a:txBody>
                    <a:bodyPr/>
                    <a:lstStyle/>
                    <a:p>
                      <a:pPr algn="ctr" rtl="1"/>
                      <a:r>
                        <a:rPr lang="he-IL" sz="26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הטיפול בבקשה הופסק בגלל הפונה </a:t>
                      </a:r>
                      <a:endParaRPr lang="he-IL" sz="26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1%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1%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615751">
                <a:tc>
                  <a:txBody>
                    <a:bodyPr/>
                    <a:lstStyle/>
                    <a:p>
                      <a:pPr algn="ctr" rtl="1"/>
                      <a:r>
                        <a:rPr lang="he-IL" sz="26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הטיפול בבקשה טרם הסתיים </a:t>
                      </a:r>
                      <a:endParaRPr lang="he-IL" sz="26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6%</a:t>
                      </a:r>
                      <a:r>
                        <a:rPr lang="he-IL" sz="2800" b="1" baseline="0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 </a:t>
                      </a:r>
                      <a:r>
                        <a:rPr lang="en-US" sz="2800" b="1" baseline="0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       </a:t>
                      </a:r>
                      <a:r>
                        <a:rPr lang="he-IL" sz="2800" b="1" baseline="0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(4 בקשות)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4%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6140"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סה"כ בקשות שהוגשו</a:t>
                      </a:r>
                    </a:p>
                    <a:p>
                      <a:pPr rtl="1"/>
                      <a:r>
                        <a:rPr lang="he-IL" sz="3200" b="1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* </a:t>
                      </a:r>
                      <a:r>
                        <a:rPr lang="he-IL" sz="2400" b="1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עיקרן נדחו כי הופנו לגורם הלא-נכון</a:t>
                      </a:r>
                      <a:endParaRPr lang="he-IL" sz="2400" b="1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100% </a:t>
                      </a:r>
                      <a:r>
                        <a:rPr lang="he-IL" sz="4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=</a:t>
                      </a:r>
                      <a:r>
                        <a:rPr lang="he-IL" sz="2400" b="1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endParaRPr lang="he-IL" sz="2400" b="1" baseline="0" dirty="0" smtClean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  <a:p>
                      <a:pPr algn="ctr" rtl="1"/>
                      <a:r>
                        <a:rPr lang="he-IL" sz="24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86 </a:t>
                      </a:r>
                      <a:r>
                        <a:rPr lang="he-IL" sz="24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בקשות</a:t>
                      </a:r>
                      <a:endParaRPr lang="he-IL" sz="24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100% </a:t>
                      </a:r>
                      <a:r>
                        <a:rPr lang="he-IL" sz="4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=</a:t>
                      </a:r>
                    </a:p>
                    <a:p>
                      <a:pPr algn="ctr" rtl="1"/>
                      <a:r>
                        <a:rPr lang="he-IL" sz="2400" b="1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4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89 בקשות</a:t>
                      </a:r>
                      <a:endParaRPr lang="he-IL" sz="24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100% </a:t>
                      </a:r>
                      <a:r>
                        <a:rPr lang="he-IL" sz="40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=</a:t>
                      </a:r>
                      <a:r>
                        <a:rPr lang="he-IL" sz="2400" b="1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</a:p>
                    <a:p>
                      <a:pPr algn="ctr" rtl="1"/>
                      <a:r>
                        <a:rPr lang="he-IL" sz="24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75 בקשות</a:t>
                      </a:r>
                      <a:endParaRPr lang="he-IL" sz="24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208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930400" y="250629"/>
            <a:ext cx="8297333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b="1" dirty="0" smtClean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הליכים משפטיים נגד המשרד בנושא חוק חופש מידע</a:t>
            </a:r>
            <a:endParaRPr lang="he-IL" sz="3200" b="1" dirty="0">
              <a:solidFill>
                <a:schemeClr val="accent3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0739910"/>
              </p:ext>
            </p:extLst>
          </p:nvPr>
        </p:nvGraphicFramePr>
        <p:xfrm>
          <a:off x="203200" y="982133"/>
          <a:ext cx="11751732" cy="54864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37933"/>
                <a:gridCol w="4258732"/>
                <a:gridCol w="2235200"/>
                <a:gridCol w="2319867"/>
              </a:tblGrid>
              <a:tr h="903835">
                <a:tc>
                  <a:txBody>
                    <a:bodyPr/>
                    <a:lstStyle/>
                    <a:p>
                      <a:pPr rtl="1"/>
                      <a:r>
                        <a:rPr lang="he-IL" sz="32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הנושא</a:t>
                      </a:r>
                      <a:endParaRPr lang="he-IL" sz="32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32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עד</a:t>
                      </a:r>
                      <a:r>
                        <a:rPr lang="he-IL" sz="3200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יולי 2017 (באחוזים)</a:t>
                      </a:r>
                      <a:endParaRPr lang="he-IL" sz="32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32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2016 (באחוזים)</a:t>
                      </a:r>
                      <a:endParaRPr lang="he-IL" sz="32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32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2015 (באחוזים)</a:t>
                      </a:r>
                      <a:endParaRPr lang="he-IL" sz="32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693438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מספר פסקי הדין שניתנו ביחס לרשות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401752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נפסק בעד הרשות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401752"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נפסק נגד הרשות 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401752"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הוצאות נגד הרשות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401752"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הוצאות בעד הרשות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693438"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ההליך</a:t>
                      </a:r>
                      <a:r>
                        <a:rPr lang="he-IL" sz="2400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תלוי ועומד בבית המשפט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rtl="1">
                        <a:buFont typeface="Wingdings" pitchFamily="2" charset="2"/>
                        <a:buNone/>
                      </a:pPr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7477">
                <a:tc>
                  <a:txBody>
                    <a:bodyPr/>
                    <a:lstStyle/>
                    <a:p>
                      <a:pPr rtl="1"/>
                      <a:r>
                        <a:rPr lang="he-IL" sz="2800" b="1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עתירות חוק חופש מידע</a:t>
                      </a:r>
                      <a:endParaRPr lang="he-IL" sz="2800" b="1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8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1- העתירה נמחקה. </a:t>
                      </a:r>
                      <a:endParaRPr lang="en-US" sz="2800" b="1" dirty="0" smtClean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0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6438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24403" y="104150"/>
            <a:ext cx="5802663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שאילתות ישירות חברי הכנסת</a:t>
            </a:r>
            <a:endParaRPr lang="he-IL" sz="3600" b="1" dirty="0">
              <a:solidFill>
                <a:schemeClr val="accent3">
                  <a:lumMod val="75000"/>
                </a:schemeClr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6123914"/>
              </p:ext>
            </p:extLst>
          </p:nvPr>
        </p:nvGraphicFramePr>
        <p:xfrm>
          <a:off x="389467" y="888980"/>
          <a:ext cx="11291405" cy="4234888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3326930"/>
                <a:gridCol w="2806049"/>
                <a:gridCol w="2335575"/>
                <a:gridCol w="2822851"/>
              </a:tblGrid>
              <a:tr h="895753"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הנושא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עד</a:t>
                      </a:r>
                      <a:r>
                        <a:rPr lang="he-IL" sz="2400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אוקטובר 2017 (באחוזים)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2016 (באחוזים)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2015 (באחוזים)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721759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שאילתות</a:t>
                      </a:r>
                      <a:r>
                        <a:rPr lang="he-IL" sz="2400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400" b="1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שנענו</a:t>
                      </a:r>
                      <a:r>
                        <a:rPr lang="he-IL" sz="2400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עד 21 יום</a:t>
                      </a:r>
                      <a:endParaRPr lang="he-IL" sz="2400" dirty="0" smtClean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32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98%</a:t>
                      </a:r>
                      <a:endParaRPr lang="he-IL" sz="32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32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82%</a:t>
                      </a:r>
                      <a:endParaRPr lang="he-IL" sz="32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32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97%</a:t>
                      </a:r>
                      <a:endParaRPr lang="he-IL" sz="32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1245776"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שאילתות</a:t>
                      </a:r>
                      <a:r>
                        <a:rPr lang="he-IL" sz="2400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</a:t>
                      </a:r>
                      <a:r>
                        <a:rPr lang="he-IL" sz="2400" b="1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ממתינות למענה</a:t>
                      </a:r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32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2%</a:t>
                      </a:r>
                      <a:endParaRPr lang="he-IL" sz="32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32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18%</a:t>
                      </a:r>
                      <a:endParaRPr lang="he-IL" sz="32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32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3%</a:t>
                      </a:r>
                      <a:endParaRPr lang="he-IL" sz="32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93866"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סה"כ</a:t>
                      </a:r>
                      <a:r>
                        <a:rPr lang="he-IL" sz="2800" b="1" baseline="0" dirty="0" smtClean="0">
                          <a:effectLst/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שאילתות שהוגשו</a:t>
                      </a:r>
                      <a:endParaRPr lang="he-IL" sz="2800" b="1" dirty="0">
                        <a:effectLst/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24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מיוני</a:t>
                      </a:r>
                      <a:r>
                        <a:rPr lang="he-IL" sz="2400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2015 – אוק' 2017:</a:t>
                      </a:r>
                    </a:p>
                    <a:p>
                      <a:pPr algn="ctr" rtl="1"/>
                      <a:r>
                        <a:rPr lang="he-IL" sz="24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220</a:t>
                      </a:r>
                      <a:endParaRPr lang="he-IL" sz="24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r" rtl="1"/>
                      <a:r>
                        <a:rPr lang="he-IL" sz="28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הרחבנו את המענה עד לחודש אוקטובר של השנה החולפת,</a:t>
                      </a:r>
                      <a:r>
                        <a:rPr lang="he-IL" sz="2800" b="1" baseline="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 במקום חודש יולי אליו התבקשנו. </a:t>
                      </a:r>
                      <a:endParaRPr lang="he-IL" sz="28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rtl="1"/>
                      <a:endParaRPr lang="he-IL" sz="24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012267" y="5113867"/>
            <a:ext cx="6546687" cy="101566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>
                <a:solidFill>
                  <a:schemeClr val="dk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 </a:t>
            </a:r>
            <a:r>
              <a:rPr lang="he-IL" dirty="0">
                <a:solidFill>
                  <a:schemeClr val="dk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שאילתה ישירה היא שאילתה שהתשובה עליה נמסרת בכתב לחבר הכנסת השואל. על השר שנשאל להשיב בכתב </a:t>
            </a:r>
            <a:r>
              <a:rPr lang="he-IL" b="1" u="sng" dirty="0">
                <a:solidFill>
                  <a:schemeClr val="dk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בתוך 21 יום</a:t>
            </a:r>
            <a:r>
              <a:rPr lang="he-IL" b="1" dirty="0">
                <a:solidFill>
                  <a:schemeClr val="dk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r>
              <a:rPr lang="he-IL" dirty="0">
                <a:solidFill>
                  <a:schemeClr val="dk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מיום קבלת השאילתה. העתק התשובה נמסר ליושב-ראש הכנסת.</a:t>
            </a:r>
          </a:p>
        </p:txBody>
      </p:sp>
    </p:spTree>
    <p:extLst>
      <p:ext uri="{BB962C8B-B14F-4D97-AF65-F5344CB8AC3E}">
        <p14:creationId xmlns:p14="http://schemas.microsoft.com/office/powerpoint/2010/main" val="241685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750233" y="104150"/>
            <a:ext cx="6593059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b="1" dirty="0" smtClean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פרסום דו"ח התקשרויות רבעוני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9527542"/>
              </p:ext>
            </p:extLst>
          </p:nvPr>
        </p:nvGraphicFramePr>
        <p:xfrm>
          <a:off x="372534" y="750481"/>
          <a:ext cx="11225105" cy="4329519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245021"/>
                <a:gridCol w="2245021"/>
                <a:gridCol w="2245021"/>
                <a:gridCol w="2245021"/>
                <a:gridCol w="2245021"/>
              </a:tblGrid>
              <a:tr h="890944">
                <a:tc>
                  <a:txBody>
                    <a:bodyPr/>
                    <a:lstStyle/>
                    <a:p>
                      <a:pPr algn="ctr" rtl="1"/>
                      <a:r>
                        <a:rPr lang="he-IL" sz="2800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רבעון 2016</a:t>
                      </a:r>
                      <a:endParaRPr lang="he-IL" sz="2800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2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</a:t>
                      </a:r>
                      <a:endParaRPr lang="en-US" sz="2800" b="1" kern="1200" dirty="0">
                        <a:solidFill>
                          <a:schemeClr val="lt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2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</a:t>
                      </a:r>
                      <a:endParaRPr lang="en-US" sz="2800" b="1" kern="1200" dirty="0">
                        <a:solidFill>
                          <a:schemeClr val="lt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2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3</a:t>
                      </a:r>
                      <a:endParaRPr lang="en-US" sz="2800" b="1" kern="1200" dirty="0">
                        <a:solidFill>
                          <a:schemeClr val="lt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2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4</a:t>
                      </a:r>
                      <a:endParaRPr lang="en-US" sz="2800" b="1" kern="1200" dirty="0">
                        <a:solidFill>
                          <a:schemeClr val="lt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/>
                </a:tc>
              </a:tr>
              <a:tr h="1537795"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sz="28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פורסם באופן מלא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ctr" rtl="1">
                        <a:buFont typeface="Wingdings" pitchFamily="2" charset="2"/>
                        <a:buChar char="ü"/>
                      </a:pPr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כן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ctr" rtl="1">
                        <a:buFont typeface="Wingdings" pitchFamily="2" charset="2"/>
                        <a:buChar char="ü"/>
                      </a:pPr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כן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ctr" rtl="1">
                        <a:buFont typeface="Wingdings" pitchFamily="2" charset="2"/>
                        <a:buChar char="ü"/>
                      </a:pPr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כן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ctr" rtl="1">
                        <a:buClrTx/>
                        <a:buFont typeface="Wingdings" pitchFamily="2" charset="2"/>
                        <a:buChar char="ü"/>
                      </a:pPr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כן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  <a:tr h="890944"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solidFill>
                            <a:schemeClr val="bg1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רבעון 2017</a:t>
                      </a:r>
                      <a:endParaRPr lang="he-IL" sz="2800" b="1" dirty="0">
                        <a:solidFill>
                          <a:schemeClr val="bg1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2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1</a:t>
                      </a:r>
                      <a:endParaRPr lang="en-US" sz="2800" b="1" kern="1200" dirty="0">
                        <a:solidFill>
                          <a:schemeClr val="lt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2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2</a:t>
                      </a:r>
                      <a:endParaRPr lang="en-US" sz="2800" b="1" kern="1200" dirty="0">
                        <a:solidFill>
                          <a:schemeClr val="lt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2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3</a:t>
                      </a:r>
                      <a:endParaRPr lang="en-US" sz="2800" b="1" kern="1200" dirty="0">
                        <a:solidFill>
                          <a:schemeClr val="lt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1" eaLnBrk="1" latinLnBrk="0" hangingPunct="1"/>
                      <a:r>
                        <a:rPr lang="he-IL" sz="2800" b="1" kern="1200" dirty="0" smtClean="0">
                          <a:solidFill>
                            <a:schemeClr val="lt1"/>
                          </a:solidFill>
                          <a:latin typeface="David" panose="020E0502060401010101" pitchFamily="34" charset="-79"/>
                          <a:ea typeface="+mn-ea"/>
                          <a:cs typeface="David" panose="020E0502060401010101" pitchFamily="34" charset="-79"/>
                        </a:rPr>
                        <a:t>4</a:t>
                      </a:r>
                      <a:endParaRPr lang="en-US" sz="2800" b="1" kern="1200" dirty="0">
                        <a:solidFill>
                          <a:schemeClr val="lt1"/>
                        </a:solidFill>
                        <a:latin typeface="David" panose="020E0502060401010101" pitchFamily="34" charset="-79"/>
                        <a:ea typeface="+mn-ea"/>
                        <a:cs typeface="David" panose="020E0502060401010101" pitchFamily="34" charset="-79"/>
                      </a:endParaRP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</a:tr>
              <a:tr h="1009836">
                <a:tc>
                  <a:txBody>
                    <a:bodyPr/>
                    <a:lstStyle/>
                    <a:p>
                      <a:pPr algn="ctr" rtl="1"/>
                      <a:r>
                        <a:rPr lang="he-IL" sz="2800" b="1" dirty="0" smtClean="0"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פורסם באופן מלא</a:t>
                      </a:r>
                      <a:endParaRPr lang="he-IL" sz="2800" b="1" dirty="0"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ctr" rtl="1">
                        <a:buFont typeface="Wingdings" pitchFamily="2" charset="2"/>
                        <a:buChar char="ü"/>
                      </a:pPr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כן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ctr" rtl="1">
                        <a:buFont typeface="Wingdings" pitchFamily="2" charset="2"/>
                        <a:buChar char="ü"/>
                      </a:pPr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כן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ctr" rtl="1">
                        <a:buFont typeface="Wingdings" pitchFamily="2" charset="2"/>
                        <a:buChar char="ü"/>
                      </a:pPr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כן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algn="ctr" rtl="1">
                        <a:buFont typeface="Wingdings" pitchFamily="2" charset="2"/>
                        <a:buChar char="ü"/>
                      </a:pPr>
                      <a:r>
                        <a:rPr lang="he-IL" sz="2800" b="1" dirty="0" smtClean="0">
                          <a:solidFill>
                            <a:srgbClr val="00B050"/>
                          </a:solidFill>
                          <a:latin typeface="David" panose="020E0502060401010101" pitchFamily="34" charset="-79"/>
                          <a:cs typeface="David" panose="020E0502060401010101" pitchFamily="34" charset="-79"/>
                        </a:rPr>
                        <a:t>כן</a:t>
                      </a:r>
                      <a:endParaRPr lang="he-IL" sz="2800" b="1" dirty="0">
                        <a:solidFill>
                          <a:srgbClr val="00B050"/>
                        </a:solidFill>
                        <a:latin typeface="David" panose="020E0502060401010101" pitchFamily="34" charset="-79"/>
                        <a:cs typeface="David" panose="020E0502060401010101" pitchFamily="34" charset="-79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5147731" y="5257168"/>
            <a:ext cx="6739467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b="1" dirty="0" smtClean="0">
                <a:solidFill>
                  <a:schemeClr val="dk1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מפורסם באתר האינטרנט של היחידה הממשלתית לחופש המידע</a:t>
            </a:r>
            <a:endParaRPr lang="he-IL" sz="2800" b="1" dirty="0">
              <a:solidFill>
                <a:schemeClr val="dk1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4250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תוצאת תמונה עבור סמל הכנסת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36" y="5779444"/>
            <a:ext cx="872197" cy="107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43514" y="230294"/>
            <a:ext cx="9405245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dirty="0" smtClean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פרויקטים נוספים של המשרד בתחום </a:t>
            </a:r>
            <a:r>
              <a:rPr lang="he-IL" sz="4000" b="1" dirty="0" err="1" smtClean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הנגשת</a:t>
            </a:r>
            <a:r>
              <a:rPr lang="he-IL" sz="4000" b="1" dirty="0" smtClean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המידע לציבור והתייחסות חופשית</a:t>
            </a:r>
          </a:p>
        </p:txBody>
      </p:sp>
      <p:sp>
        <p:nvSpPr>
          <p:cNvPr id="2" name="מלבן 1"/>
          <p:cNvSpPr/>
          <p:nvPr/>
        </p:nvSpPr>
        <p:spPr>
          <a:xfrm>
            <a:off x="118534" y="1809126"/>
            <a:ext cx="1167233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he-IL" sz="3600" b="1" dirty="0" err="1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עמ"ט</a:t>
            </a:r>
            <a:r>
              <a:rPr lang="he-IL" sz="3600" b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נרחבת לבחינת שיפור השירות לציבור </a:t>
            </a:r>
            <a:r>
              <a:rPr lang="he-IL" sz="3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הן במשרד והן בגופיו (בביצוע).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he-IL" sz="3600" b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פניות הציבור – הגשת פניות מקוונות</a:t>
            </a:r>
            <a:r>
              <a:rPr lang="he-IL" sz="3600" dirty="0" smtClean="0">
                <a:latin typeface="David" panose="020E0502060401010101" pitchFamily="34" charset="-79"/>
                <a:cs typeface="David" panose="020E0502060401010101" pitchFamily="34" charset="-79"/>
              </a:rPr>
              <a:t>. </a:t>
            </a:r>
            <a:r>
              <a:rPr lang="he-IL" sz="3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בוצע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he-IL" sz="3600" b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מעבר </a:t>
            </a:r>
            <a:r>
              <a:rPr lang="he-IL" sz="3600" b="1" dirty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המשרד לאתר האינטרנט האחוד של משרדי </a:t>
            </a:r>
            <a:r>
              <a:rPr lang="he-IL" sz="3600" b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הממשלה </a:t>
            </a:r>
            <a:r>
              <a:rPr lang="he-IL" sz="3600" dirty="0" smtClean="0">
                <a:latin typeface="David" panose="020E0502060401010101" pitchFamily="34" charset="-79"/>
                <a:cs typeface="David" panose="020E0502060401010101" pitchFamily="34" charset="-79"/>
              </a:rPr>
              <a:t>- </a:t>
            </a:r>
            <a:r>
              <a:rPr lang="he-IL" sz="3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בוצע</a:t>
            </a:r>
            <a:endParaRPr lang="he-IL" sz="36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he-IL" sz="3600" b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העלאת </a:t>
            </a:r>
            <a:r>
              <a:rPr lang="he-IL" sz="3600" b="1" dirty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פרסומים ומחקרי המשרד לאתר </a:t>
            </a:r>
            <a:r>
              <a:rPr lang="he-IL" sz="3600" dirty="0">
                <a:latin typeface="David" panose="020E0502060401010101" pitchFamily="34" charset="-79"/>
                <a:cs typeface="David" panose="020E0502060401010101" pitchFamily="34" charset="-79"/>
              </a:rPr>
              <a:t>- </a:t>
            </a:r>
            <a:r>
              <a:rPr lang="he-IL" sz="3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מבוצע במסגרת תכנית העבודה השנתית.</a:t>
            </a:r>
            <a:endParaRPr lang="he-IL" sz="3600" b="1" dirty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he-IL" sz="3600" b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באתר </a:t>
            </a:r>
            <a:r>
              <a:rPr lang="he-IL" sz="3600" b="1" dirty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המשרד : מיקומי מצלמות </a:t>
            </a:r>
            <a:r>
              <a:rPr lang="he-IL" sz="3600" b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אכיפת תנועה</a:t>
            </a:r>
            <a:r>
              <a:rPr lang="he-IL" sz="3600" dirty="0" smtClean="0">
                <a:latin typeface="David" panose="020E0502060401010101" pitchFamily="34" charset="-79"/>
                <a:cs typeface="David" panose="020E0502060401010101" pitchFamily="34" charset="-79"/>
              </a:rPr>
              <a:t>. </a:t>
            </a:r>
            <a:r>
              <a:rPr lang="he-IL" sz="3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בוצע</a:t>
            </a:r>
            <a:endParaRPr lang="he-IL" sz="3600" b="1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98466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תוצאת תמונה עבור סמל הכנסת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36" y="5779444"/>
            <a:ext cx="872197" cy="107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43514" y="230294"/>
            <a:ext cx="9405245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dirty="0" smtClean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פרויקטים נוספים של המשרד בתחום </a:t>
            </a:r>
            <a:r>
              <a:rPr lang="he-IL" sz="4000" b="1" dirty="0" err="1" smtClean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הנגשת</a:t>
            </a:r>
            <a:r>
              <a:rPr lang="he-IL" sz="4000" b="1" dirty="0" smtClean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המידע לציבור והתייחסות חופשית</a:t>
            </a:r>
          </a:p>
        </p:txBody>
      </p:sp>
      <p:sp>
        <p:nvSpPr>
          <p:cNvPr id="2" name="מלבן 1"/>
          <p:cNvSpPr/>
          <p:nvPr/>
        </p:nvSpPr>
        <p:spPr>
          <a:xfrm>
            <a:off x="321733" y="1431069"/>
            <a:ext cx="1148945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he-IL" sz="3600" b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מחשבון זכאות לרישיון כלי יריה </a:t>
            </a:r>
            <a:r>
              <a:rPr lang="he-IL" sz="3600" dirty="0" smtClean="0">
                <a:latin typeface="David" panose="020E0502060401010101" pitchFamily="34" charset="-79"/>
                <a:cs typeface="David" panose="020E0502060401010101" pitchFamily="34" charset="-79"/>
              </a:rPr>
              <a:t>– </a:t>
            </a:r>
            <a:r>
              <a:rPr lang="he-IL" sz="3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קיים באתר הישן (100 אלף כניסות בשנת </a:t>
            </a:r>
            <a:r>
              <a:rPr lang="he-IL" sz="3600" b="1" dirty="0">
                <a:latin typeface="David" panose="020E0502060401010101" pitchFamily="34" charset="-79"/>
                <a:cs typeface="David" panose="020E0502060401010101" pitchFamily="34" charset="-79"/>
              </a:rPr>
              <a:t>2017). </a:t>
            </a:r>
            <a:r>
              <a:rPr lang="he-IL" sz="3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יועבר לאתר </a:t>
            </a:r>
            <a:r>
              <a:rPr lang="he-IL" sz="3600" b="1" dirty="0">
                <a:latin typeface="David" panose="020E0502060401010101" pitchFamily="34" charset="-79"/>
                <a:cs typeface="David" panose="020E0502060401010101" pitchFamily="34" charset="-79"/>
              </a:rPr>
              <a:t>החדש, בשיתוף ממשל </a:t>
            </a:r>
            <a:r>
              <a:rPr lang="he-IL" sz="3600" b="1" dirty="0" smtClean="0">
                <a:latin typeface="David" panose="020E0502060401010101" pitchFamily="34" charset="-79"/>
                <a:cs typeface="David" panose="020E0502060401010101" pitchFamily="34" charset="-79"/>
              </a:rPr>
              <a:t>זמין. 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he-IL" sz="3600" b="1" u="sng" dirty="0" smtClean="0">
                <a:latin typeface="David" panose="020E0502060401010101" pitchFamily="34" charset="-79"/>
                <a:cs typeface="David" panose="020E0502060401010101" pitchFamily="34" charset="-79"/>
              </a:rPr>
              <a:t>שירותים</a:t>
            </a:r>
            <a:r>
              <a:rPr lang="he-IL" sz="3600" dirty="0" smtClean="0">
                <a:latin typeface="David" panose="020E0502060401010101" pitchFamily="34" charset="-79"/>
                <a:cs typeface="David" panose="020E0502060401010101" pitchFamily="34" charset="-79"/>
              </a:rPr>
              <a:t>:</a:t>
            </a:r>
          </a:p>
          <a:p>
            <a:pPr marL="742950" indent="-742950">
              <a:buFont typeface="+mj-lt"/>
              <a:buAutoNum type="arabicPeriod"/>
            </a:pPr>
            <a:r>
              <a:rPr lang="he-IL" sz="3600" b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הגשת בקשות לרישיון כלי יריה (פרטי, מאבטח, חברות, בעלי תפקידים כגון סוחר מפקח ועוד).</a:t>
            </a:r>
          </a:p>
          <a:p>
            <a:pPr marL="742950" indent="-742950">
              <a:buFont typeface="+mj-lt"/>
              <a:buAutoNum type="arabicPeriod"/>
            </a:pPr>
            <a:r>
              <a:rPr lang="he-IL" sz="3600" b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הגשת בקשות לחידוש רישיון כלי יריה.</a:t>
            </a:r>
          </a:p>
          <a:p>
            <a:pPr marL="742950" indent="-742950">
              <a:buFont typeface="+mj-lt"/>
              <a:buAutoNum type="arabicPeriod"/>
            </a:pPr>
            <a:r>
              <a:rPr lang="he-IL" sz="3600" b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תשלומים מקוונים – כלי יריה</a:t>
            </a:r>
            <a:r>
              <a:rPr lang="he-IL" sz="36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13376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תוצאת תמונה עבור סמל הכנסת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36" y="5779444"/>
            <a:ext cx="872197" cy="107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343514" y="230294"/>
            <a:ext cx="9405245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000" b="1" dirty="0" smtClean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פרויקטים נוספים של המשרד בתחום </a:t>
            </a:r>
            <a:r>
              <a:rPr lang="he-IL" sz="4000" b="1" dirty="0" err="1" smtClean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הנגשת</a:t>
            </a:r>
            <a:r>
              <a:rPr lang="he-IL" sz="4000" b="1" dirty="0" smtClean="0">
                <a:solidFill>
                  <a:schemeClr val="accent3">
                    <a:lumMod val="75000"/>
                  </a:schemeClr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 המידע לציבור והתייחסות חופשית</a:t>
            </a:r>
          </a:p>
        </p:txBody>
      </p:sp>
      <p:sp>
        <p:nvSpPr>
          <p:cNvPr id="2" name="מלבן 1"/>
          <p:cNvSpPr/>
          <p:nvPr/>
        </p:nvSpPr>
        <p:spPr>
          <a:xfrm>
            <a:off x="321733" y="1790799"/>
            <a:ext cx="1148945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he-IL" sz="3600" b="1" dirty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הגשת קבילות מקוונות לנציב קבילות שוטרים וסוהרים</a:t>
            </a:r>
            <a:r>
              <a:rPr lang="he-IL" sz="3600" b="1" dirty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</a:p>
          <a:p>
            <a:pPr marL="285750" indent="-285750">
              <a:buFont typeface="Wingdings" pitchFamily="2" charset="2"/>
              <a:buChar char="Ø"/>
            </a:pPr>
            <a:endParaRPr lang="he-IL" sz="3600" dirty="0" smtClean="0"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marL="285750" indent="-285750">
              <a:buFont typeface="Wingdings" pitchFamily="2" charset="2"/>
              <a:buChar char="Ø"/>
            </a:pPr>
            <a:r>
              <a:rPr lang="he-IL" sz="3600" b="1" dirty="0" smtClean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פריסת </a:t>
            </a:r>
            <a:r>
              <a:rPr lang="he-IL" sz="3600" b="1" dirty="0">
                <a:solidFill>
                  <a:srgbClr val="00B050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פעילות המשרד באתר המיפוי הממשלתי, והטמעתו באתר המשרד</a:t>
            </a:r>
            <a:r>
              <a:rPr lang="he-IL" sz="3600" dirty="0">
                <a:latin typeface="David" panose="020E0502060401010101" pitchFamily="34" charset="-79"/>
                <a:cs typeface="David" panose="020E0502060401010101" pitchFamily="34" charset="-79"/>
              </a:rPr>
              <a:t> – </a:t>
            </a:r>
            <a:r>
              <a:rPr lang="he-IL" sz="3600" b="1" dirty="0">
                <a:latin typeface="David" panose="020E0502060401010101" pitchFamily="34" charset="-79"/>
                <a:cs typeface="David" panose="020E0502060401010101" pitchFamily="34" charset="-79"/>
              </a:rPr>
              <a:t>בוצע עבור האתר הקודם</a:t>
            </a:r>
            <a:r>
              <a:rPr lang="he-IL" sz="3600" dirty="0">
                <a:latin typeface="David" panose="020E0502060401010101" pitchFamily="34" charset="-79"/>
                <a:cs typeface="David" panose="020E0502060401010101" pitchFamily="34" charset="-79"/>
              </a:rPr>
              <a:t>. </a:t>
            </a:r>
            <a:r>
              <a:rPr lang="he-IL" sz="3600" dirty="0" smtClean="0">
                <a:latin typeface="David" panose="020E0502060401010101" pitchFamily="34" charset="-79"/>
                <a:cs typeface="David" panose="020E0502060401010101" pitchFamily="34" charset="-79"/>
              </a:rPr>
              <a:t>באתר החדש</a:t>
            </a:r>
            <a:r>
              <a:rPr lang="he-IL" sz="3600" dirty="0">
                <a:latin typeface="David" panose="020E0502060401010101" pitchFamily="34" charset="-79"/>
                <a:cs typeface="David" panose="020E0502060401010101" pitchFamily="34" charset="-79"/>
              </a:rPr>
              <a:t>: בטיפול ממשל זמין</a:t>
            </a:r>
            <a:r>
              <a:rPr lang="he-IL" sz="3600" dirty="0" smtClean="0">
                <a:latin typeface="David" panose="020E0502060401010101" pitchFamily="34" charset="-79"/>
                <a:cs typeface="David" panose="020E0502060401010101" pitchFamily="34" charset="-79"/>
              </a:rPr>
              <a:t>.</a:t>
            </a:r>
            <a:endParaRPr lang="he-IL" sz="3600" dirty="0"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8018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30D8235-8804-4984-92E9-89330694643F}">
  <ds:schemaRefs>
    <ds:schemaRef ds:uri="http://purl.org/dc/terms/"/>
    <ds:schemaRef ds:uri="dc821b6f-103b-4afc-9c39-e223c9aef4ce"/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dcmitype/"/>
    <ds:schemaRef ds:uri="http://schemas.microsoft.com/office/2006/documentManagement/types"/>
  </ds:schemaRefs>
</ds:datastoreItem>
</file>

<file path=customXml/itemProps2.xml><?xml version="1.0" encoding="utf-8"?>
<ds:datastoreItem xmlns:ds="http://schemas.openxmlformats.org/officeDocument/2006/customXml" ds:itemID="{F8404D44-CFD6-4D7B-A111-0F0B39A97FA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59863C9-0DB7-4B31-981E-9AE80410A1E9}"/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5896</TotalTime>
  <Words>740</Words>
  <Application>Microsoft Office PowerPoint</Application>
  <PresentationFormat>מותאם אישית</PresentationFormat>
  <Paragraphs>169</Paragraphs>
  <Slides>13</Slides>
  <Notes>1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13</vt:i4>
      </vt:variant>
    </vt:vector>
  </HeadingPairs>
  <TitlesOfParts>
    <vt:vector size="14" baseType="lpstr">
      <vt:lpstr>Retrospect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לקראת דיון ועדת השקיפות של הכנסת - פברואר 2018</dc:title>
  <dc:subject/>
  <dc:creator>אורח</dc:creator>
  <cp:keywords/>
  <dc:description/>
  <cp:lastModifiedBy>גוני פרנקל</cp:lastModifiedBy>
  <cp:revision>158</cp:revision>
  <cp:lastPrinted>2017-10-19T09:36:02Z</cp:lastPrinted>
  <dcterms:created xsi:type="dcterms:W3CDTF">2017-07-06T09:47:58Z</dcterms:created>
  <dcterms:modified xsi:type="dcterms:W3CDTF">2018-02-18T09:26:36Z</dcterms:modified>
  <cp:category/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ContentType">
    <vt:lpwstr>סיכומי פע</vt:lpwstr>
  </property>
  <property fmtid="{D5CDD505-2E9C-101B-9397-08002B2CF9AE}" pid="4" name="SDCategoryID">
    <vt:lpwstr/>
  </property>
  <property fmtid="{D5CDD505-2E9C-101B-9397-08002B2CF9AE}" pid="5" name="SanhedrinDocumentType">
    <vt:r8>88</vt:r8>
  </property>
  <property fmtid="{D5CDD505-2E9C-101B-9397-08002B2CF9AE}" pid="6" name="SanhedrinItemID">
    <vt:r8>2021904</vt:r8>
  </property>
</Properties>
</file>