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diagrams/data1.xml" ContentType="application/vnd.openxmlformats-officedocument.drawingml.diagramData+xml"/>
  <Override PartName="/ppt/drawings/drawing1.xml" ContentType="application/vnd.openxmlformats-officedocument.drawingml.chartshapes+xml"/>
  <Override PartName="/ppt/presentation.xml" ContentType="application/vnd.openxmlformats-officedocument.presentationml.presentation.main+xml"/>
  <Override PartName="/ppt/slides/slide17.xml" ContentType="application/vnd.openxmlformats-officedocument.presentationml.slide+xml"/>
  <Override PartName="/ppt/slides/slide8.xml" ContentType="application/vnd.openxmlformats-officedocument.presentationml.slide+xml"/>
  <Override PartName="/ppt/slides/slide7.xml" ContentType="application/vnd.openxmlformats-officedocument.presentationml.slide+xml"/>
  <Override PartName="/ppt/slides/slide6.xml" ContentType="application/vnd.openxmlformats-officedocument.presentationml.slide+xml"/>
  <Override PartName="/ppt/slides/slide16.xml" ContentType="application/vnd.openxmlformats-officedocument.presentationml.slide+xml"/>
  <Override PartName="/ppt/slides/slide4.xml" ContentType="application/vnd.openxmlformats-officedocument.presentationml.slide+xml"/>
  <Override PartName="/ppt/slides/slide3.xml" ContentType="application/vnd.openxmlformats-officedocument.presentationml.slide+xml"/>
  <Override PartName="/ppt/slides/slide2.xml" ContentType="application/vnd.openxmlformats-officedocument.presentationml.slide+xml"/>
  <Override PartName="/ppt/slides/slide1.xml" ContentType="application/vnd.openxmlformats-officedocument.presentationml.slide+xml"/>
  <Override PartName="/ppt/slides/slide9.xml" ContentType="application/vnd.openxmlformats-officedocument.presentationml.slide+xml"/>
  <Override PartName="/ppt/slides/slide5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10.xml" ContentType="application/vnd.openxmlformats-officedocument.presentationml.slide+xml"/>
  <Override PartName="/ppt/slides/slide15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notesSlides/notesSlide4.xml" ContentType="application/vnd.openxmlformats-officedocument.presentationml.notesSlide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theme/theme1.xml" ContentType="application/vnd.openxmlformats-officedocument.theme+xml"/>
  <Override PartName="/ppt/charts/colors8.xml" ContentType="application/vnd.ms-office.chartcolorstyle+xml"/>
  <Override PartName="/ppt/handoutMasters/handoutMaster1.xml" ContentType="application/vnd.openxmlformats-officedocument.presentationml.handoutMaster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rts/chart4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olors2.xml" ContentType="application/vnd.ms-office.chartcolorstyle+xml"/>
  <Override PartName="/ppt/charts/style2.xml" ContentType="application/vnd.ms-office.chartstyle+xml"/>
  <Override PartName="/ppt/charts/chart3.xml" ContentType="application/vnd.openxmlformats-officedocument.drawingml.chart+xml"/>
  <Override PartName="/ppt/theme/theme2.xml" ContentType="application/vnd.openxmlformats-officedocument.theme+xml"/>
  <Override PartName="/ppt/theme/theme3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notesMasters/notesMaster1.xml" ContentType="application/vnd.openxmlformats-officedocument.presentationml.notesMaster+xml"/>
  <Override PartName="/ppt/charts/chart5.xml" ContentType="application/vnd.openxmlformats-officedocument.drawingml.chart+xml"/>
  <Override PartName="/ppt/charts/style4.xml" ContentType="application/vnd.ms-office.chartstyle+xml"/>
  <Override PartName="/ppt/charts/chart6.xml" ContentType="application/vnd.openxmlformats-officedocument.drawingml.chart+xml"/>
  <Override PartName="/ppt/charts/chart10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ppt/charts/chart11.xml" ContentType="application/vnd.openxmlformats-officedocument.drawingml.chart+xml"/>
  <Override PartName="/ppt/charts/style8.xml" ContentType="application/vnd.ms-office.chartstyle+xml"/>
  <Override PartName="/ppt/charts/style6.xml" ContentType="application/vnd.ms-office.chartstyle+xml"/>
  <Override PartName="/ppt/charts/colors6.xml" ContentType="application/vnd.ms-office.chartcolorstyle+xml"/>
  <Override PartName="/ppt/charts/chart9.xml" ContentType="application/vnd.openxmlformats-officedocument.drawingml.chart+xml"/>
  <Override PartName="/ppt/charts/colors4.xml" ContentType="application/vnd.ms-office.chartcolorstyle+xml"/>
  <Override PartName="/ppt/charts/style5.xml" ContentType="application/vnd.ms-office.chartstyle+xml"/>
  <Override PartName="/ppt/charts/chart7.xml" ContentType="application/vnd.openxmlformats-officedocument.drawingml.chart+xml"/>
  <Override PartName="/ppt/charts/chart8.xml" ContentType="application/vnd.openxmlformats-officedocument.drawingml.chart+xml"/>
  <Override PartName="/ppt/charts/colors5.xml" ContentType="application/vnd.ms-office.chartcolorstyle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85" r:id="rId1"/>
  </p:sldMasterIdLst>
  <p:notesMasterIdLst>
    <p:notesMasterId r:id="rId22"/>
  </p:notesMasterIdLst>
  <p:handoutMasterIdLst>
    <p:handoutMasterId r:id="rId23"/>
  </p:handoutMasterIdLst>
  <p:sldIdLst>
    <p:sldId id="401" r:id="rId2"/>
    <p:sldId id="502" r:id="rId3"/>
    <p:sldId id="500" r:id="rId4"/>
    <p:sldId id="501" r:id="rId5"/>
    <p:sldId id="463" r:id="rId6"/>
    <p:sldId id="488" r:id="rId7"/>
    <p:sldId id="477" r:id="rId8"/>
    <p:sldId id="484" r:id="rId9"/>
    <p:sldId id="482" r:id="rId10"/>
    <p:sldId id="485" r:id="rId11"/>
    <p:sldId id="503" r:id="rId12"/>
    <p:sldId id="504" r:id="rId13"/>
    <p:sldId id="483" r:id="rId14"/>
    <p:sldId id="491" r:id="rId15"/>
    <p:sldId id="494" r:id="rId16"/>
    <p:sldId id="506" r:id="rId17"/>
    <p:sldId id="495" r:id="rId18"/>
    <p:sldId id="496" r:id="rId19"/>
    <p:sldId id="498" r:id="rId20"/>
    <p:sldId id="508" r:id="rId21"/>
  </p:sldIdLst>
  <p:sldSz cx="9144000" cy="6858000" type="screen4x3"/>
  <p:notesSz cx="6797675" cy="9926638"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רקע" id="{62FE4F8B-88EF-4E50-99B3-BD40FC7B9107}">
          <p14:sldIdLst>
            <p14:sldId id="401"/>
            <p14:sldId id="502"/>
            <p14:sldId id="500"/>
            <p14:sldId id="501"/>
            <p14:sldId id="463"/>
            <p14:sldId id="488"/>
            <p14:sldId id="477"/>
            <p14:sldId id="484"/>
            <p14:sldId id="482"/>
            <p14:sldId id="485"/>
            <p14:sldId id="503"/>
            <p14:sldId id="504"/>
            <p14:sldId id="483"/>
            <p14:sldId id="491"/>
            <p14:sldId id="494"/>
            <p14:sldId id="506"/>
            <p14:sldId id="495"/>
            <p14:sldId id="496"/>
            <p14:sldId id="498"/>
            <p14:sldId id="508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7" userDrawn="1">
          <p15:clr>
            <a:srgbClr val="A4A3A4"/>
          </p15:clr>
        </p15:guide>
        <p15:guide id="2" pos="2141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99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סגנון ביניים 2 - הדגשה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0A1B5D5-9B99-4C35-A422-299274C87663}" styleName="Medium Style 1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AF606853-7671-496A-8E4F-DF71F8EC918B}" styleName="Dark Style 1 - Accent 6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wholeTbl>
    <a:band1H>
      <a:tcStyle>
        <a:tcBdr/>
        <a:fill>
          <a:solidFill>
            <a:schemeClr val="accent6">
              <a:shade val="60000"/>
            </a:schemeClr>
          </a:solidFill>
        </a:fill>
      </a:tcStyle>
    </a:band1H>
    <a:band1V>
      <a:tcStyle>
        <a:tcBdr/>
        <a:fill>
          <a:solidFill>
            <a:schemeClr val="accent6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6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6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6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16D9F66E-5EB9-4882-86FB-DCBF35E3C3E4}" styleName="Medium Style 4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4380"/>
    <p:restoredTop sz="88909" autoAdjust="0"/>
  </p:normalViewPr>
  <p:slideViewPr>
    <p:cSldViewPr showGuides="1">
      <p:cViewPr varScale="1">
        <p:scale>
          <a:sx n="62" d="100"/>
          <a:sy n="62" d="100"/>
        </p:scale>
        <p:origin x="1400" y="5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3138"/>
    </p:cViewPr>
  </p:sorterViewPr>
  <p:notesViewPr>
    <p:cSldViewPr>
      <p:cViewPr varScale="1">
        <p:scale>
          <a:sx n="88" d="100"/>
          <a:sy n="88" d="100"/>
        </p:scale>
        <p:origin x="-3822" y="-120"/>
      </p:cViewPr>
      <p:guideLst>
        <p:guide orient="horz" pos="3127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customXml" Target="../customXml/item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handoutMaster" Target="handoutMasters/handoutMaster1.xml"/><Relationship Id="rId28" Type="http://schemas.openxmlformats.org/officeDocument/2006/relationships/customXml" Target="../customXml/item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Relationship Id="rId30" Type="http://schemas.openxmlformats.org/officeDocument/2006/relationships/customXml" Target="../customXml/item3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\\netapp\workgrps\Revaha\&#1489;&#1497;&#1496;&#1493;&#1495;%20&#1500;&#1488;&#1493;&#1502;&#1497;\&#1505;&#1497;&#1506;&#1493;&#1491;\&#1512;&#1508;&#1493;&#1512;&#1502;&#1492;%20&#1489;&#1505;&#1497;&#1506;&#1493;&#1491;\&#1488;&#1511;&#1505;&#1500;&#1497;&#1501;\&#1508;&#1497;&#1500;&#1493;&#1495;%20&#1502;&#1496;&#1493;&#1508;&#1500;&#1497;&#1501;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Tkeyalm\Desktop\&#1512;&#1508;&#1493;&#1512;&#1502;&#1492;%20&#1489;&#1505;&#1497;&#1506;&#1493;&#1491;\2015\&#1508;&#1497;&#1500;&#1493;&#1495;%20&#1492;&#1492;&#1493;&#1510;&#1488;&#1492;%20&#1492;&#1510;&#1497;&#1489;&#1493;&#1512;&#1497;&#1514;.xlsx" TargetMode="Externa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oleObject" Target="file:///\\netapp\workgrps\Revaha\&#1489;&#1497;&#1496;&#1493;&#1495;%20&#1500;&#1488;&#1493;&#1502;&#1497;\&#1505;&#1497;&#1506;&#1493;&#1491;\&#1512;&#1508;&#1493;&#1512;&#1502;&#1492;%20&#1489;&#1505;&#1497;&#1506;&#1493;&#1491;\&#1488;&#1511;&#1505;&#1500;&#1497;&#1501;\&#1495;&#1497;&#1513;&#1493;&#1489;&#1497;%20&#1492;&#1493;&#1510;&#1488;&#1492;%20&#1510;&#1497;&#1489;&#1493;&#1512;&#1497;&#1514;%20&#1493;&#1492;&#1493;&#1510;&#1488;&#1492;%20&#1508;&#1512;&#1496;&#1497;&#1514;%20&#1506;&#1500;%20&#1505;&#1497;&#1506;&#1493;&#1491;.xlsx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__________Microsoft_Excel1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Tkeyalm\Documents\&#1505;&#1497;&#1506;&#1493;&#1491;\&#1502;&#1505;&#1508;&#1512;%20&#1502;&#1511;&#1489;&#1500;&#1497;%20&#1505;&#1497;&#1506;&#1493;&#1491;%20&#1489;&#1489;&#1497;&#1514;%20&#1493;&#1489;&#1511;&#1492;&#1497;&#1500;&#1492;%202015%20&#1488;&#1493;%20&#1492;&#1513;&#1504;&#1492;%20&#1492;&#1510;&#1502;&#1493;&#1491;&#1492;%20&#1492;&#1513;&#1493;&#1493;&#1488;&#1492;%20OECD.xml" TargetMode="Externa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oleObject" Target="file:///\\netapp\workgrps\Revaha\&#1489;&#1497;&#1496;&#1493;&#1495;%20&#1500;&#1488;&#1493;&#1502;&#1497;\&#1505;&#1497;&#1506;&#1493;&#1491;\&#1512;&#1508;&#1493;&#1512;&#1502;&#1492;%20&#1489;&#1505;&#1497;&#1506;&#1493;&#1491;\&#1488;&#1511;&#1505;&#1500;&#1497;&#1501;\&#1513;&#1497;&#1506;&#1493;&#1512;%20&#1492;&#1490;&#1497;&#1491;&#1493;&#1500;%20&#1489;&#1502;&#1505;&#1508;&#1512;%20&#1502;&#1511;&#1489;&#1500;&#1497;%20&#1511;&#1510;&#1489;&#1514;%20&#1505;&#1497;&#1506;&#1493;&#1491;%20&#1489;&#1506;&#1513;&#1493;&#1512;%20&#1492;&#1488;&#1495;&#1512;&#1493;&#1503;.XLS" TargetMode="External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8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oleObject" Target="file:///\\netapp\workgrps\Revaha\&#1489;&#1497;&#1496;&#1493;&#1495;%20&#1500;&#1488;&#1493;&#1502;&#1497;\&#1505;&#1497;&#1506;&#1493;&#1491;\&#1512;&#1508;&#1493;&#1512;&#1502;&#1492;%20&#1489;&#1505;&#1497;&#1506;&#1493;&#1491;\&#1488;&#1511;&#1505;&#1500;&#1497;&#1501;\Long-term%20care%20workers%20per%20100%20people%20aged%2065%20and%20over,%202013%20(or%20nearest%20year).xls" TargetMode="External"/></Relationships>
</file>

<file path=ppt/charts/_rels/chart9.xml.rels><?xml version="1.0" encoding="UTF-8" standalone="yes"?>
<Relationships xmlns="http://schemas.openxmlformats.org/package/2006/relationships"><Relationship Id="rId3" Type="http://schemas.openxmlformats.org/officeDocument/2006/relationships/oleObject" Target="file:///\\netapp3\workgrps\Revaha\&#1489;&#1497;&#1496;&#1493;&#1495;%20&#1500;&#1488;&#1493;&#1502;&#1497;\&#1505;&#1497;&#1506;&#1493;&#1491;\&#1512;&#1508;&#1493;&#1512;&#1502;&#1492;%20&#1489;&#1505;&#1497;&#1506;&#1493;&#1491;\&#1488;&#1511;&#1505;&#1500;&#1497;&#1501;\&#1506;&#1493;&#1489;&#1491;&#1497;&#1501;%20&#1494;&#1512;&#1497;&#1501;%20&#1489;&#1506;&#1504;&#1507;%20&#1492;&#1505;&#1497;&#1506;&#1493;&#1491;%202016.xlsx" TargetMode="External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_rels/chart10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Tkeyalm\AppData\Local\Microsoft\Windows\Temporary%20Internet%20Files\Content.Outlook\K2MYAVPS\&#1502;&#1512;&#1499;&#1494;&#1497;%20&#1497;&#1493;&#1501;%20&#1502;&#1505;&#1508;&#1512;%20&#1494;&#1499;&#1488;&#1497;&#1501;.xlsx" TargetMode="External"/><Relationship Id="rId2" Type="http://schemas.microsoft.com/office/2011/relationships/chartColorStyle" Target="colors7.xml"/><Relationship Id="rId1" Type="http://schemas.microsoft.com/office/2011/relationships/chartStyle" Target="style7.xml"/></Relationships>
</file>

<file path=ppt/charts/_rels/chart1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__________Microsoft_Excel2.xlsx"/><Relationship Id="rId2" Type="http://schemas.microsoft.com/office/2011/relationships/chartColorStyle" Target="colors8.xml"/><Relationship Id="rId1" Type="http://schemas.microsoft.com/office/2011/relationships/chartStyle" Target="style8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3"/>
    </mc:Choice>
    <mc:Fallback>
      <c:style val="3"/>
    </mc:Fallback>
  </mc:AlternateContent>
  <c:chart>
    <c:autoTitleDeleted val="1"/>
    <c:view3D>
      <c:rotX val="30"/>
      <c:rotY val="36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17619386416781302"/>
          <c:y val="1.1217451792255256E-2"/>
          <c:w val="0.72064081286693915"/>
          <c:h val="0.98878254820774469"/>
        </c:manualLayout>
      </c:layout>
      <c:pie3D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1">
                  <a:shade val="5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2A42-4E36-8616-5CE88174AE72}"/>
              </c:ext>
            </c:extLst>
          </c:dPt>
          <c:dPt>
            <c:idx val="1"/>
            <c:bubble3D val="0"/>
            <c:spPr>
              <a:solidFill>
                <a:schemeClr val="accent1">
                  <a:shade val="7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B588-4769-86DC-94D84EE7757A}"/>
              </c:ext>
            </c:extLst>
          </c:dPt>
          <c:dPt>
            <c:idx val="2"/>
            <c:bubble3D val="0"/>
            <c:spPr>
              <a:solidFill>
                <a:schemeClr val="accent1">
                  <a:shade val="9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4-2A42-4E36-8616-5CE88174AE72}"/>
              </c:ext>
            </c:extLst>
          </c:dPt>
          <c:dPt>
            <c:idx val="3"/>
            <c:bubble3D val="0"/>
            <c:spPr>
              <a:solidFill>
                <a:schemeClr val="accent1">
                  <a:tint val="9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2A42-4E36-8616-5CE88174AE72}"/>
              </c:ext>
            </c:extLst>
          </c:dPt>
          <c:dPt>
            <c:idx val="4"/>
            <c:bubble3D val="0"/>
            <c:spPr>
              <a:solidFill>
                <a:schemeClr val="accent1">
                  <a:tint val="7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0-2A42-4E36-8616-5CE88174AE72}"/>
              </c:ext>
            </c:extLst>
          </c:dPt>
          <c:dPt>
            <c:idx val="5"/>
            <c:bubble3D val="0"/>
            <c:spPr>
              <a:solidFill>
                <a:schemeClr val="accent1">
                  <a:tint val="5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2A42-4E36-8616-5CE88174AE72}"/>
              </c:ext>
            </c:extLst>
          </c:dPt>
          <c:dLbls>
            <c:dLbl>
              <c:idx val="2"/>
              <c:layout>
                <c:manualLayout>
                  <c:x val="1.0468412595349105E-2"/>
                  <c:y val="6.8263559438669213E-3"/>
                </c:manualLayout>
              </c:layout>
              <c:showLegendKey val="0"/>
              <c:showVal val="1"/>
              <c:showCatName val="1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4-2A42-4E36-8616-5CE88174AE72}"/>
                </c:ext>
                <c:ext xmlns:c15="http://schemas.microsoft.com/office/drawing/2012/chart" uri="{CE6537A1-D6FC-4f65-9D91-7224C49458BB}">
                  <c15:layout>
                    <c:manualLayout>
                      <c:w val="0.21348084256944067"/>
                      <c:h val="9.2791306770226192E-2"/>
                    </c:manualLayout>
                  </c15:layout>
                </c:ext>
              </c:extLst>
            </c:dLbl>
            <c:dLbl>
              <c:idx val="3"/>
              <c:layout>
                <c:manualLayout>
                  <c:x val="-5.7728526388995852E-2"/>
                  <c:y val="-1.7111490099773325E-2"/>
                </c:manualLayout>
              </c:layout>
              <c:showLegendKey val="0"/>
              <c:showVal val="1"/>
              <c:showCatName val="1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2A42-4E36-8616-5CE88174AE72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 val="8.6891474943989813E-2"/>
                  <c:y val="-2.88791502436711E-2"/>
                </c:manualLayout>
              </c:layout>
              <c:showLegendKey val="0"/>
              <c:showVal val="1"/>
              <c:showCatName val="1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0-2A42-4E36-8616-5CE88174AE72}"/>
                </c:ext>
                <c:ext xmlns:c15="http://schemas.microsoft.com/office/drawing/2012/chart" uri="{CE6537A1-D6FC-4f65-9D91-7224C49458BB}">
                  <c15:layout>
                    <c:manualLayout>
                      <c:w val="0.22710473381853075"/>
                      <c:h val="9.1712031996444829E-2"/>
                    </c:manualLayout>
                  </c15:layout>
                </c:ext>
              </c:extLst>
            </c:dLbl>
            <c:dLbl>
              <c:idx val="5"/>
              <c:layout>
                <c:manualLayout>
                  <c:x val="9.4196166041034771E-2"/>
                  <c:y val="3.9268024945818625E-3"/>
                </c:manualLayout>
              </c:layout>
              <c:showLegendKey val="0"/>
              <c:showVal val="1"/>
              <c:showCatName val="1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2A42-4E36-8616-5CE88174AE72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David" panose="020E0502060401010101" pitchFamily="34" charset="-79"/>
                    <a:ea typeface="+mn-ea"/>
                    <a:cs typeface="David" panose="020E0502060401010101" pitchFamily="34" charset="-79"/>
                  </a:defRPr>
                </a:pPr>
                <a:endParaRPr lang="he-IL"/>
              </a:p>
            </c:txPr>
            <c:showLegendKey val="0"/>
            <c:showVal val="1"/>
            <c:showCatName val="1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גיליון1!$A$2:$A$7</c:f>
              <c:strCache>
                <c:ptCount val="6"/>
                <c:pt idx="0">
                  <c:v>גמלת סיעוד - </c:v>
                </c:pt>
                <c:pt idx="1">
                  <c:v>מרכזי יום</c:v>
                </c:pt>
                <c:pt idx="2">
                  <c:v>אשפוז משרד הבריאות</c:v>
                </c:pt>
                <c:pt idx="3">
                  <c:v>אשפוז פרטי</c:v>
                </c:pt>
                <c:pt idx="4">
                  <c:v>אשפוז - משרד הרווחה</c:v>
                </c:pt>
                <c:pt idx="5">
                  <c:v>גריאטריה פעילה </c:v>
                </c:pt>
              </c:strCache>
            </c:strRef>
          </c:cat>
          <c:val>
            <c:numRef>
              <c:f>גיליון1!$B$2:$B$7</c:f>
              <c:numCache>
                <c:formatCode>General</c:formatCode>
                <c:ptCount val="6"/>
                <c:pt idx="0">
                  <c:v>163</c:v>
                </c:pt>
                <c:pt idx="1">
                  <c:v>17.5</c:v>
                </c:pt>
                <c:pt idx="2">
                  <c:v>14</c:v>
                </c:pt>
                <c:pt idx="3">
                  <c:v>7</c:v>
                </c:pt>
                <c:pt idx="4">
                  <c:v>2.5</c:v>
                </c:pt>
                <c:pt idx="5">
                  <c:v>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2A42-4E36-8616-5CE88174AE7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he-IL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11"/>
    </mc:Choice>
    <mc:Fallback>
      <c:style val="11"/>
    </mc:Fallback>
  </mc:AlternateContent>
  <c:chart>
    <c:autoTitleDeleted val="0"/>
    <c:plotArea>
      <c:layout/>
      <c:pieChart>
        <c:varyColors val="1"/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360"/>
      </c:pieChart>
    </c:plotArea>
    <c:plotVisOnly val="1"/>
    <c:dispBlanksAs val="gap"/>
    <c:showDLblsOverMax val="0"/>
  </c:chart>
  <c:txPr>
    <a:bodyPr/>
    <a:lstStyle/>
    <a:p>
      <a:pPr>
        <a:defRPr b="1"/>
      </a:pPr>
      <a:endParaRPr lang="he-IL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3"/>
    </mc:Choice>
    <mc:Fallback>
      <c:style val="3"/>
    </mc:Fallback>
  </mc:AlternateContent>
  <c:chart>
    <c:autoTitleDeleted val="0"/>
    <c:view3D>
      <c:rotX val="30"/>
      <c:rotY val="36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7.1948354944688681E-2"/>
          <c:y val="9.2489153838392735E-2"/>
          <c:w val="0.81043624121129409"/>
          <c:h val="0.78775870322626351"/>
        </c:manualLayout>
      </c:layout>
      <c:pie3D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1">
                  <a:shade val="53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2-29D1-486C-95BB-7992654A8474}"/>
              </c:ext>
            </c:extLst>
          </c:dPt>
          <c:dPt>
            <c:idx val="1"/>
            <c:bubble3D val="0"/>
            <c:spPr>
              <a:solidFill>
                <a:schemeClr val="accent1">
                  <a:shade val="76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4-29D1-486C-95BB-7992654A8474}"/>
              </c:ext>
            </c:extLst>
          </c:dPt>
          <c:dPt>
            <c:idx val="2"/>
            <c:bubble3D val="0"/>
            <c:spPr>
              <a:solidFill>
                <a:schemeClr val="accent1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7E73-4D7D-974A-9383AFD0A18A}"/>
              </c:ext>
            </c:extLst>
          </c:dPt>
          <c:dPt>
            <c:idx val="3"/>
            <c:bubble3D val="0"/>
            <c:spPr>
              <a:solidFill>
                <a:schemeClr val="accent1">
                  <a:tint val="77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29D1-486C-95BB-7992654A8474}"/>
              </c:ext>
            </c:extLst>
          </c:dPt>
          <c:dPt>
            <c:idx val="4"/>
            <c:bubble3D val="0"/>
            <c:spPr>
              <a:solidFill>
                <a:schemeClr val="accent1">
                  <a:tint val="54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29D1-486C-95BB-7992654A8474}"/>
              </c:ext>
            </c:extLst>
          </c:dPt>
          <c:dLbls>
            <c:dLbl>
              <c:idx val="4"/>
              <c:layout>
                <c:manualLayout>
                  <c:x val="0.14666872331645683"/>
                  <c:y val="0"/>
                </c:manualLayout>
              </c:layout>
              <c:showLegendKey val="0"/>
              <c:showVal val="1"/>
              <c:showCatName val="1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29D1-486C-95BB-7992654A8474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David" panose="020E0502060401010101" pitchFamily="34" charset="-79"/>
                    <a:ea typeface="+mn-ea"/>
                    <a:cs typeface="David" panose="020E0502060401010101" pitchFamily="34" charset="-79"/>
                  </a:defRPr>
                </a:pPr>
                <a:endParaRPr lang="he-IL"/>
              </a:p>
            </c:txPr>
            <c:showLegendKey val="0"/>
            <c:showVal val="1"/>
            <c:showCatName val="1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גיליון1!$A$15:$A$19</c:f>
              <c:strCache>
                <c:ptCount val="5"/>
                <c:pt idx="0">
                  <c:v>גמלת סיעוד</c:v>
                </c:pt>
                <c:pt idx="1">
                  <c:v>אשפוז בבתי החולים - גריאטריה פעילה (קופות החולים)</c:v>
                </c:pt>
                <c:pt idx="2">
                  <c:v>אשפוז במוסד (משרד הבריאות)</c:v>
                </c:pt>
                <c:pt idx="3">
                  <c:v>מרכזי יום</c:v>
                </c:pt>
                <c:pt idx="4">
                  <c:v>תשושים משרד הרווחה</c:v>
                </c:pt>
              </c:strCache>
            </c:strRef>
          </c:cat>
          <c:val>
            <c:numRef>
              <c:f>גיליון1!$B$15:$B$19</c:f>
              <c:numCache>
                <c:formatCode>General</c:formatCode>
                <c:ptCount val="5"/>
                <c:pt idx="0">
                  <c:v>5.8</c:v>
                </c:pt>
                <c:pt idx="1">
                  <c:v>1.5</c:v>
                </c:pt>
                <c:pt idx="2">
                  <c:v>1.5</c:v>
                </c:pt>
                <c:pt idx="3">
                  <c:v>0.2</c:v>
                </c:pt>
                <c:pt idx="4">
                  <c:v>0.3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29D1-486C-95BB-7992654A847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he-IL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68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David" panose="020E0502060401010101" pitchFamily="34" charset="-79"/>
                <a:ea typeface="+mn-ea"/>
                <a:cs typeface="David" panose="020E0502060401010101" pitchFamily="34" charset="-79"/>
              </a:defRPr>
            </a:pPr>
            <a:r>
              <a:rPr lang="he-IL"/>
              <a:t>מספר שעות עבור מטפל ישראלי</a:t>
            </a:r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80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David" panose="020E0502060401010101" pitchFamily="34" charset="-79"/>
              <a:ea typeface="+mn-ea"/>
              <a:cs typeface="David" panose="020E0502060401010101" pitchFamily="34" charset="-79"/>
            </a:defRPr>
          </a:pPr>
          <a:endParaRPr lang="he-IL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גיליון1!$B$1</c:f>
              <c:strCache>
                <c:ptCount val="1"/>
                <c:pt idx="0">
                  <c:v>סך שעות מקסימלי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satMod val="103000"/>
                    <a:lumMod val="102000"/>
                    <a:tint val="94000"/>
                  </a:schemeClr>
                </a:gs>
                <a:gs pos="50000">
                  <a:schemeClr val="accent1">
                    <a:satMod val="110000"/>
                    <a:lumMod val="100000"/>
                    <a:shade val="100000"/>
                  </a:schemeClr>
                </a:gs>
                <a:gs pos="100000">
                  <a:schemeClr val="accent1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David" panose="020E0502060401010101" pitchFamily="34" charset="-79"/>
                    <a:ea typeface="+mn-ea"/>
                    <a:cs typeface="David" panose="020E0502060401010101" pitchFamily="34" charset="-79"/>
                  </a:defRPr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גיליון1!$A$2:$A$7</c:f>
              <c:strCache>
                <c:ptCount val="6"/>
                <c:pt idx="0">
                  <c:v>רמה 1</c:v>
                </c:pt>
                <c:pt idx="1">
                  <c:v>רמה 2</c:v>
                </c:pt>
                <c:pt idx="2">
                  <c:v>רמה 3</c:v>
                </c:pt>
                <c:pt idx="3">
                  <c:v>רמה 4</c:v>
                </c:pt>
                <c:pt idx="4">
                  <c:v>רמה 5</c:v>
                </c:pt>
                <c:pt idx="5">
                  <c:v>רמה 6</c:v>
                </c:pt>
              </c:strCache>
            </c:strRef>
          </c:cat>
          <c:val>
            <c:numRef>
              <c:f>גיליון1!$B$2:$B$7</c:f>
              <c:numCache>
                <c:formatCode>General</c:formatCode>
                <c:ptCount val="6"/>
                <c:pt idx="0">
                  <c:v>5</c:v>
                </c:pt>
                <c:pt idx="1">
                  <c:v>10</c:v>
                </c:pt>
                <c:pt idx="2">
                  <c:v>17</c:v>
                </c:pt>
                <c:pt idx="3">
                  <c:v>21</c:v>
                </c:pt>
                <c:pt idx="4">
                  <c:v>26</c:v>
                </c:pt>
                <c:pt idx="5">
                  <c:v>30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6827-4B58-B29A-BFE46E5E526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00"/>
        <c:overlap val="-24"/>
        <c:axId val="369919816"/>
        <c:axId val="369918640"/>
      </c:barChart>
      <c:catAx>
        <c:axId val="36991981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David" panose="020E0502060401010101" pitchFamily="34" charset="-79"/>
                <a:ea typeface="+mn-ea"/>
                <a:cs typeface="David" panose="020E0502060401010101" pitchFamily="34" charset="-79"/>
              </a:defRPr>
            </a:pPr>
            <a:endParaRPr lang="he-IL"/>
          </a:p>
        </c:txPr>
        <c:crossAx val="369918640"/>
        <c:crosses val="autoZero"/>
        <c:auto val="1"/>
        <c:lblAlgn val="ctr"/>
        <c:lblOffset val="100"/>
        <c:noMultiLvlLbl val="0"/>
      </c:catAx>
      <c:valAx>
        <c:axId val="36991864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David" panose="020E0502060401010101" pitchFamily="34" charset="-79"/>
                <a:ea typeface="+mn-ea"/>
                <a:cs typeface="David" panose="020E0502060401010101" pitchFamily="34" charset="-79"/>
              </a:defRPr>
            </a:pPr>
            <a:endParaRPr lang="he-IL"/>
          </a:p>
        </c:txPr>
        <c:crossAx val="36991981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400">
          <a:latin typeface="David" panose="020E0502060401010101" pitchFamily="34" charset="-79"/>
          <a:cs typeface="David" panose="020E0502060401010101" pitchFamily="34" charset="-79"/>
        </a:defRPr>
      </a:pPr>
      <a:endParaRPr lang="he-IL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3"/>
    </mc:Choice>
    <mc:Fallback>
      <c:style val="3"/>
    </mc:Fallback>
  </mc:AlternateContent>
  <c:chart>
    <c:title>
      <c:tx>
        <c:rich>
          <a:bodyPr/>
          <a:lstStyle/>
          <a:p>
            <a:pPr>
              <a:defRPr/>
            </a:pPr>
            <a:r>
              <a:rPr lang="he-IL" sz="1800" dirty="0" smtClean="0"/>
              <a:t>שיעור מקבלי שירותי</a:t>
            </a:r>
            <a:r>
              <a:rPr lang="he-IL" sz="1800" baseline="0" dirty="0" smtClean="0"/>
              <a:t> סיעוד מתוך אוכלוסיית בני 65+</a:t>
            </a:r>
            <a:endParaRPr lang="he-IL" sz="1800" dirty="0"/>
          </a:p>
        </c:rich>
      </c:tx>
      <c:layout/>
      <c:overlay val="0"/>
    </c:title>
    <c:autoTitleDeleted val="0"/>
    <c:plotArea>
      <c:layout>
        <c:manualLayout>
          <c:layoutTarget val="inner"/>
          <c:xMode val="edge"/>
          <c:yMode val="edge"/>
          <c:x val="3.4063123421069159E-2"/>
          <c:y val="5.66611879725782E-2"/>
          <c:w val="0.96576877931437577"/>
          <c:h val="0.71023828234771313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'Long-term care recipients'!$M$23</c:f>
              <c:strCache>
                <c:ptCount val="1"/>
                <c:pt idx="0">
                  <c:v>במוסדות</c:v>
                </c:pt>
              </c:strCache>
            </c:strRef>
          </c:tx>
          <c:invertIfNegative val="0"/>
          <c:dPt>
            <c:idx val="7"/>
            <c:invertIfNegative val="0"/>
            <c:bubble3D val="0"/>
            <c:spPr>
              <a:solidFill>
                <a:schemeClr val="accent2">
                  <a:lumMod val="40000"/>
                  <a:lumOff val="60000"/>
                </a:schemeClr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B111-48EA-A6EE-D1A1BBD85DFB}"/>
              </c:ext>
            </c:extLst>
          </c:dPt>
          <c:dPt>
            <c:idx val="17"/>
            <c:invertIfNegative val="0"/>
            <c:bubble3D val="0"/>
            <c:spPr>
              <a:solidFill>
                <a:schemeClr val="accent2">
                  <a:lumMod val="40000"/>
                  <a:lumOff val="60000"/>
                </a:schemeClr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B111-48EA-A6EE-D1A1BBD85DFB}"/>
              </c:ext>
            </c:extLst>
          </c:dPt>
          <c:dLbls>
            <c:dLbl>
              <c:idx val="17"/>
              <c:spPr>
                <a:solidFill>
                  <a:schemeClr val="accent2">
                    <a:lumMod val="40000"/>
                    <a:lumOff val="60000"/>
                  </a:schemeClr>
                </a:solidFill>
              </c:spPr>
              <c:txPr>
                <a:bodyPr/>
                <a:lstStyle/>
                <a:p>
                  <a:pPr>
                    <a:defRPr/>
                  </a:pPr>
                  <a:endParaRPr lang="he-IL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'Long-term care recipients'!$L$24:$L$41</c:f>
              <c:strCache>
                <c:ptCount val="18"/>
                <c:pt idx="0">
                  <c:v>Portugal</c:v>
                </c:pt>
                <c:pt idx="1">
                  <c:v>Estonia</c:v>
                </c:pt>
                <c:pt idx="2">
                  <c:v>Korea</c:v>
                </c:pt>
                <c:pt idx="3">
                  <c:v>Spain</c:v>
                </c:pt>
                <c:pt idx="4">
                  <c:v>France</c:v>
                </c:pt>
                <c:pt idx="5">
                  <c:v>Finland</c:v>
                </c:pt>
                <c:pt idx="6">
                  <c:v>Slovenia</c:v>
                </c:pt>
                <c:pt idx="7">
                  <c:v>OECD Average</c:v>
                </c:pt>
                <c:pt idx="8">
                  <c:v>Germany</c:v>
                </c:pt>
                <c:pt idx="9">
                  <c:v>Luxembourg</c:v>
                </c:pt>
                <c:pt idx="10">
                  <c:v>Hungary</c:v>
                </c:pt>
                <c:pt idx="11">
                  <c:v>Australia</c:v>
                </c:pt>
                <c:pt idx="12">
                  <c:v>Sweden</c:v>
                </c:pt>
                <c:pt idx="13">
                  <c:v>Norway</c:v>
                </c:pt>
                <c:pt idx="14">
                  <c:v>New Zealand</c:v>
                </c:pt>
                <c:pt idx="15">
                  <c:v>Netherlands</c:v>
                </c:pt>
                <c:pt idx="16">
                  <c:v>Switzerland</c:v>
                </c:pt>
                <c:pt idx="17">
                  <c:v>Israel</c:v>
                </c:pt>
              </c:strCache>
            </c:strRef>
          </c:cat>
          <c:val>
            <c:numRef>
              <c:f>'Long-term care recipients'!$M$24:$M$41</c:f>
              <c:numCache>
                <c:formatCode>General</c:formatCode>
                <c:ptCount val="18"/>
                <c:pt idx="0">
                  <c:v>1.3</c:v>
                </c:pt>
                <c:pt idx="1">
                  <c:v>2.4</c:v>
                </c:pt>
                <c:pt idx="2">
                  <c:v>2.5</c:v>
                </c:pt>
                <c:pt idx="3">
                  <c:v>1.8</c:v>
                </c:pt>
                <c:pt idx="4">
                  <c:v>4.3</c:v>
                </c:pt>
                <c:pt idx="5">
                  <c:v>4.7</c:v>
                </c:pt>
                <c:pt idx="6">
                  <c:v>4.9000000000000004</c:v>
                </c:pt>
                <c:pt idx="7" formatCode="_ * #,##0.0_ ;_ * \-#,##0.0_ ;_ * &quot;-&quot;??_ ;_ @_ ">
                  <c:v>4.0176470588235285</c:v>
                </c:pt>
                <c:pt idx="8">
                  <c:v>4.0999999999999996</c:v>
                </c:pt>
                <c:pt idx="9">
                  <c:v>5.5</c:v>
                </c:pt>
                <c:pt idx="10">
                  <c:v>3</c:v>
                </c:pt>
                <c:pt idx="11">
                  <c:v>6.4</c:v>
                </c:pt>
                <c:pt idx="12">
                  <c:v>4.5</c:v>
                </c:pt>
                <c:pt idx="13">
                  <c:v>4.8</c:v>
                </c:pt>
                <c:pt idx="14">
                  <c:v>4.8</c:v>
                </c:pt>
                <c:pt idx="15">
                  <c:v>5.3</c:v>
                </c:pt>
                <c:pt idx="16">
                  <c:v>6</c:v>
                </c:pt>
                <c:pt idx="17">
                  <c:v>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B111-48EA-A6EE-D1A1BBD85DFB}"/>
            </c:ext>
          </c:extLst>
        </c:ser>
        <c:ser>
          <c:idx val="1"/>
          <c:order val="1"/>
          <c:tx>
            <c:strRef>
              <c:f>'Long-term care recipients'!$N$23</c:f>
              <c:strCache>
                <c:ptCount val="1"/>
                <c:pt idx="0">
                  <c:v>בקהילה</c:v>
                </c:pt>
              </c:strCache>
            </c:strRef>
          </c:tx>
          <c:invertIfNegative val="0"/>
          <c:dPt>
            <c:idx val="7"/>
            <c:invertIfNegative val="0"/>
            <c:bubble3D val="0"/>
            <c:spPr>
              <a:solidFill>
                <a:schemeClr val="accent2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6-B111-48EA-A6EE-D1A1BBD85DFB}"/>
              </c:ext>
            </c:extLst>
          </c:dPt>
          <c:dPt>
            <c:idx val="17"/>
            <c:invertIfNegative val="0"/>
            <c:bubble3D val="0"/>
            <c:spPr>
              <a:solidFill>
                <a:schemeClr val="accent2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8-B111-48EA-A6EE-D1A1BBD85DFB}"/>
              </c:ext>
            </c:extLst>
          </c:dPt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'Long-term care recipients'!$L$24:$L$41</c:f>
              <c:strCache>
                <c:ptCount val="18"/>
                <c:pt idx="0">
                  <c:v>Portugal</c:v>
                </c:pt>
                <c:pt idx="1">
                  <c:v>Estonia</c:v>
                </c:pt>
                <c:pt idx="2">
                  <c:v>Korea</c:v>
                </c:pt>
                <c:pt idx="3">
                  <c:v>Spain</c:v>
                </c:pt>
                <c:pt idx="4">
                  <c:v>France</c:v>
                </c:pt>
                <c:pt idx="5">
                  <c:v>Finland</c:v>
                </c:pt>
                <c:pt idx="6">
                  <c:v>Slovenia</c:v>
                </c:pt>
                <c:pt idx="7">
                  <c:v>OECD Average</c:v>
                </c:pt>
                <c:pt idx="8">
                  <c:v>Germany</c:v>
                </c:pt>
                <c:pt idx="9">
                  <c:v>Luxembourg</c:v>
                </c:pt>
                <c:pt idx="10">
                  <c:v>Hungary</c:v>
                </c:pt>
                <c:pt idx="11">
                  <c:v>Australia</c:v>
                </c:pt>
                <c:pt idx="12">
                  <c:v>Sweden</c:v>
                </c:pt>
                <c:pt idx="13">
                  <c:v>Norway</c:v>
                </c:pt>
                <c:pt idx="14">
                  <c:v>New Zealand</c:v>
                </c:pt>
                <c:pt idx="15">
                  <c:v>Netherlands</c:v>
                </c:pt>
                <c:pt idx="16">
                  <c:v>Switzerland</c:v>
                </c:pt>
                <c:pt idx="17">
                  <c:v>Israel</c:v>
                </c:pt>
              </c:strCache>
            </c:strRef>
          </c:cat>
          <c:val>
            <c:numRef>
              <c:f>'Long-term care recipients'!$N$24:$N$41</c:f>
              <c:numCache>
                <c:formatCode>General</c:formatCode>
                <c:ptCount val="18"/>
                <c:pt idx="0">
                  <c:v>0.8</c:v>
                </c:pt>
                <c:pt idx="1">
                  <c:v>3.5</c:v>
                </c:pt>
                <c:pt idx="2">
                  <c:v>4.4000000000000004</c:v>
                </c:pt>
                <c:pt idx="3">
                  <c:v>6.7</c:v>
                </c:pt>
                <c:pt idx="4">
                  <c:v>6.2</c:v>
                </c:pt>
                <c:pt idx="5">
                  <c:v>6.8</c:v>
                </c:pt>
                <c:pt idx="6">
                  <c:v>6.6</c:v>
                </c:pt>
                <c:pt idx="7" formatCode="_ * #,##0.0_ ;_ * \-#,##0.0_ ;_ * &quot;-&quot;??_ ;_ @_ ">
                  <c:v>8.9411764705882337</c:v>
                </c:pt>
                <c:pt idx="8">
                  <c:v>8.9</c:v>
                </c:pt>
                <c:pt idx="9">
                  <c:v>7.6</c:v>
                </c:pt>
                <c:pt idx="10">
                  <c:v>10.7</c:v>
                </c:pt>
                <c:pt idx="11">
                  <c:v>8.1</c:v>
                </c:pt>
                <c:pt idx="12">
                  <c:v>11.8</c:v>
                </c:pt>
                <c:pt idx="13">
                  <c:v>11.6</c:v>
                </c:pt>
                <c:pt idx="14">
                  <c:v>12.2</c:v>
                </c:pt>
                <c:pt idx="15">
                  <c:v>13.1</c:v>
                </c:pt>
                <c:pt idx="16">
                  <c:v>14.2</c:v>
                </c:pt>
                <c:pt idx="17">
                  <c:v>18.8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9-B111-48EA-A6EE-D1A1BBD85DFB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75"/>
        <c:overlap val="100"/>
        <c:axId val="369919032"/>
        <c:axId val="369913544"/>
      </c:barChart>
      <c:catAx>
        <c:axId val="369919032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crossAx val="369913544"/>
        <c:crosses val="autoZero"/>
        <c:auto val="1"/>
        <c:lblAlgn val="ctr"/>
        <c:lblOffset val="100"/>
        <c:noMultiLvlLbl val="0"/>
      </c:catAx>
      <c:valAx>
        <c:axId val="369913544"/>
        <c:scaling>
          <c:orientation val="minMax"/>
          <c:max val="22"/>
          <c:min val="0"/>
        </c:scaling>
        <c:delete val="0"/>
        <c:axPos val="l"/>
        <c:numFmt formatCode="General" sourceLinked="1"/>
        <c:majorTickMark val="none"/>
        <c:minorTickMark val="none"/>
        <c:tickLblPos val="nextTo"/>
        <c:crossAx val="369919032"/>
        <c:crosses val="autoZero"/>
        <c:crossBetween val="between"/>
      </c:valAx>
    </c:plotArea>
    <c:legend>
      <c:legendPos val="b"/>
      <c:layout>
        <c:manualLayout>
          <c:xMode val="edge"/>
          <c:yMode val="edge"/>
          <c:x val="7.7444293629210278E-2"/>
          <c:y val="4.0639479600305846E-2"/>
          <c:w val="0.21822261294638756"/>
          <c:h val="0.17258017610078388"/>
        </c:manualLayout>
      </c:layout>
      <c:overlay val="0"/>
    </c:legend>
    <c:plotVisOnly val="1"/>
    <c:dispBlanksAs val="gap"/>
    <c:showDLblsOverMax val="0"/>
  </c:chart>
  <c:txPr>
    <a:bodyPr/>
    <a:lstStyle/>
    <a:p>
      <a:pPr>
        <a:defRPr sz="1400">
          <a:latin typeface="David" panose="020E0502060401010101" pitchFamily="34" charset="-79"/>
          <a:cs typeface="David" panose="020E0502060401010101" pitchFamily="34" charset="-79"/>
        </a:defRPr>
      </a:pPr>
      <a:endParaRPr lang="he-IL"/>
    </a:p>
  </c:tx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3"/>
    </mc:Choice>
    <mc:Fallback>
      <c:style val="3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'[graphs.xlsx]הנחה בינונית'!$BH$16</c:f>
              <c:strCache>
                <c:ptCount val="1"/>
                <c:pt idx="0">
                  <c:v>65+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satMod val="103000"/>
                    <a:lumMod val="102000"/>
                    <a:tint val="94000"/>
                  </a:schemeClr>
                </a:gs>
                <a:gs pos="50000">
                  <a:schemeClr val="accent1">
                    <a:satMod val="110000"/>
                    <a:lumMod val="100000"/>
                    <a:shade val="100000"/>
                  </a:schemeClr>
                </a:gs>
                <a:gs pos="100000">
                  <a:schemeClr val="accent1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dLbls>
            <c:dLbl>
              <c:idx val="0"/>
              <c:layout>
                <c:manualLayout>
                  <c:x val="8.8300220750551876E-3"/>
                  <c:y val="1.777777777777777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0-54B5-4880-97AB-9A34FFA5DB74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0"/>
              <c:layout>
                <c:manualLayout>
                  <c:x val="-3.6671284145036293E-3"/>
                  <c:y val="1.153809697516307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54B5-4880-97AB-9A34FFA5DB74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numRef>
              <c:f>'[graphs.xlsx]הנחה בינונית'!$BF$17:$BF$27</c:f>
              <c:numCache>
                <c:formatCode>General</c:formatCode>
                <c:ptCount val="11"/>
                <c:pt idx="0">
                  <c:v>2009</c:v>
                </c:pt>
                <c:pt idx="1">
                  <c:v>2014</c:v>
                </c:pt>
                <c:pt idx="2">
                  <c:v>2019</c:v>
                </c:pt>
                <c:pt idx="3">
                  <c:v>2024</c:v>
                </c:pt>
                <c:pt idx="4">
                  <c:v>2029</c:v>
                </c:pt>
                <c:pt idx="5">
                  <c:v>2034</c:v>
                </c:pt>
                <c:pt idx="6">
                  <c:v>2039</c:v>
                </c:pt>
                <c:pt idx="7">
                  <c:v>2044</c:v>
                </c:pt>
                <c:pt idx="8">
                  <c:v>2049</c:v>
                </c:pt>
                <c:pt idx="9">
                  <c:v>2054</c:v>
                </c:pt>
                <c:pt idx="10">
                  <c:v>2059</c:v>
                </c:pt>
              </c:numCache>
            </c:numRef>
          </c:cat>
          <c:val>
            <c:numRef>
              <c:f>'[graphs.xlsx]הנחה בינונית'!$BH$17:$BH$27</c:f>
              <c:numCache>
                <c:formatCode>0.0%</c:formatCode>
                <c:ptCount val="11"/>
                <c:pt idx="0">
                  <c:v>9.8184610902927669E-2</c:v>
                </c:pt>
                <c:pt idx="1">
                  <c:v>0.10839015568101278</c:v>
                </c:pt>
                <c:pt idx="2">
                  <c:v>0.12060386746579216</c:v>
                </c:pt>
                <c:pt idx="3">
                  <c:v>0.12979800100789518</c:v>
                </c:pt>
                <c:pt idx="4">
                  <c:v>0.13698121685111203</c:v>
                </c:pt>
                <c:pt idx="5">
                  <c:v>0.14233417112883837</c:v>
                </c:pt>
                <c:pt idx="6">
                  <c:v>0.15018887144009169</c:v>
                </c:pt>
                <c:pt idx="7">
                  <c:v>0.15743705284793866</c:v>
                </c:pt>
                <c:pt idx="8">
                  <c:v>0.16308877011646569</c:v>
                </c:pt>
                <c:pt idx="9">
                  <c:v>0.16647567026014395</c:v>
                </c:pt>
                <c:pt idx="10">
                  <c:v>0.16809118634511391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54B5-4880-97AB-9A34FFA5DB7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00"/>
        <c:overlap val="-24"/>
        <c:axId val="369917856"/>
        <c:axId val="369912760"/>
      </c:barChart>
      <c:catAx>
        <c:axId val="36991785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he-IL"/>
          </a:p>
        </c:txPr>
        <c:crossAx val="369912760"/>
        <c:crosses val="autoZero"/>
        <c:auto val="1"/>
        <c:lblAlgn val="ctr"/>
        <c:lblOffset val="100"/>
        <c:noMultiLvlLbl val="0"/>
      </c:catAx>
      <c:valAx>
        <c:axId val="369912760"/>
        <c:scaling>
          <c:orientation val="minMax"/>
          <c:min val="8.0000000000000016E-2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he-IL"/>
          </a:p>
        </c:txPr>
        <c:crossAx val="369917856"/>
        <c:crosses val="autoZero"/>
        <c:crossBetween val="between"/>
        <c:majorUnit val="2.0000000000000004E-2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he-IL"/>
    </a:p>
  </c:txPr>
  <c:externalData r:id="rId3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128" b="1" i="0" u="none" strike="noStrike" kern="1200" baseline="0">
                <a:solidFill>
                  <a:schemeClr val="tx1"/>
                </a:solidFill>
                <a:latin typeface="David" panose="020E0502060401010101" pitchFamily="34" charset="-79"/>
                <a:ea typeface="+mn-ea"/>
                <a:cs typeface="David" panose="020E0502060401010101" pitchFamily="34" charset="-79"/>
              </a:defRPr>
            </a:pPr>
            <a:r>
              <a:rPr lang="he-IL">
                <a:solidFill>
                  <a:schemeClr val="tx1"/>
                </a:solidFill>
              </a:rPr>
              <a:t>שיעור הגידול במספר הזכאים לגמלה על פי רמת קצבה (2007=100)</a:t>
            </a:r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128" b="1" i="0" u="none" strike="noStrike" kern="1200" baseline="0">
              <a:solidFill>
                <a:schemeClr val="tx1"/>
              </a:solidFill>
              <a:latin typeface="David" panose="020E0502060401010101" pitchFamily="34" charset="-79"/>
              <a:ea typeface="+mn-ea"/>
              <a:cs typeface="David" panose="020E0502060401010101" pitchFamily="34" charset="-79"/>
            </a:defRPr>
          </a:pPr>
          <a:endParaRPr lang="he-IL"/>
        </a:p>
      </c:txPr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x!$AF$24</c:f>
              <c:strCache>
                <c:ptCount val="1"/>
                <c:pt idx="0">
                  <c:v>שיעור גידול רמה 1</c:v>
                </c:pt>
              </c:strCache>
            </c:strRef>
          </c:tx>
          <c:spPr>
            <a:ln w="34925" cap="rnd">
              <a:solidFill>
                <a:schemeClr val="accent2"/>
              </a:solidFill>
              <a:round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marker>
            <c:symbol val="none"/>
          </c:marker>
          <c:cat>
            <c:numRef>
              <c:f>x!$AE$25:$AE$35</c:f>
              <c:numCache>
                <c:formatCode>0</c:formatCode>
                <c:ptCount val="11"/>
                <c:pt idx="0">
                  <c:v>2007</c:v>
                </c:pt>
                <c:pt idx="1">
                  <c:v>2008</c:v>
                </c:pt>
                <c:pt idx="2">
                  <c:v>2009</c:v>
                </c:pt>
                <c:pt idx="3">
                  <c:v>2010</c:v>
                </c:pt>
                <c:pt idx="4">
                  <c:v>2011</c:v>
                </c:pt>
                <c:pt idx="5">
                  <c:v>2012</c:v>
                </c:pt>
                <c:pt idx="6">
                  <c:v>2013</c:v>
                </c:pt>
                <c:pt idx="7">
                  <c:v>2014</c:v>
                </c:pt>
                <c:pt idx="8">
                  <c:v>2015</c:v>
                </c:pt>
                <c:pt idx="9">
                  <c:v>2016</c:v>
                </c:pt>
                <c:pt idx="10">
                  <c:v>2017</c:v>
                </c:pt>
              </c:numCache>
            </c:numRef>
          </c:cat>
          <c:val>
            <c:numRef>
              <c:f>x!$AF$25:$AF$35</c:f>
              <c:numCache>
                <c:formatCode>General</c:formatCode>
                <c:ptCount val="11"/>
                <c:pt idx="0">
                  <c:v>100</c:v>
                </c:pt>
                <c:pt idx="1">
                  <c:v>101.47939747196683</c:v>
                </c:pt>
                <c:pt idx="2">
                  <c:v>103.85801014982432</c:v>
                </c:pt>
                <c:pt idx="3">
                  <c:v>105.67797865036952</c:v>
                </c:pt>
                <c:pt idx="4">
                  <c:v>107.27583561053751</c:v>
                </c:pt>
                <c:pt idx="5">
                  <c:v>110.71250689891905</c:v>
                </c:pt>
                <c:pt idx="6">
                  <c:v>112.4180543029063</c:v>
                </c:pt>
                <c:pt idx="7">
                  <c:v>112.97939074131409</c:v>
                </c:pt>
                <c:pt idx="8">
                  <c:v>110.86327352026599</c:v>
                </c:pt>
                <c:pt idx="9">
                  <c:v>111.27115107623138</c:v>
                </c:pt>
                <c:pt idx="10">
                  <c:v>112.25113411498646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0-86F1-49E1-9E73-EE124F49DE70}"/>
            </c:ext>
          </c:extLst>
        </c:ser>
        <c:ser>
          <c:idx val="1"/>
          <c:order val="1"/>
          <c:tx>
            <c:strRef>
              <c:f>x!$AG$24</c:f>
              <c:strCache>
                <c:ptCount val="1"/>
                <c:pt idx="0">
                  <c:v>שיעור גידול רמה 2</c:v>
                </c:pt>
              </c:strCache>
            </c:strRef>
          </c:tx>
          <c:spPr>
            <a:ln w="34925" cap="rnd">
              <a:solidFill>
                <a:schemeClr val="accent4"/>
              </a:solidFill>
              <a:round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marker>
            <c:symbol val="none"/>
          </c:marker>
          <c:cat>
            <c:numRef>
              <c:f>x!$AE$25:$AE$35</c:f>
              <c:numCache>
                <c:formatCode>0</c:formatCode>
                <c:ptCount val="11"/>
                <c:pt idx="0">
                  <c:v>2007</c:v>
                </c:pt>
                <c:pt idx="1">
                  <c:v>2008</c:v>
                </c:pt>
                <c:pt idx="2">
                  <c:v>2009</c:v>
                </c:pt>
                <c:pt idx="3">
                  <c:v>2010</c:v>
                </c:pt>
                <c:pt idx="4">
                  <c:v>2011</c:v>
                </c:pt>
                <c:pt idx="5">
                  <c:v>2012</c:v>
                </c:pt>
                <c:pt idx="6">
                  <c:v>2013</c:v>
                </c:pt>
                <c:pt idx="7">
                  <c:v>2014</c:v>
                </c:pt>
                <c:pt idx="8">
                  <c:v>2015</c:v>
                </c:pt>
                <c:pt idx="9">
                  <c:v>2016</c:v>
                </c:pt>
                <c:pt idx="10">
                  <c:v>2017</c:v>
                </c:pt>
              </c:numCache>
            </c:numRef>
          </c:cat>
          <c:val>
            <c:numRef>
              <c:f>x!$AG$25:$AG$35</c:f>
              <c:numCache>
                <c:formatCode>General</c:formatCode>
                <c:ptCount val="11"/>
                <c:pt idx="0">
                  <c:v>100</c:v>
                </c:pt>
                <c:pt idx="1">
                  <c:v>96.30959387875221</c:v>
                </c:pt>
                <c:pt idx="2">
                  <c:v>99.005297233666866</c:v>
                </c:pt>
                <c:pt idx="3">
                  <c:v>103.25485579752795</c:v>
                </c:pt>
                <c:pt idx="4">
                  <c:v>106.82165979988227</c:v>
                </c:pt>
                <c:pt idx="5">
                  <c:v>112.35432607416126</c:v>
                </c:pt>
                <c:pt idx="6">
                  <c:v>115.81518540317835</c:v>
                </c:pt>
                <c:pt idx="7">
                  <c:v>118.86992348440259</c:v>
                </c:pt>
                <c:pt idx="8">
                  <c:v>119.87051206592112</c:v>
                </c:pt>
                <c:pt idx="9">
                  <c:v>102.86344908769864</c:v>
                </c:pt>
                <c:pt idx="10">
                  <c:v>91.41848145968217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1-86F1-49E1-9E73-EE124F49DE70}"/>
            </c:ext>
          </c:extLst>
        </c:ser>
        <c:ser>
          <c:idx val="2"/>
          <c:order val="2"/>
          <c:tx>
            <c:strRef>
              <c:f>x!$AH$24</c:f>
              <c:strCache>
                <c:ptCount val="1"/>
                <c:pt idx="0">
                  <c:v>שיעור גידול רמה 3 </c:v>
                </c:pt>
              </c:strCache>
            </c:strRef>
          </c:tx>
          <c:spPr>
            <a:ln w="34925" cap="rnd">
              <a:solidFill>
                <a:schemeClr val="accent6"/>
              </a:solidFill>
              <a:round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marker>
            <c:symbol val="none"/>
          </c:marker>
          <c:cat>
            <c:numRef>
              <c:f>x!$AE$25:$AE$35</c:f>
              <c:numCache>
                <c:formatCode>0</c:formatCode>
                <c:ptCount val="11"/>
                <c:pt idx="0">
                  <c:v>2007</c:v>
                </c:pt>
                <c:pt idx="1">
                  <c:v>2008</c:v>
                </c:pt>
                <c:pt idx="2">
                  <c:v>2009</c:v>
                </c:pt>
                <c:pt idx="3">
                  <c:v>2010</c:v>
                </c:pt>
                <c:pt idx="4">
                  <c:v>2011</c:v>
                </c:pt>
                <c:pt idx="5">
                  <c:v>2012</c:v>
                </c:pt>
                <c:pt idx="6">
                  <c:v>2013</c:v>
                </c:pt>
                <c:pt idx="7">
                  <c:v>2014</c:v>
                </c:pt>
                <c:pt idx="8">
                  <c:v>2015</c:v>
                </c:pt>
                <c:pt idx="9">
                  <c:v>2016</c:v>
                </c:pt>
                <c:pt idx="10">
                  <c:v>2017</c:v>
                </c:pt>
              </c:numCache>
            </c:numRef>
          </c:cat>
          <c:val>
            <c:numRef>
              <c:f>x!$AH$25:$AH$35</c:f>
              <c:numCache>
                <c:formatCode>General</c:formatCode>
                <c:ptCount val="11"/>
                <c:pt idx="0">
                  <c:v>100</c:v>
                </c:pt>
                <c:pt idx="1">
                  <c:v>134.02976364166909</c:v>
                </c:pt>
                <c:pt idx="2">
                  <c:v>149.20922089290926</c:v>
                </c:pt>
                <c:pt idx="3">
                  <c:v>160.5135687189962</c:v>
                </c:pt>
                <c:pt idx="4">
                  <c:v>168.84738838634374</c:v>
                </c:pt>
                <c:pt idx="5">
                  <c:v>185.11817916545084</c:v>
                </c:pt>
                <c:pt idx="6">
                  <c:v>194.81178873650421</c:v>
                </c:pt>
                <c:pt idx="7">
                  <c:v>203.57747300846222</c:v>
                </c:pt>
                <c:pt idx="8">
                  <c:v>218.19083746717246</c:v>
                </c:pt>
                <c:pt idx="9">
                  <c:v>270.56317478844471</c:v>
                </c:pt>
                <c:pt idx="10">
                  <c:v>319.64400350160491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2-86F1-49E1-9E73-EE124F49DE7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369916680"/>
        <c:axId val="369917072"/>
      </c:lineChart>
      <c:catAx>
        <c:axId val="369916680"/>
        <c:scaling>
          <c:orientation val="minMax"/>
        </c:scaling>
        <c:delete val="0"/>
        <c:axPos val="b"/>
        <c:numFmt formatCode="0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he-IL"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David" panose="020E0502060401010101" pitchFamily="34" charset="-79"/>
                <a:ea typeface="+mn-ea"/>
                <a:cs typeface="David" panose="020E0502060401010101" pitchFamily="34" charset="-79"/>
              </a:defRPr>
            </a:pPr>
            <a:endParaRPr lang="he-IL"/>
          </a:p>
        </c:txPr>
        <c:crossAx val="369917072"/>
        <c:crosses val="autoZero"/>
        <c:auto val="1"/>
        <c:lblAlgn val="ctr"/>
        <c:lblOffset val="100"/>
        <c:noMultiLvlLbl val="0"/>
      </c:catAx>
      <c:valAx>
        <c:axId val="36991707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David" panose="020E0502060401010101" pitchFamily="34" charset="-79"/>
                <a:ea typeface="+mn-ea"/>
                <a:cs typeface="David" panose="020E0502060401010101" pitchFamily="34" charset="-79"/>
              </a:defRPr>
            </a:pPr>
            <a:endParaRPr lang="he-IL"/>
          </a:p>
        </c:txPr>
        <c:crossAx val="36991668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David" panose="020E0502060401010101" pitchFamily="34" charset="-79"/>
              <a:ea typeface="+mn-ea"/>
              <a:cs typeface="David" panose="020E0502060401010101" pitchFamily="34" charset="-79"/>
            </a:defRPr>
          </a:pPr>
          <a:endParaRPr lang="he-IL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David" panose="020E0502060401010101" pitchFamily="34" charset="-79"/>
          <a:cs typeface="David" panose="020E0502060401010101" pitchFamily="34" charset="-79"/>
        </a:defRPr>
      </a:pPr>
      <a:endParaRPr lang="he-IL"/>
    </a:p>
  </c:txPr>
  <c:externalData r:id="rId3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7.2821273826717672E-2"/>
          <c:y val="9.576231498969251E-2"/>
          <c:w val="0.90936969304997861"/>
          <c:h val="0.67511248750138875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Data11.17!$B$8</c:f>
              <c:strCache>
                <c:ptCount val="1"/>
                <c:pt idx="0">
                  <c:v>מוסדות</c:v>
                </c:pt>
              </c:strCache>
            </c:strRef>
          </c:tx>
          <c:spPr>
            <a:solidFill>
              <a:schemeClr val="accent1">
                <a:lumMod val="75000"/>
              </a:schemeClr>
            </a:solidFill>
          </c:spPr>
          <c:invertIfNegative val="0"/>
          <c:dPt>
            <c:idx val="0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1-E6F0-4F2C-956E-0FE06C131CE6}"/>
              </c:ext>
            </c:extLst>
          </c:dPt>
          <c:dPt>
            <c:idx val="1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2-E6F0-4F2C-956E-0FE06C131CE6}"/>
              </c:ext>
            </c:extLst>
          </c:dPt>
          <c:dPt>
            <c:idx val="7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4-E6F0-4F2C-956E-0FE06C131CE6}"/>
              </c:ext>
            </c:extLst>
          </c:dPt>
          <c:dPt>
            <c:idx val="8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5-E6F0-4F2C-956E-0FE06C131CE6}"/>
              </c:ext>
            </c:extLst>
          </c:dPt>
          <c:dPt>
            <c:idx val="9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6-E6F0-4F2C-956E-0FE06C131CE6}"/>
              </c:ext>
            </c:extLst>
          </c:dPt>
          <c:dPt>
            <c:idx val="12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7-E6F0-4F2C-956E-0FE06C131CE6}"/>
              </c:ext>
            </c:extLst>
          </c:dPt>
          <c:dPt>
            <c:idx val="13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9-E6F0-4F2C-956E-0FE06C131CE6}"/>
              </c:ext>
            </c:extLst>
          </c:dPt>
          <c:dPt>
            <c:idx val="14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B-E6F0-4F2C-956E-0FE06C131CE6}"/>
              </c:ext>
            </c:extLst>
          </c:dPt>
          <c:dPt>
            <c:idx val="17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D-E6F0-4F2C-956E-0FE06C131CE6}"/>
              </c:ext>
            </c:extLst>
          </c:dPt>
          <c:dPt>
            <c:idx val="18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E-E6F0-4F2C-956E-0FE06C131CE6}"/>
              </c:ext>
            </c:extLst>
          </c:dPt>
          <c:dPt>
            <c:idx val="23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10-E6F0-4F2C-956E-0FE06C131CE6}"/>
              </c:ext>
            </c:extLst>
          </c:dPt>
          <c:dLbls>
            <c:dLbl>
              <c:idx val="8"/>
              <c:layout>
                <c:manualLayout>
                  <c:x val="0"/>
                  <c:y val="4.11522633744856E-3"/>
                </c:manualLayout>
              </c:layout>
              <c:spPr/>
              <c:txPr>
                <a:bodyPr/>
                <a:lstStyle/>
                <a:p>
                  <a:pPr>
                    <a:defRPr/>
                  </a:pPr>
                  <a:endParaRPr lang="he-IL"/>
                </a:p>
              </c:txPr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5-E6F0-4F2C-956E-0FE06C131CE6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4"/>
              <c:spPr>
                <a:noFill/>
              </c:spPr>
              <c:txPr>
                <a:bodyPr/>
                <a:lstStyle/>
                <a:p>
                  <a:pPr>
                    <a:defRPr/>
                  </a:pPr>
                  <a:endParaRPr lang="he-IL"/>
                </a:p>
              </c:txPr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7"/>
              <c:layout>
                <c:manualLayout>
                  <c:x val="0"/>
                  <c:y val="0"/>
                </c:manualLayout>
              </c:layout>
              <c:spPr>
                <a:noFill/>
              </c:spPr>
              <c:txPr>
                <a:bodyPr/>
                <a:lstStyle/>
                <a:p>
                  <a:pPr>
                    <a:defRPr/>
                  </a:pPr>
                  <a:endParaRPr lang="he-IL"/>
                </a:p>
              </c:txPr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D-E6F0-4F2C-956E-0FE06C131CE6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8"/>
              <c:layout>
                <c:manualLayout>
                  <c:x val="0"/>
                  <c:y val="-7.5272998282622085E-4"/>
                </c:manualLayout>
              </c:layout>
              <c:spPr/>
              <c:txPr>
                <a:bodyPr/>
                <a:lstStyle/>
                <a:p>
                  <a:pPr>
                    <a:defRPr/>
                  </a:pPr>
                  <a:endParaRPr lang="he-IL"/>
                </a:p>
              </c:txPr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E-E6F0-4F2C-956E-0FE06C131CE6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9"/>
              <c:layout>
                <c:manualLayout>
                  <c:x val="0"/>
                  <c:y val="-1.624607109296523E-2"/>
                </c:manualLayout>
              </c:layout>
              <c:spPr/>
              <c:txPr>
                <a:bodyPr/>
                <a:lstStyle/>
                <a:p>
                  <a:pPr>
                    <a:defRPr/>
                  </a:pPr>
                  <a:endParaRPr lang="he-IL"/>
                </a:p>
              </c:txPr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11-E6F0-4F2C-956E-0FE06C131CE6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5"/>
              <c:layout>
                <c:manualLayout>
                  <c:x val="0"/>
                  <c:y val="-2.4768126894354925E-2"/>
                </c:manualLayout>
              </c:layout>
              <c:spPr/>
              <c:txPr>
                <a:bodyPr/>
                <a:lstStyle/>
                <a:p>
                  <a:pPr>
                    <a:defRPr/>
                  </a:pPr>
                  <a:endParaRPr lang="he-IL"/>
                </a:p>
              </c:txPr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12-E6F0-4F2C-956E-0FE06C131CE6}"/>
                </c:ext>
                <c:ext xmlns:c15="http://schemas.microsoft.com/office/drawing/2012/chart" uri="{CE6537A1-D6FC-4f65-9D91-7224C49458BB}"/>
              </c:extLst>
            </c:dLbl>
            <c:spPr>
              <a:noFill/>
              <a:ln w="25400">
                <a:noFill/>
              </a:ln>
            </c:sp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Data11.17!$A$9:$A$28</c:f>
              <c:strCache>
                <c:ptCount val="20"/>
                <c:pt idx="0">
                  <c:v>שוודיה</c:v>
                </c:pt>
                <c:pt idx="1">
                  <c:v>ארצות הברית</c:v>
                </c:pt>
                <c:pt idx="2">
                  <c:v>ישראל</c:v>
                </c:pt>
                <c:pt idx="3">
                  <c:v>הולנד</c:v>
                </c:pt>
                <c:pt idx="4">
                  <c:v>דנמרק</c:v>
                </c:pt>
                <c:pt idx="5">
                  <c:v>שוייץ</c:v>
                </c:pt>
                <c:pt idx="6">
                  <c:v>אוסטרליה</c:v>
                </c:pt>
                <c:pt idx="7">
                  <c:v>ממוצע OECD14</c:v>
                </c:pt>
                <c:pt idx="8">
                  <c:v>יפן</c:v>
                </c:pt>
                <c:pt idx="9">
                  <c:v>אסטוניה</c:v>
                </c:pt>
                <c:pt idx="10">
                  <c:v>אירלנד</c:v>
                </c:pt>
                <c:pt idx="11">
                  <c:v>גרמניה</c:v>
                </c:pt>
                <c:pt idx="12">
                  <c:v>אוסטריה</c:v>
                </c:pt>
                <c:pt idx="13">
                  <c:v>ספרד</c:v>
                </c:pt>
                <c:pt idx="14">
                  <c:v>קוריאה</c:v>
                </c:pt>
                <c:pt idx="15">
                  <c:v>צ'כיה</c:v>
                </c:pt>
                <c:pt idx="16">
                  <c:v>הונגריה</c:v>
                </c:pt>
                <c:pt idx="17">
                  <c:v>סלובקיה</c:v>
                </c:pt>
                <c:pt idx="18">
                  <c:v>פורטוגל</c:v>
                </c:pt>
                <c:pt idx="19">
                  <c:v>תורכיה</c:v>
                </c:pt>
              </c:strCache>
            </c:strRef>
          </c:cat>
          <c:val>
            <c:numRef>
              <c:f>Data11.17!$B$9:$B$28</c:f>
              <c:numCache>
                <c:formatCode>General</c:formatCode>
                <c:ptCount val="20"/>
                <c:pt idx="0">
                  <c:v>12.3</c:v>
                </c:pt>
                <c:pt idx="1">
                  <c:v>9.4</c:v>
                </c:pt>
                <c:pt idx="2">
                  <c:v>0.8</c:v>
                </c:pt>
                <c:pt idx="3">
                  <c:v>5.5</c:v>
                </c:pt>
                <c:pt idx="4">
                  <c:v>5.2</c:v>
                </c:pt>
                <c:pt idx="5">
                  <c:v>5.8</c:v>
                </c:pt>
                <c:pt idx="6">
                  <c:v>4.3</c:v>
                </c:pt>
                <c:pt idx="7" formatCode="0.0">
                  <c:v>3.1733333333333338</c:v>
                </c:pt>
                <c:pt idx="8">
                  <c:v>1.4</c:v>
                </c:pt>
                <c:pt idx="9">
                  <c:v>0.6</c:v>
                </c:pt>
                <c:pt idx="10">
                  <c:v>4.2</c:v>
                </c:pt>
                <c:pt idx="11">
                  <c:v>3</c:v>
                </c:pt>
                <c:pt idx="12">
                  <c:v>2.8</c:v>
                </c:pt>
                <c:pt idx="13">
                  <c:v>4.2</c:v>
                </c:pt>
                <c:pt idx="14">
                  <c:v>1.1000000000000001</c:v>
                </c:pt>
                <c:pt idx="15">
                  <c:v>1.6</c:v>
                </c:pt>
                <c:pt idx="16">
                  <c:v>1.4</c:v>
                </c:pt>
                <c:pt idx="17">
                  <c:v>1.3</c:v>
                </c:pt>
                <c:pt idx="18">
                  <c:v>0.5</c:v>
                </c:pt>
                <c:pt idx="19">
                  <c:v>0.1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13-E6F0-4F2C-956E-0FE06C131CE6}"/>
            </c:ext>
          </c:extLst>
        </c:ser>
        <c:ser>
          <c:idx val="1"/>
          <c:order val="1"/>
          <c:tx>
            <c:strRef>
              <c:f>Data11.17!$D$8</c:f>
              <c:strCache>
                <c:ptCount val="1"/>
                <c:pt idx="0">
                  <c:v>קהילה</c:v>
                </c:pt>
              </c:strCache>
            </c:strRef>
          </c:tx>
          <c:spPr>
            <a:solidFill>
              <a:schemeClr val="accent1">
                <a:lumMod val="60000"/>
                <a:lumOff val="40000"/>
              </a:schemeClr>
            </a:solidFill>
          </c:spPr>
          <c:invertIfNegative val="0"/>
          <c:dPt>
            <c:idx val="7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15-E6F0-4F2C-956E-0FE06C131CE6}"/>
              </c:ext>
            </c:extLst>
          </c:dPt>
          <c:dPt>
            <c:idx val="8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16-E6F0-4F2C-956E-0FE06C131CE6}"/>
              </c:ext>
            </c:extLst>
          </c:dPt>
          <c:dPt>
            <c:idx val="9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17-E6F0-4F2C-956E-0FE06C131CE6}"/>
              </c:ext>
            </c:extLst>
          </c:dPt>
          <c:dLbls>
            <c:dLbl>
              <c:idx val="18"/>
              <c:layout>
                <c:manualLayout>
                  <c:x val="0"/>
                  <c:y val="-1.6460905349794164E-2"/>
                </c:manualLayout>
              </c:layout>
              <c:spPr/>
              <c:txPr>
                <a:bodyPr/>
                <a:lstStyle/>
                <a:p>
                  <a:pPr>
                    <a:defRPr/>
                  </a:pPr>
                  <a:endParaRPr lang="he-IL"/>
                </a:p>
              </c:txPr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18-E6F0-4F2C-956E-0FE06C131CE6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9"/>
              <c:delete val="1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19-E6F0-4F2C-956E-0FE06C131CE6}"/>
                </c:ext>
                <c:ext xmlns:c15="http://schemas.microsoft.com/office/drawing/2012/chart" uri="{CE6537A1-D6FC-4f65-9D91-7224C49458BB}"/>
              </c:extLst>
            </c:dLbl>
            <c:dLbl>
              <c:idx val="20"/>
              <c:delete val="1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1A-E6F0-4F2C-956E-0FE06C131CE6}"/>
                </c:ext>
                <c:ext xmlns:c15="http://schemas.microsoft.com/office/drawing/2012/chart" uri="{CE6537A1-D6FC-4f65-9D91-7224C49458BB}"/>
              </c:extLst>
            </c:dLbl>
            <c:spPr>
              <a:noFill/>
              <a:ln w="25400">
                <a:noFill/>
              </a:ln>
            </c:sp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Data11.17!$A$9:$A$28</c:f>
              <c:strCache>
                <c:ptCount val="20"/>
                <c:pt idx="0">
                  <c:v>שוודיה</c:v>
                </c:pt>
                <c:pt idx="1">
                  <c:v>ארצות הברית</c:v>
                </c:pt>
                <c:pt idx="2">
                  <c:v>ישראל</c:v>
                </c:pt>
                <c:pt idx="3">
                  <c:v>הולנד</c:v>
                </c:pt>
                <c:pt idx="4">
                  <c:v>דנמרק</c:v>
                </c:pt>
                <c:pt idx="5">
                  <c:v>שוייץ</c:v>
                </c:pt>
                <c:pt idx="6">
                  <c:v>אוסטרליה</c:v>
                </c:pt>
                <c:pt idx="7">
                  <c:v>ממוצע OECD14</c:v>
                </c:pt>
                <c:pt idx="8">
                  <c:v>יפן</c:v>
                </c:pt>
                <c:pt idx="9">
                  <c:v>אסטוניה</c:v>
                </c:pt>
                <c:pt idx="10">
                  <c:v>אירלנד</c:v>
                </c:pt>
                <c:pt idx="11">
                  <c:v>גרמניה</c:v>
                </c:pt>
                <c:pt idx="12">
                  <c:v>אוסטריה</c:v>
                </c:pt>
                <c:pt idx="13">
                  <c:v>ספרד</c:v>
                </c:pt>
                <c:pt idx="14">
                  <c:v>קוריאה</c:v>
                </c:pt>
                <c:pt idx="15">
                  <c:v>צ'כיה</c:v>
                </c:pt>
                <c:pt idx="16">
                  <c:v>הונגריה</c:v>
                </c:pt>
                <c:pt idx="17">
                  <c:v>סלובקיה</c:v>
                </c:pt>
                <c:pt idx="18">
                  <c:v>פורטוגל</c:v>
                </c:pt>
                <c:pt idx="19">
                  <c:v>תורכיה</c:v>
                </c:pt>
              </c:strCache>
            </c:strRef>
          </c:cat>
          <c:val>
            <c:numRef>
              <c:f>Data11.17!$D$9:$D$28</c:f>
              <c:numCache>
                <c:formatCode>General</c:formatCode>
                <c:ptCount val="20"/>
                <c:pt idx="1">
                  <c:v>2.6</c:v>
                </c:pt>
                <c:pt idx="2">
                  <c:v>9.9</c:v>
                </c:pt>
                <c:pt idx="3">
                  <c:v>3.9</c:v>
                </c:pt>
                <c:pt idx="4">
                  <c:v>3.3</c:v>
                </c:pt>
                <c:pt idx="5">
                  <c:v>2.7</c:v>
                </c:pt>
                <c:pt idx="6">
                  <c:v>2.7</c:v>
                </c:pt>
                <c:pt idx="7" formatCode="0.0">
                  <c:v>2.8800000000000003</c:v>
                </c:pt>
                <c:pt idx="8">
                  <c:v>4.5</c:v>
                </c:pt>
                <c:pt idx="9">
                  <c:v>5.2</c:v>
                </c:pt>
                <c:pt idx="10">
                  <c:v>1.1000000000000001</c:v>
                </c:pt>
                <c:pt idx="11">
                  <c:v>1.7</c:v>
                </c:pt>
                <c:pt idx="12">
                  <c:v>1.6</c:v>
                </c:pt>
                <c:pt idx="14">
                  <c:v>2.1</c:v>
                </c:pt>
                <c:pt idx="15">
                  <c:v>0.8</c:v>
                </c:pt>
                <c:pt idx="16">
                  <c:v>1</c:v>
                </c:pt>
                <c:pt idx="18">
                  <c:v>0.1</c:v>
                </c:pt>
                <c:pt idx="19">
                  <c:v>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1B-E6F0-4F2C-956E-0FE06C131CE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40"/>
        <c:overlap val="100"/>
        <c:axId val="370479672"/>
        <c:axId val="456804896"/>
      </c:barChart>
      <c:catAx>
        <c:axId val="370479672"/>
        <c:scaling>
          <c:orientation val="maxMin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 rot="-3000000" vert="horz"/>
          <a:lstStyle/>
          <a:p>
            <a:pPr>
              <a:defRPr/>
            </a:pPr>
            <a:endParaRPr lang="he-IL"/>
          </a:p>
        </c:txPr>
        <c:crossAx val="456804896"/>
        <c:crosses val="autoZero"/>
        <c:auto val="1"/>
        <c:lblAlgn val="ctr"/>
        <c:lblOffset val="100"/>
        <c:noMultiLvlLbl val="0"/>
      </c:catAx>
      <c:valAx>
        <c:axId val="456804896"/>
        <c:scaling>
          <c:orientation val="minMax"/>
        </c:scaling>
        <c:delete val="0"/>
        <c:axPos val="r"/>
        <c:numFmt formatCode="0" sourceLinked="0"/>
        <c:majorTickMark val="out"/>
        <c:minorTickMark val="none"/>
        <c:tickLblPos val="nextTo"/>
        <c:txPr>
          <a:bodyPr rot="0" vert="horz"/>
          <a:lstStyle/>
          <a:p>
            <a:pPr>
              <a:defRPr/>
            </a:pPr>
            <a:endParaRPr lang="he-IL"/>
          </a:p>
        </c:txPr>
        <c:crossAx val="370479672"/>
        <c:crosses val="autoZero"/>
        <c:crossBetween val="between"/>
      </c:valAx>
    </c:plotArea>
    <c:legend>
      <c:legendPos val="b"/>
      <c:layout>
        <c:manualLayout>
          <c:xMode val="edge"/>
          <c:yMode val="edge"/>
          <c:x val="0.16043343894329201"/>
          <c:y val="0.1259539835080053"/>
          <c:w val="0.26323529411764712"/>
          <c:h val="7.5472028260618371E-2"/>
        </c:manualLayout>
      </c:layout>
      <c:overlay val="0"/>
    </c:legend>
    <c:plotVisOnly val="1"/>
    <c:dispBlanksAs val="gap"/>
    <c:showDLblsOverMax val="0"/>
  </c:chart>
  <c:spPr>
    <a:ln>
      <a:noFill/>
    </a:ln>
  </c:spPr>
  <c:txPr>
    <a:bodyPr/>
    <a:lstStyle/>
    <a:p>
      <a:pPr>
        <a:defRPr sz="1400" b="0" i="0" u="none" strike="noStrike" baseline="0">
          <a:solidFill>
            <a:srgbClr val="000000"/>
          </a:solidFill>
          <a:latin typeface="David" panose="020E0502060401010101" pitchFamily="34" charset="-79"/>
          <a:ea typeface="Arial"/>
          <a:cs typeface="David" panose="020E0502060401010101" pitchFamily="34" charset="-79"/>
        </a:defRPr>
      </a:pPr>
      <a:endParaRPr lang="he-IL"/>
    </a:p>
  </c:txPr>
  <c:externalData r:id="rId1">
    <c:autoUpdate val="0"/>
  </c:externalData>
  <c:userShapes r:id="rId2"/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'תחזית עובדי סיעוד מסך העובדים'!$D$3</c:f>
              <c:strCache>
                <c:ptCount val="1"/>
                <c:pt idx="0">
                  <c:v>תחזית עובדי סיעוד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satMod val="103000"/>
                    <a:lumMod val="102000"/>
                    <a:tint val="94000"/>
                  </a:schemeClr>
                </a:gs>
                <a:gs pos="50000">
                  <a:schemeClr val="accent1">
                    <a:satMod val="110000"/>
                    <a:lumMod val="100000"/>
                    <a:shade val="100000"/>
                  </a:schemeClr>
                </a:gs>
                <a:gs pos="100000">
                  <a:schemeClr val="accent1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cat>
            <c:numRef>
              <c:f>'תחזית עובדי סיעוד מסך העובדים'!$B$5:$B$14</c:f>
              <c:numCache>
                <c:formatCode>General</c:formatCode>
                <c:ptCount val="10"/>
                <c:pt idx="0">
                  <c:v>2014</c:v>
                </c:pt>
                <c:pt idx="1">
                  <c:v>2019</c:v>
                </c:pt>
                <c:pt idx="2">
                  <c:v>2024</c:v>
                </c:pt>
                <c:pt idx="3">
                  <c:v>2029</c:v>
                </c:pt>
                <c:pt idx="4">
                  <c:v>2034</c:v>
                </c:pt>
                <c:pt idx="5">
                  <c:v>2039</c:v>
                </c:pt>
                <c:pt idx="6">
                  <c:v>2044</c:v>
                </c:pt>
                <c:pt idx="7">
                  <c:v>2049</c:v>
                </c:pt>
                <c:pt idx="8">
                  <c:v>2054</c:v>
                </c:pt>
                <c:pt idx="9">
                  <c:v>2059</c:v>
                </c:pt>
              </c:numCache>
            </c:numRef>
          </c:cat>
          <c:val>
            <c:numRef>
              <c:f>'תחזית עובדי סיעוד מסך העובדים'!$D$5:$D$14</c:f>
              <c:numCache>
                <c:formatCode>_ * #,##0_ ;_ * \-#,##0_ ;_ * "-"??_ ;_ @_ </c:formatCode>
                <c:ptCount val="10"/>
                <c:pt idx="0">
                  <c:v>129089</c:v>
                </c:pt>
                <c:pt idx="1">
                  <c:v>147531.23751147024</c:v>
                </c:pt>
                <c:pt idx="2">
                  <c:v>168422.21028382325</c:v>
                </c:pt>
                <c:pt idx="3">
                  <c:v>192271.42261775563</c:v>
                </c:pt>
                <c:pt idx="4">
                  <c:v>219497.77225436605</c:v>
                </c:pt>
                <c:pt idx="5">
                  <c:v>250579.47441524963</c:v>
                </c:pt>
                <c:pt idx="6">
                  <c:v>286062.46137868852</c:v>
                </c:pt>
                <c:pt idx="7">
                  <c:v>326569.97146711865</c:v>
                </c:pt>
                <c:pt idx="8">
                  <c:v>372813.49587094015</c:v>
                </c:pt>
                <c:pt idx="9">
                  <c:v>425605.2755833554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5030-451A-A734-1BDD70A4673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69"/>
        <c:overlap val="-27"/>
        <c:axId val="456802544"/>
        <c:axId val="456803328"/>
      </c:barChart>
      <c:lineChart>
        <c:grouping val="stacked"/>
        <c:varyColors val="0"/>
        <c:ser>
          <c:idx val="2"/>
          <c:order val="1"/>
          <c:tx>
            <c:strRef>
              <c:f>'תחזית עובדי סיעוד מסך העובדים'!$E$3</c:f>
              <c:strCache>
                <c:ptCount val="1"/>
                <c:pt idx="0">
                  <c:v>שיעור משוק העבודה העובדים</c:v>
                </c:pt>
              </c:strCache>
            </c:strRef>
          </c:tx>
          <c:spPr>
            <a:ln w="34925" cap="rnd">
              <a:solidFill>
                <a:schemeClr val="accent3"/>
              </a:solidFill>
              <a:round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marker>
            <c:symbol val="circle"/>
            <c:size val="6"/>
            <c:spPr>
              <a:gradFill rotWithShape="1">
                <a:gsLst>
                  <a:gs pos="0">
                    <a:schemeClr val="accent3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3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3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 w="9525">
                <a:solidFill>
                  <a:schemeClr val="accent3"/>
                </a:solidFill>
                <a:round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97" b="0" i="0" u="none" strike="noStrike" kern="1200" baseline="0">
                    <a:solidFill>
                      <a:schemeClr val="tx1"/>
                    </a:solidFill>
                    <a:latin typeface="David" panose="020E0502060401010101" pitchFamily="34" charset="-79"/>
                    <a:ea typeface="+mn-ea"/>
                    <a:cs typeface="David" panose="020E0502060401010101" pitchFamily="34" charset="-79"/>
                  </a:defRPr>
                </a:pPr>
                <a:endParaRPr lang="he-IL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'תחזית עובדי סיעוד מסך העובדים'!$B$5:$B$14</c:f>
              <c:numCache>
                <c:formatCode>General</c:formatCode>
                <c:ptCount val="10"/>
                <c:pt idx="0">
                  <c:v>2014</c:v>
                </c:pt>
                <c:pt idx="1">
                  <c:v>2019</c:v>
                </c:pt>
                <c:pt idx="2">
                  <c:v>2024</c:v>
                </c:pt>
                <c:pt idx="3">
                  <c:v>2029</c:v>
                </c:pt>
                <c:pt idx="4">
                  <c:v>2034</c:v>
                </c:pt>
                <c:pt idx="5">
                  <c:v>2039</c:v>
                </c:pt>
                <c:pt idx="6">
                  <c:v>2044</c:v>
                </c:pt>
                <c:pt idx="7">
                  <c:v>2049</c:v>
                </c:pt>
                <c:pt idx="8">
                  <c:v>2054</c:v>
                </c:pt>
                <c:pt idx="9">
                  <c:v>2059</c:v>
                </c:pt>
              </c:numCache>
            </c:numRef>
          </c:cat>
          <c:val>
            <c:numRef>
              <c:f>'תחזית עובדי סיעוד מסך העובדים'!$E$5:$E$14</c:f>
              <c:numCache>
                <c:formatCode>0.0%</c:formatCode>
                <c:ptCount val="10"/>
                <c:pt idx="0">
                  <c:v>4.2562218588573932E-2</c:v>
                </c:pt>
                <c:pt idx="1">
                  <c:v>4.6132638717104463E-2</c:v>
                </c:pt>
                <c:pt idx="2">
                  <c:v>4.9629416828655064E-2</c:v>
                </c:pt>
                <c:pt idx="3">
                  <c:v>5.2891389013757055E-2</c:v>
                </c:pt>
                <c:pt idx="4">
                  <c:v>5.6296784129461562E-2</c:v>
                </c:pt>
                <c:pt idx="5">
                  <c:v>6.0224873587165106E-2</c:v>
                </c:pt>
                <c:pt idx="6">
                  <c:v>6.4679574519118765E-2</c:v>
                </c:pt>
                <c:pt idx="7">
                  <c:v>6.9513284881805082E-2</c:v>
                </c:pt>
                <c:pt idx="8">
                  <c:v>7.451203099311271E-2</c:v>
                </c:pt>
                <c:pt idx="9">
                  <c:v>7.9620748697275034E-2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1-5030-451A-A734-1BDD70A4673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456800192"/>
        <c:axId val="456799016"/>
      </c:lineChart>
      <c:catAx>
        <c:axId val="45680254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/>
                </a:solidFill>
                <a:latin typeface="David" panose="020E0502060401010101" pitchFamily="34" charset="-79"/>
                <a:ea typeface="+mn-ea"/>
                <a:cs typeface="David" panose="020E0502060401010101" pitchFamily="34" charset="-79"/>
              </a:defRPr>
            </a:pPr>
            <a:endParaRPr lang="he-IL"/>
          </a:p>
        </c:txPr>
        <c:crossAx val="456803328"/>
        <c:crosses val="autoZero"/>
        <c:auto val="1"/>
        <c:lblAlgn val="ctr"/>
        <c:lblOffset val="100"/>
        <c:noMultiLvlLbl val="0"/>
      </c:catAx>
      <c:valAx>
        <c:axId val="45680332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_ * #,##0_ ;_ * \-#,##0_ ;_ * &quot;-&quot;??_ ;_ @_ 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/>
                </a:solidFill>
                <a:latin typeface="David" panose="020E0502060401010101" pitchFamily="34" charset="-79"/>
                <a:ea typeface="+mn-ea"/>
                <a:cs typeface="David" panose="020E0502060401010101" pitchFamily="34" charset="-79"/>
              </a:defRPr>
            </a:pPr>
            <a:endParaRPr lang="he-IL"/>
          </a:p>
        </c:txPr>
        <c:crossAx val="456802544"/>
        <c:crosses val="autoZero"/>
        <c:crossBetween val="between"/>
        <c:dispUnits>
          <c:builtInUnit val="thousands"/>
          <c:dispUnitsLbl>
            <c:layout>
              <c:manualLayout>
                <c:xMode val="edge"/>
                <c:yMode val="edge"/>
                <c:x val="1.6534696607289956E-2"/>
                <c:y val="0.34577081304691637"/>
              </c:manualLayout>
            </c:layout>
            <c:tx>
              <c:rich>
                <a:bodyPr rot="-5400000" spcFirstLastPara="1" vertOverflow="ellipsis" vert="horz" wrap="square" anchor="ctr" anchorCtr="1"/>
                <a:lstStyle/>
                <a:p>
                  <a:pPr>
                    <a:defRPr sz="1400" b="0" i="0" u="none" strike="noStrike" kern="1200" baseline="0">
                      <a:solidFill>
                        <a:schemeClr val="tx1"/>
                      </a:solidFill>
                      <a:latin typeface="David" panose="020E0502060401010101" pitchFamily="34" charset="-79"/>
                      <a:ea typeface="+mn-ea"/>
                      <a:cs typeface="David" panose="020E0502060401010101" pitchFamily="34" charset="-79"/>
                    </a:defRPr>
                  </a:pPr>
                  <a:r>
                    <a:rPr lang="he-IL" sz="1400"/>
                    <a:t>מספר עובדי סיעוד</a:t>
                  </a:r>
                </a:p>
              </c:rich>
            </c:tx>
            <c:spPr>
              <a:noFill/>
              <a:ln>
                <a:noFill/>
              </a:ln>
              <a:effectLst/>
            </c:spPr>
            <c:txPr>
              <a:bodyPr rot="-540000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tx1"/>
                    </a:solidFill>
                    <a:latin typeface="David" panose="020E0502060401010101" pitchFamily="34" charset="-79"/>
                    <a:ea typeface="+mn-ea"/>
                    <a:cs typeface="David" panose="020E0502060401010101" pitchFamily="34" charset="-79"/>
                  </a:defRPr>
                </a:pPr>
                <a:endParaRPr lang="he-IL"/>
              </a:p>
            </c:txPr>
          </c:dispUnitsLbl>
        </c:dispUnits>
      </c:valAx>
      <c:valAx>
        <c:axId val="456799016"/>
        <c:scaling>
          <c:orientation val="minMax"/>
          <c:min val="2.0000000000000004E-2"/>
        </c:scaling>
        <c:delete val="0"/>
        <c:axPos val="r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/>
                    </a:solidFill>
                    <a:latin typeface="David" panose="020E0502060401010101" pitchFamily="34" charset="-79"/>
                    <a:ea typeface="+mn-ea"/>
                    <a:cs typeface="David" panose="020E0502060401010101" pitchFamily="34" charset="-79"/>
                  </a:defRPr>
                </a:pPr>
                <a:r>
                  <a:rPr lang="he-IL" sz="1600"/>
                  <a:t>שיעור עובדי הסיעוד מסך העובדים</a:t>
                </a:r>
              </a:p>
            </c:rich>
          </c:tx>
          <c:layout/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/>
                  </a:solidFill>
                  <a:latin typeface="David" panose="020E0502060401010101" pitchFamily="34" charset="-79"/>
                  <a:ea typeface="+mn-ea"/>
                  <a:cs typeface="David" panose="020E0502060401010101" pitchFamily="34" charset="-79"/>
                </a:defRPr>
              </a:pPr>
              <a:endParaRPr lang="he-IL"/>
            </a:p>
          </c:txPr>
        </c:title>
        <c:numFmt formatCode="0.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/>
                </a:solidFill>
                <a:latin typeface="David" panose="020E0502060401010101" pitchFamily="34" charset="-79"/>
                <a:ea typeface="+mn-ea"/>
                <a:cs typeface="David" panose="020E0502060401010101" pitchFamily="34" charset="-79"/>
              </a:defRPr>
            </a:pPr>
            <a:endParaRPr lang="he-IL"/>
          </a:p>
        </c:txPr>
        <c:crossAx val="456800192"/>
        <c:crosses val="max"/>
        <c:crossBetween val="between"/>
      </c:valAx>
      <c:catAx>
        <c:axId val="456800192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456799016"/>
        <c:crosses val="autoZero"/>
        <c:auto val="1"/>
        <c:lblAlgn val="ctr"/>
        <c:lblOffset val="100"/>
        <c:noMultiLvlLbl val="0"/>
      </c:cat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solidFill>
            <a:schemeClr val="tx1"/>
          </a:solidFill>
          <a:latin typeface="David" panose="020E0502060401010101" pitchFamily="34" charset="-79"/>
          <a:cs typeface="David" panose="020E0502060401010101" pitchFamily="34" charset="-79"/>
        </a:defRPr>
      </a:pPr>
      <a:endParaRPr lang="he-IL"/>
    </a:p>
  </c:txPr>
  <c:externalData r:id="rId3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9.1748470353446965E-2"/>
          <c:y val="3.1532183152489228E-2"/>
          <c:w val="0.82921303851050188"/>
          <c:h val="0.8425169194163612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גיליון1!$C$1</c:f>
              <c:strCache>
                <c:ptCount val="1"/>
                <c:pt idx="0">
                  <c:v>זכאים לביקור במרכז יום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satMod val="103000"/>
                    <a:lumMod val="102000"/>
                    <a:tint val="94000"/>
                  </a:schemeClr>
                </a:gs>
                <a:gs pos="50000">
                  <a:schemeClr val="accent1">
                    <a:satMod val="110000"/>
                    <a:lumMod val="100000"/>
                    <a:shade val="100000"/>
                  </a:schemeClr>
                </a:gs>
                <a:gs pos="100000">
                  <a:schemeClr val="accent1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cat>
            <c:strRef>
              <c:f>גיליון1!$A$2:$A$10</c:f>
              <c:strCache>
                <c:ptCount val="9"/>
                <c:pt idx="0">
                  <c:v>דצמבר 2008</c:v>
                </c:pt>
                <c:pt idx="1">
                  <c:v>דצמבר 2009</c:v>
                </c:pt>
                <c:pt idx="2">
                  <c:v>דצמבר 2010</c:v>
                </c:pt>
                <c:pt idx="3">
                  <c:v>דצמבר 2011</c:v>
                </c:pt>
                <c:pt idx="4">
                  <c:v>דצמבר 2012</c:v>
                </c:pt>
                <c:pt idx="5">
                  <c:v>דצמבר 2013</c:v>
                </c:pt>
                <c:pt idx="6">
                  <c:v>דצמבר 2014</c:v>
                </c:pt>
                <c:pt idx="7">
                  <c:v>דצמבר 2015</c:v>
                </c:pt>
                <c:pt idx="8">
                  <c:v>דצמבר 2016</c:v>
                </c:pt>
              </c:strCache>
            </c:strRef>
          </c:cat>
          <c:val>
            <c:numRef>
              <c:f>גיליון1!$C$2:$C$10</c:f>
              <c:numCache>
                <c:formatCode>#,##0</c:formatCode>
                <c:ptCount val="9"/>
                <c:pt idx="0">
                  <c:v>9376</c:v>
                </c:pt>
                <c:pt idx="1">
                  <c:v>9922</c:v>
                </c:pt>
                <c:pt idx="2">
                  <c:v>10422</c:v>
                </c:pt>
                <c:pt idx="3">
                  <c:v>10571</c:v>
                </c:pt>
                <c:pt idx="4">
                  <c:v>11081</c:v>
                </c:pt>
                <c:pt idx="5">
                  <c:v>11761</c:v>
                </c:pt>
                <c:pt idx="6">
                  <c:v>11641</c:v>
                </c:pt>
                <c:pt idx="7">
                  <c:v>11860</c:v>
                </c:pt>
                <c:pt idx="8">
                  <c:v>11919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BB68-4A99-8FE4-28BAFEA344B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456805680"/>
        <c:axId val="456798232"/>
      </c:barChart>
      <c:lineChart>
        <c:grouping val="standard"/>
        <c:varyColors val="0"/>
        <c:ser>
          <c:idx val="1"/>
          <c:order val="1"/>
          <c:tx>
            <c:strRef>
              <c:f>גיליון1!$D$1</c:f>
              <c:strCache>
                <c:ptCount val="1"/>
                <c:pt idx="0">
                  <c:v>אחוזים מכלל הזכאים לגמלת סיעוד</c:v>
                </c:pt>
              </c:strCache>
            </c:strRef>
          </c:tx>
          <c:spPr>
            <a:ln w="34925" cap="rnd">
              <a:solidFill>
                <a:schemeClr val="accent2"/>
              </a:solidFill>
              <a:round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marker>
            <c:symbol val="none"/>
          </c:marker>
          <c:val>
            <c:numRef>
              <c:f>גיליון1!$D$2:$D$10</c:f>
              <c:numCache>
                <c:formatCode>0.0%</c:formatCode>
                <c:ptCount val="9"/>
                <c:pt idx="0">
                  <c:v>7.0440629578152586E-2</c:v>
                </c:pt>
                <c:pt idx="1">
                  <c:v>7.1494451650093674E-2</c:v>
                </c:pt>
                <c:pt idx="2">
                  <c:v>7.2452483906399898E-2</c:v>
                </c:pt>
                <c:pt idx="3">
                  <c:v>7.1471069463037329E-2</c:v>
                </c:pt>
                <c:pt idx="4">
                  <c:v>7.1912051969290874E-2</c:v>
                </c:pt>
                <c:pt idx="5">
                  <c:v>7.3917415624410787E-2</c:v>
                </c:pt>
                <c:pt idx="6">
                  <c:v>7.3035611212889304E-2</c:v>
                </c:pt>
                <c:pt idx="7">
                  <c:v>7.3713127897870642E-2</c:v>
                </c:pt>
                <c:pt idx="8">
                  <c:v>7.1515144242307871E-2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1-BB68-4A99-8FE4-28BAFEA344B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456799800"/>
        <c:axId val="456799408"/>
      </c:lineChart>
      <c:catAx>
        <c:axId val="45680568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David" panose="020E0502060401010101" pitchFamily="34" charset="-79"/>
                <a:ea typeface="+mn-ea"/>
                <a:cs typeface="David" panose="020E0502060401010101" pitchFamily="34" charset="-79"/>
              </a:defRPr>
            </a:pPr>
            <a:endParaRPr lang="he-IL"/>
          </a:p>
        </c:txPr>
        <c:crossAx val="456798232"/>
        <c:crosses val="autoZero"/>
        <c:auto val="1"/>
        <c:lblAlgn val="ctr"/>
        <c:lblOffset val="100"/>
        <c:noMultiLvlLbl val="1"/>
      </c:catAx>
      <c:valAx>
        <c:axId val="456798232"/>
        <c:scaling>
          <c:orientation val="minMax"/>
          <c:max val="13000"/>
          <c:min val="800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David" panose="020E0502060401010101" pitchFamily="34" charset="-79"/>
                <a:ea typeface="+mn-ea"/>
                <a:cs typeface="David" panose="020E0502060401010101" pitchFamily="34" charset="-79"/>
              </a:defRPr>
            </a:pPr>
            <a:endParaRPr lang="he-IL"/>
          </a:p>
        </c:txPr>
        <c:crossAx val="456805680"/>
        <c:crosses val="autoZero"/>
        <c:crossBetween val="between"/>
      </c:valAx>
      <c:valAx>
        <c:axId val="456799408"/>
        <c:scaling>
          <c:orientation val="minMax"/>
          <c:max val="9.0000000000000024E-2"/>
          <c:min val="5.000000000000001E-2"/>
        </c:scaling>
        <c:delete val="0"/>
        <c:axPos val="r"/>
        <c:numFmt formatCode="0.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David" panose="020E0502060401010101" pitchFamily="34" charset="-79"/>
                <a:ea typeface="+mn-ea"/>
                <a:cs typeface="David" panose="020E0502060401010101" pitchFamily="34" charset="-79"/>
              </a:defRPr>
            </a:pPr>
            <a:endParaRPr lang="he-IL"/>
          </a:p>
        </c:txPr>
        <c:crossAx val="456799800"/>
        <c:crosses val="max"/>
        <c:crossBetween val="between"/>
      </c:valAx>
      <c:catAx>
        <c:axId val="456799800"/>
        <c:scaling>
          <c:orientation val="minMax"/>
        </c:scaling>
        <c:delete val="1"/>
        <c:axPos val="b"/>
        <c:majorTickMark val="none"/>
        <c:minorTickMark val="none"/>
        <c:tickLblPos val="nextTo"/>
        <c:crossAx val="456799408"/>
        <c:crosses val="autoZero"/>
        <c:auto val="1"/>
        <c:lblAlgn val="ctr"/>
        <c:lblOffset val="100"/>
        <c:noMultiLvlLbl val="0"/>
      </c:cat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David" panose="020E0502060401010101" pitchFamily="34" charset="-79"/>
              <a:ea typeface="+mn-ea"/>
              <a:cs typeface="David" panose="020E0502060401010101" pitchFamily="34" charset="-79"/>
            </a:defRPr>
          </a:pPr>
          <a:endParaRPr lang="he-IL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David" panose="020E0502060401010101" pitchFamily="34" charset="-79"/>
          <a:cs typeface="David" panose="020E0502060401010101" pitchFamily="34" charset="-79"/>
        </a:defRPr>
      </a:pPr>
      <a:endParaRPr lang="he-IL"/>
    </a:p>
  </c:txPr>
  <c:externalData r:id="rId3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92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David" panose="020E0502060401010101" pitchFamily="34" charset="-79"/>
                <a:ea typeface="+mn-ea"/>
                <a:cs typeface="David" panose="020E0502060401010101" pitchFamily="34" charset="-79"/>
              </a:defRPr>
            </a:pPr>
            <a:r>
              <a:rPr lang="he-IL"/>
              <a:t>מספר שעות עבור מטפל ישראלי</a:t>
            </a:r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920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David" panose="020E0502060401010101" pitchFamily="34" charset="-79"/>
              <a:ea typeface="+mn-ea"/>
              <a:cs typeface="David" panose="020E0502060401010101" pitchFamily="34" charset="-79"/>
            </a:defRPr>
          </a:pPr>
          <a:endParaRPr lang="he-IL"/>
        </a:p>
      </c:txPr>
    </c:title>
    <c:autoTitleDeleted val="0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גיליון1!$B$1</c:f>
              <c:strCache>
                <c:ptCount val="1"/>
                <c:pt idx="0">
                  <c:v>סך שעות מקסימלי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satMod val="103000"/>
                    <a:lumMod val="102000"/>
                    <a:tint val="94000"/>
                  </a:schemeClr>
                </a:gs>
                <a:gs pos="50000">
                  <a:schemeClr val="accent1">
                    <a:satMod val="110000"/>
                    <a:lumMod val="100000"/>
                    <a:shade val="100000"/>
                  </a:schemeClr>
                </a:gs>
                <a:gs pos="100000">
                  <a:schemeClr val="accent1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dLbls>
            <c:dLbl>
              <c:idx val="4"/>
              <c:layout/>
              <c:tx>
                <c:rich>
                  <a:bodyPr/>
                  <a:lstStyle/>
                  <a:p>
                    <a:fld id="{4B531382-B4CA-406A-AA6C-4FAD4B4A68AB}" type="VALUE">
                      <a:rPr lang="en-US"/>
                      <a:pPr/>
                      <a:t>[ערך]</a:t>
                    </a:fld>
                    <a:endParaRPr lang="he-IL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4-6827-4B58-B29A-BFE46E5E5266}"/>
                </c:ex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David" panose="020E0502060401010101" pitchFamily="34" charset="-79"/>
                    <a:ea typeface="+mn-ea"/>
                    <a:cs typeface="David" panose="020E0502060401010101" pitchFamily="34" charset="-79"/>
                  </a:defRPr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גיליון1!$A$2:$A$7</c:f>
              <c:strCache>
                <c:ptCount val="6"/>
                <c:pt idx="0">
                  <c:v>רמה 1</c:v>
                </c:pt>
                <c:pt idx="1">
                  <c:v>רמה 2</c:v>
                </c:pt>
                <c:pt idx="2">
                  <c:v>רמה 3</c:v>
                </c:pt>
                <c:pt idx="3">
                  <c:v>רמה 4</c:v>
                </c:pt>
                <c:pt idx="4">
                  <c:v>רמה 5</c:v>
                </c:pt>
                <c:pt idx="5">
                  <c:v>רמה 6</c:v>
                </c:pt>
              </c:strCache>
            </c:strRef>
          </c:cat>
          <c:val>
            <c:numRef>
              <c:f>גיליון1!$B$2:$B$7</c:f>
              <c:numCache>
                <c:formatCode>General</c:formatCode>
                <c:ptCount val="6"/>
                <c:pt idx="1">
                  <c:v>6</c:v>
                </c:pt>
                <c:pt idx="2">
                  <c:v>13</c:v>
                </c:pt>
                <c:pt idx="3">
                  <c:v>17</c:v>
                </c:pt>
                <c:pt idx="4">
                  <c:v>22</c:v>
                </c:pt>
                <c:pt idx="5">
                  <c:v>26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6827-4B58-B29A-BFE46E5E5266}"/>
            </c:ext>
          </c:extLst>
        </c:ser>
        <c:ser>
          <c:idx val="1"/>
          <c:order val="1"/>
          <c:tx>
            <c:strRef>
              <c:f>גיליון1!$C$1</c:f>
              <c:strCache>
                <c:ptCount val="1"/>
                <c:pt idx="0">
                  <c:v>קצבה בכסף</c:v>
                </c:pt>
              </c:strCache>
            </c:strRef>
          </c:tx>
          <c:spPr>
            <a:gradFill rotWithShape="1">
              <a:gsLst>
                <a:gs pos="0">
                  <a:schemeClr val="accent2">
                    <a:satMod val="103000"/>
                    <a:lumMod val="102000"/>
                    <a:tint val="94000"/>
                  </a:schemeClr>
                </a:gs>
                <a:gs pos="50000">
                  <a:schemeClr val="accent2">
                    <a:satMod val="110000"/>
                    <a:lumMod val="100000"/>
                    <a:shade val="100000"/>
                  </a:schemeClr>
                </a:gs>
                <a:gs pos="100000">
                  <a:schemeClr val="accent2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David" panose="020E0502060401010101" pitchFamily="34" charset="-79"/>
                    <a:ea typeface="+mn-ea"/>
                    <a:cs typeface="David" panose="020E0502060401010101" pitchFamily="34" charset="-79"/>
                  </a:defRPr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גיליון1!$A$2:$A$7</c:f>
              <c:strCache>
                <c:ptCount val="6"/>
                <c:pt idx="0">
                  <c:v>רמה 1</c:v>
                </c:pt>
                <c:pt idx="1">
                  <c:v>רמה 2</c:v>
                </c:pt>
                <c:pt idx="2">
                  <c:v>רמה 3</c:v>
                </c:pt>
                <c:pt idx="3">
                  <c:v>רמה 4</c:v>
                </c:pt>
                <c:pt idx="4">
                  <c:v>רמה 5</c:v>
                </c:pt>
                <c:pt idx="5">
                  <c:v>רמה 6</c:v>
                </c:pt>
              </c:strCache>
            </c:strRef>
          </c:cat>
          <c:val>
            <c:numRef>
              <c:f>גיליון1!$C$2:$C$7</c:f>
              <c:numCache>
                <c:formatCode>General</c:formatCode>
                <c:ptCount val="6"/>
                <c:pt idx="0">
                  <c:v>5</c:v>
                </c:pt>
                <c:pt idx="1">
                  <c:v>4</c:v>
                </c:pt>
                <c:pt idx="2">
                  <c:v>4</c:v>
                </c:pt>
                <c:pt idx="3">
                  <c:v>4</c:v>
                </c:pt>
                <c:pt idx="4">
                  <c:v>4</c:v>
                </c:pt>
                <c:pt idx="5">
                  <c:v>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EFDC-49D5-814E-FF693974AAE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00"/>
        <c:overlap val="100"/>
        <c:axId val="456800584"/>
        <c:axId val="456798624"/>
      </c:barChart>
      <c:catAx>
        <c:axId val="45680058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David" panose="020E0502060401010101" pitchFamily="34" charset="-79"/>
                <a:ea typeface="+mn-ea"/>
                <a:cs typeface="David" panose="020E0502060401010101" pitchFamily="34" charset="-79"/>
              </a:defRPr>
            </a:pPr>
            <a:endParaRPr lang="he-IL"/>
          </a:p>
        </c:txPr>
        <c:crossAx val="456798624"/>
        <c:crosses val="autoZero"/>
        <c:auto val="1"/>
        <c:lblAlgn val="ctr"/>
        <c:lblOffset val="100"/>
        <c:noMultiLvlLbl val="0"/>
      </c:catAx>
      <c:valAx>
        <c:axId val="45679862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David" panose="020E0502060401010101" pitchFamily="34" charset="-79"/>
                <a:ea typeface="+mn-ea"/>
                <a:cs typeface="David" panose="020E0502060401010101" pitchFamily="34" charset="-79"/>
              </a:defRPr>
            </a:pPr>
            <a:endParaRPr lang="he-IL"/>
          </a:p>
        </c:txPr>
        <c:crossAx val="45680058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600">
          <a:latin typeface="David" panose="020E0502060401010101" pitchFamily="34" charset="-79"/>
          <a:cs typeface="David" panose="020E0502060401010101" pitchFamily="34" charset="-79"/>
        </a:defRPr>
      </a:pPr>
      <a:endParaRPr lang="he-IL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withinLinear" id="14">
  <a:schemeClr val="accent1"/>
</cs:colorStyle>
</file>

<file path=ppt/charts/colors2.xml><?xml version="1.0" encoding="utf-8"?>
<cs:colorStyle xmlns:cs="http://schemas.microsoft.com/office/drawing/2012/chartStyle" xmlns:a="http://schemas.openxmlformats.org/drawingml/2006/main" meth="withinLinear" id="14">
  <a:schemeClr val="accent1"/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withinLinear" id="14">
  <a:schemeClr val="accent1"/>
</cs:colorStyle>
</file>

<file path=ppt/charts/colors5.xml><?xml version="1.0" encoding="utf-8"?>
<cs:colorStyle xmlns:cs="http://schemas.microsoft.com/office/drawing/2012/chartStyle" xmlns:a="http://schemas.openxmlformats.org/drawingml/2006/main" meth="cycle" id="12">
  <a:schemeClr val="accent2"/>
  <a:schemeClr val="accent4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3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lt1"/>
    </cs:fontRef>
  </cs:dataPoint>
  <cs:dataPoint3D>
    <cs:lnRef idx="0"/>
    <cs:fillRef idx="3">
      <cs:styleClr val="auto"/>
    </cs:fillRef>
    <cs:effectRef idx="3"/>
    <cs:fontRef idx="minor">
      <a:schemeClr val="lt1"/>
    </cs:fontRef>
  </cs:dataPoint3D>
  <cs:dataPointLine>
    <cs:lnRef idx="0">
      <cs:styleClr val="auto"/>
    </cs:lnRef>
    <cs:fillRef idx="3"/>
    <cs:effectRef idx="3"/>
    <cs:fontRef idx="minor">
      <a:schemeClr val="lt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lt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lt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4.xml><?xml version="1.0" encoding="utf-8"?>
<cs:chartStyle xmlns:cs="http://schemas.microsoft.com/office/drawing/2012/chartStyle" xmlns:a="http://schemas.openxmlformats.org/drawingml/2006/main" id="3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lt1"/>
    </cs:fontRef>
  </cs:dataPoint>
  <cs:dataPoint3D>
    <cs:lnRef idx="0"/>
    <cs:fillRef idx="3">
      <cs:styleClr val="auto"/>
    </cs:fillRef>
    <cs:effectRef idx="3"/>
    <cs:fontRef idx="minor">
      <a:schemeClr val="lt1"/>
    </cs:fontRef>
  </cs:dataPoint3D>
  <cs:dataPointLine>
    <cs:lnRef idx="0">
      <cs:styleClr val="auto"/>
    </cs:lnRef>
    <cs:fillRef idx="3"/>
    <cs:effectRef idx="3"/>
    <cs:fontRef idx="minor">
      <a:schemeClr val="lt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lt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lt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5.xml><?xml version="1.0" encoding="utf-8"?>
<cs:chartStyle xmlns:cs="http://schemas.microsoft.com/office/drawing/2012/chartStyle" xmlns:a="http://schemas.openxmlformats.org/drawingml/2006/main" id="34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6.xml><?xml version="1.0" encoding="utf-8"?>
<cs:chartStyle xmlns:cs="http://schemas.microsoft.com/office/drawing/2012/chartStyle" xmlns:a="http://schemas.openxmlformats.org/drawingml/2006/main" id="35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7.xml><?xml version="1.0" encoding="utf-8"?>
<cs:chartStyle xmlns:cs="http://schemas.microsoft.com/office/drawing/2012/chartStyle" xmlns:a="http://schemas.openxmlformats.org/drawingml/2006/main" id="35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8.xml><?xml version="1.0" encoding="utf-8"?>
<cs:chartStyle xmlns:cs="http://schemas.microsoft.com/office/drawing/2012/chartStyle" xmlns:a="http://schemas.openxmlformats.org/drawingml/2006/main" id="3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lt1"/>
    </cs:fontRef>
  </cs:dataPoint>
  <cs:dataPoint3D>
    <cs:lnRef idx="0"/>
    <cs:fillRef idx="3">
      <cs:styleClr val="auto"/>
    </cs:fillRef>
    <cs:effectRef idx="3"/>
    <cs:fontRef idx="minor">
      <a:schemeClr val="lt1"/>
    </cs:fontRef>
  </cs:dataPoint3D>
  <cs:dataPointLine>
    <cs:lnRef idx="0">
      <cs:styleClr val="auto"/>
    </cs:lnRef>
    <cs:fillRef idx="3"/>
    <cs:effectRef idx="3"/>
    <cs:fontRef idx="minor">
      <a:schemeClr val="lt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lt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lt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05C314B-A1AA-4E4A-9DB7-F96F57345B11}" type="doc">
      <dgm:prSet loTypeId="urn:microsoft.com/office/officeart/2005/8/layout/radial6" loCatId="cycle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pPr rtl="1"/>
          <a:endParaRPr lang="he-IL"/>
        </a:p>
      </dgm:t>
    </dgm:pt>
    <dgm:pt modelId="{1C6F25C1-DD67-418E-A7ED-4511D7B73E61}">
      <dgm:prSet phldrT="[טקסט]" custT="1"/>
      <dgm:spPr/>
      <dgm:t>
        <a:bodyPr/>
        <a:lstStyle/>
        <a:p>
          <a:pPr rtl="1"/>
          <a:r>
            <a:rPr lang="he-IL" sz="2400" dirty="0" smtClean="0">
              <a:latin typeface="David" panose="020E0502060401010101" pitchFamily="34" charset="-79"/>
              <a:cs typeface="David" panose="020E0502060401010101" pitchFamily="34" charset="-79"/>
            </a:rPr>
            <a:t>שיפור איכות הטיפול</a:t>
          </a:r>
          <a:endParaRPr lang="he-IL" sz="2400" dirty="0"/>
        </a:p>
      </dgm:t>
    </dgm:pt>
    <dgm:pt modelId="{2E62D668-E1FA-49EA-8A7E-C503504261A5}" type="parTrans" cxnId="{F7338B2F-9E40-489E-B6AC-D106552596F3}">
      <dgm:prSet/>
      <dgm:spPr/>
      <dgm:t>
        <a:bodyPr/>
        <a:lstStyle/>
        <a:p>
          <a:pPr rtl="1"/>
          <a:endParaRPr lang="he-IL"/>
        </a:p>
      </dgm:t>
    </dgm:pt>
    <dgm:pt modelId="{FB938948-F744-4A41-B78F-38B61BB7C510}" type="sibTrans" cxnId="{F7338B2F-9E40-489E-B6AC-D106552596F3}">
      <dgm:prSet/>
      <dgm:spPr/>
      <dgm:t>
        <a:bodyPr/>
        <a:lstStyle/>
        <a:p>
          <a:pPr rtl="1"/>
          <a:endParaRPr lang="he-IL" sz="3600"/>
        </a:p>
      </dgm:t>
    </dgm:pt>
    <dgm:pt modelId="{3BDA1412-3A05-4F71-B886-95FA237ECB30}">
      <dgm:prSet custT="1"/>
      <dgm:spPr/>
      <dgm:t>
        <a:bodyPr/>
        <a:lstStyle/>
        <a:p>
          <a:pPr rtl="1"/>
          <a:r>
            <a:rPr lang="he-IL" sz="2400" dirty="0" smtClean="0">
              <a:latin typeface="David" panose="020E0502060401010101" pitchFamily="34" charset="-79"/>
              <a:cs typeface="David" panose="020E0502060401010101" pitchFamily="34" charset="-79"/>
            </a:rPr>
            <a:t>הרחבת הכיסוי הציבורי והפחתת הנטל</a:t>
          </a:r>
        </a:p>
      </dgm:t>
    </dgm:pt>
    <dgm:pt modelId="{221FA9E6-9D12-4667-9F28-40BC2FCAB53F}" type="parTrans" cxnId="{D009FE0A-31A1-4902-B4DB-B8D85A0E4C43}">
      <dgm:prSet/>
      <dgm:spPr/>
      <dgm:t>
        <a:bodyPr/>
        <a:lstStyle/>
        <a:p>
          <a:pPr rtl="1"/>
          <a:endParaRPr lang="he-IL"/>
        </a:p>
      </dgm:t>
    </dgm:pt>
    <dgm:pt modelId="{6C7E43E7-5EEE-4063-B6F1-92C3B242AD1E}" type="sibTrans" cxnId="{D009FE0A-31A1-4902-B4DB-B8D85A0E4C43}">
      <dgm:prSet/>
      <dgm:spPr/>
      <dgm:t>
        <a:bodyPr/>
        <a:lstStyle/>
        <a:p>
          <a:pPr rtl="1"/>
          <a:endParaRPr lang="he-IL" sz="3600"/>
        </a:p>
      </dgm:t>
    </dgm:pt>
    <dgm:pt modelId="{7F3B6D4B-4FE3-4280-A091-58E99F241EA9}">
      <dgm:prSet custT="1"/>
      <dgm:spPr/>
      <dgm:t>
        <a:bodyPr/>
        <a:lstStyle/>
        <a:p>
          <a:pPr rtl="1"/>
          <a:r>
            <a:rPr lang="he-IL" sz="2400" dirty="0" smtClean="0">
              <a:latin typeface="David" panose="020E0502060401010101" pitchFamily="34" charset="-79"/>
              <a:cs typeface="David" panose="020E0502060401010101" pitchFamily="34" charset="-79"/>
            </a:rPr>
            <a:t>הפחתת בירוקרטיה ופישוט התהליך</a:t>
          </a:r>
        </a:p>
      </dgm:t>
    </dgm:pt>
    <dgm:pt modelId="{38FB08AB-6143-481F-AFBB-648F33FCE339}" type="parTrans" cxnId="{8ACE5FF2-3218-407D-A05A-84938E45C312}">
      <dgm:prSet/>
      <dgm:spPr/>
      <dgm:t>
        <a:bodyPr/>
        <a:lstStyle/>
        <a:p>
          <a:pPr rtl="1"/>
          <a:endParaRPr lang="he-IL"/>
        </a:p>
      </dgm:t>
    </dgm:pt>
    <dgm:pt modelId="{3B0CEC58-3AB1-4FB2-B954-199E048EAA28}" type="sibTrans" cxnId="{8ACE5FF2-3218-407D-A05A-84938E45C312}">
      <dgm:prSet/>
      <dgm:spPr/>
      <dgm:t>
        <a:bodyPr/>
        <a:lstStyle/>
        <a:p>
          <a:pPr rtl="1"/>
          <a:endParaRPr lang="he-IL" sz="3600"/>
        </a:p>
      </dgm:t>
    </dgm:pt>
    <dgm:pt modelId="{BED5F841-2909-40F4-95C5-469A69C44C5C}">
      <dgm:prSet custT="1"/>
      <dgm:spPr/>
      <dgm:t>
        <a:bodyPr/>
        <a:lstStyle/>
        <a:p>
          <a:pPr rtl="1"/>
          <a:r>
            <a:rPr lang="he-IL" sz="2400" dirty="0" smtClean="0">
              <a:latin typeface="David" panose="020E0502060401010101" pitchFamily="34" charset="-79"/>
              <a:cs typeface="David" panose="020E0502060401010101" pitchFamily="34" charset="-79"/>
            </a:rPr>
            <a:t>הארכת פרק החיים התפקודי של הקשיש</a:t>
          </a:r>
        </a:p>
      </dgm:t>
    </dgm:pt>
    <dgm:pt modelId="{50D60941-A870-425C-88AE-7EA6891BBB26}" type="parTrans" cxnId="{66998627-9312-4BC4-971E-92864DFDBAD3}">
      <dgm:prSet/>
      <dgm:spPr/>
      <dgm:t>
        <a:bodyPr/>
        <a:lstStyle/>
        <a:p>
          <a:pPr rtl="1"/>
          <a:endParaRPr lang="he-IL"/>
        </a:p>
      </dgm:t>
    </dgm:pt>
    <dgm:pt modelId="{57671A96-7596-46DD-A5AA-F408ABC3E693}" type="sibTrans" cxnId="{66998627-9312-4BC4-971E-92864DFDBAD3}">
      <dgm:prSet/>
      <dgm:spPr/>
      <dgm:t>
        <a:bodyPr/>
        <a:lstStyle/>
        <a:p>
          <a:pPr rtl="1"/>
          <a:endParaRPr lang="he-IL" sz="3600"/>
        </a:p>
      </dgm:t>
    </dgm:pt>
    <dgm:pt modelId="{1D4EEE19-C457-42CA-B791-AE59361C98F9}">
      <dgm:prSet custT="1"/>
      <dgm:spPr/>
      <dgm:t>
        <a:bodyPr/>
        <a:lstStyle/>
        <a:p>
          <a:pPr rtl="1"/>
          <a:r>
            <a:rPr lang="he-IL" sz="2400" dirty="0" smtClean="0">
              <a:latin typeface="David" panose="020E0502060401010101" pitchFamily="34" charset="-79"/>
              <a:cs typeface="David" panose="020E0502060401010101" pitchFamily="34" charset="-79"/>
            </a:rPr>
            <a:t>הגדלת היקף המבוטחים בביטוח סיעודי</a:t>
          </a:r>
        </a:p>
      </dgm:t>
    </dgm:pt>
    <dgm:pt modelId="{DAAD28D1-81C7-4096-9B52-B2853063B265}" type="parTrans" cxnId="{B41D30D2-0D19-4DF2-8FF1-CA9F5164313F}">
      <dgm:prSet/>
      <dgm:spPr/>
      <dgm:t>
        <a:bodyPr/>
        <a:lstStyle/>
        <a:p>
          <a:pPr rtl="1"/>
          <a:endParaRPr lang="he-IL"/>
        </a:p>
      </dgm:t>
    </dgm:pt>
    <dgm:pt modelId="{F9877A8D-5068-435E-A5A6-716D5F2CBA26}" type="sibTrans" cxnId="{B41D30D2-0D19-4DF2-8FF1-CA9F5164313F}">
      <dgm:prSet/>
      <dgm:spPr/>
      <dgm:t>
        <a:bodyPr/>
        <a:lstStyle/>
        <a:p>
          <a:pPr rtl="1"/>
          <a:endParaRPr lang="he-IL" sz="3600"/>
        </a:p>
      </dgm:t>
    </dgm:pt>
    <dgm:pt modelId="{EFA7D203-1F89-49FB-94BC-6978DC24237E}">
      <dgm:prSet phldrT="[טקסט]" custT="1"/>
      <dgm:spPr/>
      <dgm:t>
        <a:bodyPr/>
        <a:lstStyle/>
        <a:p>
          <a:pPr algn="ctr" rtl="1"/>
          <a:endParaRPr lang="he-IL" sz="3600" dirty="0"/>
        </a:p>
      </dgm:t>
    </dgm:pt>
    <dgm:pt modelId="{94E760EC-EC4E-472F-BADF-D43E85EB42D4}" type="sibTrans" cxnId="{06FB0EAD-5139-47F1-AF94-15E32F0F8F50}">
      <dgm:prSet/>
      <dgm:spPr/>
      <dgm:t>
        <a:bodyPr/>
        <a:lstStyle/>
        <a:p>
          <a:pPr rtl="1"/>
          <a:endParaRPr lang="he-IL"/>
        </a:p>
      </dgm:t>
    </dgm:pt>
    <dgm:pt modelId="{7517DC80-10AD-4ECD-95B3-463A908A3781}" type="parTrans" cxnId="{06FB0EAD-5139-47F1-AF94-15E32F0F8F50}">
      <dgm:prSet/>
      <dgm:spPr/>
      <dgm:t>
        <a:bodyPr/>
        <a:lstStyle/>
        <a:p>
          <a:pPr rtl="1"/>
          <a:endParaRPr lang="he-IL"/>
        </a:p>
      </dgm:t>
    </dgm:pt>
    <dgm:pt modelId="{834DB1D4-9688-445A-A80E-6312F8F561B5}" type="pres">
      <dgm:prSet presAssocID="{105C314B-A1AA-4E4A-9DB7-F96F57345B11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pPr rtl="1"/>
          <a:endParaRPr lang="he-IL"/>
        </a:p>
      </dgm:t>
    </dgm:pt>
    <dgm:pt modelId="{01B3B728-BA06-4FCC-BF98-EBDF6D693AD0}" type="pres">
      <dgm:prSet presAssocID="{EFA7D203-1F89-49FB-94BC-6978DC24237E}" presName="centerShape" presStyleLbl="node0" presStyleIdx="0" presStyleCnt="1"/>
      <dgm:spPr/>
      <dgm:t>
        <a:bodyPr/>
        <a:lstStyle/>
        <a:p>
          <a:pPr rtl="1"/>
          <a:endParaRPr lang="he-IL"/>
        </a:p>
      </dgm:t>
    </dgm:pt>
    <dgm:pt modelId="{EFFF6175-7E99-4F88-AD12-E6E00A6045A0}" type="pres">
      <dgm:prSet presAssocID="{1C6F25C1-DD67-418E-A7ED-4511D7B73E61}" presName="node" presStyleLbl="node1" presStyleIdx="0" presStyleCnt="5" custScaleX="144033" custScaleY="134570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951A8D29-BBD7-472B-95A5-845810A203E2}" type="pres">
      <dgm:prSet presAssocID="{1C6F25C1-DD67-418E-A7ED-4511D7B73E61}" presName="dummy" presStyleCnt="0"/>
      <dgm:spPr/>
    </dgm:pt>
    <dgm:pt modelId="{ACB72231-55D9-4F2C-BB6F-471F50703C25}" type="pres">
      <dgm:prSet presAssocID="{FB938948-F744-4A41-B78F-38B61BB7C510}" presName="sibTrans" presStyleLbl="sibTrans2D1" presStyleIdx="0" presStyleCnt="5"/>
      <dgm:spPr/>
      <dgm:t>
        <a:bodyPr/>
        <a:lstStyle/>
        <a:p>
          <a:pPr rtl="1"/>
          <a:endParaRPr lang="he-IL"/>
        </a:p>
      </dgm:t>
    </dgm:pt>
    <dgm:pt modelId="{8D96EDC6-266D-4F43-8CBE-41A9D3AA1CEA}" type="pres">
      <dgm:prSet presAssocID="{3BDA1412-3A05-4F71-B886-95FA237ECB30}" presName="node" presStyleLbl="node1" presStyleIdx="1" presStyleCnt="5" custScaleX="144033" custScaleY="134570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6623C25B-3A92-4E97-A69E-39F8231EEB5C}" type="pres">
      <dgm:prSet presAssocID="{3BDA1412-3A05-4F71-B886-95FA237ECB30}" presName="dummy" presStyleCnt="0"/>
      <dgm:spPr/>
    </dgm:pt>
    <dgm:pt modelId="{64DA1CCA-09F6-4CDB-83E0-FFE20D09BF02}" type="pres">
      <dgm:prSet presAssocID="{6C7E43E7-5EEE-4063-B6F1-92C3B242AD1E}" presName="sibTrans" presStyleLbl="sibTrans2D1" presStyleIdx="1" presStyleCnt="5"/>
      <dgm:spPr/>
      <dgm:t>
        <a:bodyPr/>
        <a:lstStyle/>
        <a:p>
          <a:pPr rtl="1"/>
          <a:endParaRPr lang="he-IL"/>
        </a:p>
      </dgm:t>
    </dgm:pt>
    <dgm:pt modelId="{4F4948C0-60C2-4205-8B4D-0640BC7B8E17}" type="pres">
      <dgm:prSet presAssocID="{7F3B6D4B-4FE3-4280-A091-58E99F241EA9}" presName="node" presStyleLbl="node1" presStyleIdx="2" presStyleCnt="5" custScaleX="144033" custScaleY="134570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13722FC0-B209-4846-88C9-AB2A994A9C39}" type="pres">
      <dgm:prSet presAssocID="{7F3B6D4B-4FE3-4280-A091-58E99F241EA9}" presName="dummy" presStyleCnt="0"/>
      <dgm:spPr/>
    </dgm:pt>
    <dgm:pt modelId="{ED2B5212-F768-401F-BC67-2D7F14A156DC}" type="pres">
      <dgm:prSet presAssocID="{3B0CEC58-3AB1-4FB2-B954-199E048EAA28}" presName="sibTrans" presStyleLbl="sibTrans2D1" presStyleIdx="2" presStyleCnt="5"/>
      <dgm:spPr/>
      <dgm:t>
        <a:bodyPr/>
        <a:lstStyle/>
        <a:p>
          <a:pPr rtl="1"/>
          <a:endParaRPr lang="he-IL"/>
        </a:p>
      </dgm:t>
    </dgm:pt>
    <dgm:pt modelId="{23272185-CC87-4998-B95E-E4FBBB34E86E}" type="pres">
      <dgm:prSet presAssocID="{BED5F841-2909-40F4-95C5-469A69C44C5C}" presName="node" presStyleLbl="node1" presStyleIdx="3" presStyleCnt="5" custScaleX="144033" custScaleY="134570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2E901FCE-F567-432E-ABB9-554D3925D4BD}" type="pres">
      <dgm:prSet presAssocID="{BED5F841-2909-40F4-95C5-469A69C44C5C}" presName="dummy" presStyleCnt="0"/>
      <dgm:spPr/>
    </dgm:pt>
    <dgm:pt modelId="{DFE2BB7A-9966-45F6-BD89-DA859A7C07A6}" type="pres">
      <dgm:prSet presAssocID="{57671A96-7596-46DD-A5AA-F408ABC3E693}" presName="sibTrans" presStyleLbl="sibTrans2D1" presStyleIdx="3" presStyleCnt="5"/>
      <dgm:spPr/>
      <dgm:t>
        <a:bodyPr/>
        <a:lstStyle/>
        <a:p>
          <a:pPr rtl="1"/>
          <a:endParaRPr lang="he-IL"/>
        </a:p>
      </dgm:t>
    </dgm:pt>
    <dgm:pt modelId="{FB5D3CAB-7110-4C5F-A3D0-FEF1934D3250}" type="pres">
      <dgm:prSet presAssocID="{1D4EEE19-C457-42CA-B791-AE59361C98F9}" presName="node" presStyleLbl="node1" presStyleIdx="4" presStyleCnt="5" custScaleX="144033" custScaleY="134570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04EABB9D-78F0-4C41-97ED-6076491FBCCC}" type="pres">
      <dgm:prSet presAssocID="{1D4EEE19-C457-42CA-B791-AE59361C98F9}" presName="dummy" presStyleCnt="0"/>
      <dgm:spPr/>
    </dgm:pt>
    <dgm:pt modelId="{9E7967B9-6284-466E-9B7B-21BE4F32AFC2}" type="pres">
      <dgm:prSet presAssocID="{F9877A8D-5068-435E-A5A6-716D5F2CBA26}" presName="sibTrans" presStyleLbl="sibTrans2D1" presStyleIdx="4" presStyleCnt="5"/>
      <dgm:spPr/>
      <dgm:t>
        <a:bodyPr/>
        <a:lstStyle/>
        <a:p>
          <a:pPr rtl="1"/>
          <a:endParaRPr lang="he-IL"/>
        </a:p>
      </dgm:t>
    </dgm:pt>
  </dgm:ptLst>
  <dgm:cxnLst>
    <dgm:cxn modelId="{8ACE5FF2-3218-407D-A05A-84938E45C312}" srcId="{EFA7D203-1F89-49FB-94BC-6978DC24237E}" destId="{7F3B6D4B-4FE3-4280-A091-58E99F241EA9}" srcOrd="2" destOrd="0" parTransId="{38FB08AB-6143-481F-AFBB-648F33FCE339}" sibTransId="{3B0CEC58-3AB1-4FB2-B954-199E048EAA28}"/>
    <dgm:cxn modelId="{7F67ACC9-CD15-4FD9-A74D-D9A86E74B831}" type="presOf" srcId="{3B0CEC58-3AB1-4FB2-B954-199E048EAA28}" destId="{ED2B5212-F768-401F-BC67-2D7F14A156DC}" srcOrd="0" destOrd="0" presId="urn:microsoft.com/office/officeart/2005/8/layout/radial6"/>
    <dgm:cxn modelId="{C3E65A3E-6E63-4089-AFFB-8E4692DB641E}" type="presOf" srcId="{F9877A8D-5068-435E-A5A6-716D5F2CBA26}" destId="{9E7967B9-6284-466E-9B7B-21BE4F32AFC2}" srcOrd="0" destOrd="0" presId="urn:microsoft.com/office/officeart/2005/8/layout/radial6"/>
    <dgm:cxn modelId="{A4A413BE-AF1B-4B21-9B52-A1BFDB80B7B5}" type="presOf" srcId="{1D4EEE19-C457-42CA-B791-AE59361C98F9}" destId="{FB5D3CAB-7110-4C5F-A3D0-FEF1934D3250}" srcOrd="0" destOrd="0" presId="urn:microsoft.com/office/officeart/2005/8/layout/radial6"/>
    <dgm:cxn modelId="{ADE9C612-8D6F-42A4-BDF9-AD33B45F9536}" type="presOf" srcId="{57671A96-7596-46DD-A5AA-F408ABC3E693}" destId="{DFE2BB7A-9966-45F6-BD89-DA859A7C07A6}" srcOrd="0" destOrd="0" presId="urn:microsoft.com/office/officeart/2005/8/layout/radial6"/>
    <dgm:cxn modelId="{B41D30D2-0D19-4DF2-8FF1-CA9F5164313F}" srcId="{EFA7D203-1F89-49FB-94BC-6978DC24237E}" destId="{1D4EEE19-C457-42CA-B791-AE59361C98F9}" srcOrd="4" destOrd="0" parTransId="{DAAD28D1-81C7-4096-9B52-B2853063B265}" sibTransId="{F9877A8D-5068-435E-A5A6-716D5F2CBA26}"/>
    <dgm:cxn modelId="{4FBAF189-9F15-432C-8D06-4B9925F66CB3}" type="presOf" srcId="{6C7E43E7-5EEE-4063-B6F1-92C3B242AD1E}" destId="{64DA1CCA-09F6-4CDB-83E0-FFE20D09BF02}" srcOrd="0" destOrd="0" presId="urn:microsoft.com/office/officeart/2005/8/layout/radial6"/>
    <dgm:cxn modelId="{147448E8-4871-4DDF-8837-BC49540B6F76}" type="presOf" srcId="{3BDA1412-3A05-4F71-B886-95FA237ECB30}" destId="{8D96EDC6-266D-4F43-8CBE-41A9D3AA1CEA}" srcOrd="0" destOrd="0" presId="urn:microsoft.com/office/officeart/2005/8/layout/radial6"/>
    <dgm:cxn modelId="{F2684BCE-4F8B-4AD5-B5B1-6D26BFA0FE33}" type="presOf" srcId="{7F3B6D4B-4FE3-4280-A091-58E99F241EA9}" destId="{4F4948C0-60C2-4205-8B4D-0640BC7B8E17}" srcOrd="0" destOrd="0" presId="urn:microsoft.com/office/officeart/2005/8/layout/radial6"/>
    <dgm:cxn modelId="{3963A406-8F11-4D68-99D8-AC04583E3B1A}" type="presOf" srcId="{BED5F841-2909-40F4-95C5-469A69C44C5C}" destId="{23272185-CC87-4998-B95E-E4FBBB34E86E}" srcOrd="0" destOrd="0" presId="urn:microsoft.com/office/officeart/2005/8/layout/radial6"/>
    <dgm:cxn modelId="{F7338B2F-9E40-489E-B6AC-D106552596F3}" srcId="{EFA7D203-1F89-49FB-94BC-6978DC24237E}" destId="{1C6F25C1-DD67-418E-A7ED-4511D7B73E61}" srcOrd="0" destOrd="0" parTransId="{2E62D668-E1FA-49EA-8A7E-C503504261A5}" sibTransId="{FB938948-F744-4A41-B78F-38B61BB7C510}"/>
    <dgm:cxn modelId="{66998627-9312-4BC4-971E-92864DFDBAD3}" srcId="{EFA7D203-1F89-49FB-94BC-6978DC24237E}" destId="{BED5F841-2909-40F4-95C5-469A69C44C5C}" srcOrd="3" destOrd="0" parTransId="{50D60941-A870-425C-88AE-7EA6891BBB26}" sibTransId="{57671A96-7596-46DD-A5AA-F408ABC3E693}"/>
    <dgm:cxn modelId="{D009FE0A-31A1-4902-B4DB-B8D85A0E4C43}" srcId="{EFA7D203-1F89-49FB-94BC-6978DC24237E}" destId="{3BDA1412-3A05-4F71-B886-95FA237ECB30}" srcOrd="1" destOrd="0" parTransId="{221FA9E6-9D12-4667-9F28-40BC2FCAB53F}" sibTransId="{6C7E43E7-5EEE-4063-B6F1-92C3B242AD1E}"/>
    <dgm:cxn modelId="{D4E63650-9267-4806-A515-C57C1D856FBF}" type="presOf" srcId="{EFA7D203-1F89-49FB-94BC-6978DC24237E}" destId="{01B3B728-BA06-4FCC-BF98-EBDF6D693AD0}" srcOrd="0" destOrd="0" presId="urn:microsoft.com/office/officeart/2005/8/layout/radial6"/>
    <dgm:cxn modelId="{554D2733-54CB-4EE7-A0F3-1C2C9FAC28B0}" type="presOf" srcId="{FB938948-F744-4A41-B78F-38B61BB7C510}" destId="{ACB72231-55D9-4F2C-BB6F-471F50703C25}" srcOrd="0" destOrd="0" presId="urn:microsoft.com/office/officeart/2005/8/layout/radial6"/>
    <dgm:cxn modelId="{06FB0EAD-5139-47F1-AF94-15E32F0F8F50}" srcId="{105C314B-A1AA-4E4A-9DB7-F96F57345B11}" destId="{EFA7D203-1F89-49FB-94BC-6978DC24237E}" srcOrd="0" destOrd="0" parTransId="{7517DC80-10AD-4ECD-95B3-463A908A3781}" sibTransId="{94E760EC-EC4E-472F-BADF-D43E85EB42D4}"/>
    <dgm:cxn modelId="{44E8376D-95E0-4DF0-9872-B464FEAA104A}" type="presOf" srcId="{105C314B-A1AA-4E4A-9DB7-F96F57345B11}" destId="{834DB1D4-9688-445A-A80E-6312F8F561B5}" srcOrd="0" destOrd="0" presId="urn:microsoft.com/office/officeart/2005/8/layout/radial6"/>
    <dgm:cxn modelId="{3C4799FB-411D-468F-9DFF-0507EF8D8C4D}" type="presOf" srcId="{1C6F25C1-DD67-418E-A7ED-4511D7B73E61}" destId="{EFFF6175-7E99-4F88-AD12-E6E00A6045A0}" srcOrd="0" destOrd="0" presId="urn:microsoft.com/office/officeart/2005/8/layout/radial6"/>
    <dgm:cxn modelId="{2210B199-EEF8-4917-9E85-9B263F93C711}" type="presParOf" srcId="{834DB1D4-9688-445A-A80E-6312F8F561B5}" destId="{01B3B728-BA06-4FCC-BF98-EBDF6D693AD0}" srcOrd="0" destOrd="0" presId="urn:microsoft.com/office/officeart/2005/8/layout/radial6"/>
    <dgm:cxn modelId="{CA1C09BA-F401-4337-89DD-10AA85FFE3F3}" type="presParOf" srcId="{834DB1D4-9688-445A-A80E-6312F8F561B5}" destId="{EFFF6175-7E99-4F88-AD12-E6E00A6045A0}" srcOrd="1" destOrd="0" presId="urn:microsoft.com/office/officeart/2005/8/layout/radial6"/>
    <dgm:cxn modelId="{3E3C766F-ECF6-4FAD-AD55-03DF2AFEB8B7}" type="presParOf" srcId="{834DB1D4-9688-445A-A80E-6312F8F561B5}" destId="{951A8D29-BBD7-472B-95A5-845810A203E2}" srcOrd="2" destOrd="0" presId="urn:microsoft.com/office/officeart/2005/8/layout/radial6"/>
    <dgm:cxn modelId="{47E70A9C-DDC6-42AF-A008-46A2EF259CEC}" type="presParOf" srcId="{834DB1D4-9688-445A-A80E-6312F8F561B5}" destId="{ACB72231-55D9-4F2C-BB6F-471F50703C25}" srcOrd="3" destOrd="0" presId="urn:microsoft.com/office/officeart/2005/8/layout/radial6"/>
    <dgm:cxn modelId="{0C7116D1-475A-438F-BB86-29139D2A5735}" type="presParOf" srcId="{834DB1D4-9688-445A-A80E-6312F8F561B5}" destId="{8D96EDC6-266D-4F43-8CBE-41A9D3AA1CEA}" srcOrd="4" destOrd="0" presId="urn:microsoft.com/office/officeart/2005/8/layout/radial6"/>
    <dgm:cxn modelId="{367C63B2-3E9D-45B5-811C-25851C3D9344}" type="presParOf" srcId="{834DB1D4-9688-445A-A80E-6312F8F561B5}" destId="{6623C25B-3A92-4E97-A69E-39F8231EEB5C}" srcOrd="5" destOrd="0" presId="urn:microsoft.com/office/officeart/2005/8/layout/radial6"/>
    <dgm:cxn modelId="{C3A97EC7-FD14-4DDE-BFAD-7408407981D4}" type="presParOf" srcId="{834DB1D4-9688-445A-A80E-6312F8F561B5}" destId="{64DA1CCA-09F6-4CDB-83E0-FFE20D09BF02}" srcOrd="6" destOrd="0" presId="urn:microsoft.com/office/officeart/2005/8/layout/radial6"/>
    <dgm:cxn modelId="{E2B7EB50-F5C8-4380-9601-7C3C90DBBD3A}" type="presParOf" srcId="{834DB1D4-9688-445A-A80E-6312F8F561B5}" destId="{4F4948C0-60C2-4205-8B4D-0640BC7B8E17}" srcOrd="7" destOrd="0" presId="urn:microsoft.com/office/officeart/2005/8/layout/radial6"/>
    <dgm:cxn modelId="{7FCF7D64-352A-4878-9391-6E0C8828A534}" type="presParOf" srcId="{834DB1D4-9688-445A-A80E-6312F8F561B5}" destId="{13722FC0-B209-4846-88C9-AB2A994A9C39}" srcOrd="8" destOrd="0" presId="urn:microsoft.com/office/officeart/2005/8/layout/radial6"/>
    <dgm:cxn modelId="{1944F6C1-2692-4D2A-A3C3-F03AA65609FE}" type="presParOf" srcId="{834DB1D4-9688-445A-A80E-6312F8F561B5}" destId="{ED2B5212-F768-401F-BC67-2D7F14A156DC}" srcOrd="9" destOrd="0" presId="urn:microsoft.com/office/officeart/2005/8/layout/radial6"/>
    <dgm:cxn modelId="{7D5CFCAE-F74C-430E-A955-FDC135389B37}" type="presParOf" srcId="{834DB1D4-9688-445A-A80E-6312F8F561B5}" destId="{23272185-CC87-4998-B95E-E4FBBB34E86E}" srcOrd="10" destOrd="0" presId="urn:microsoft.com/office/officeart/2005/8/layout/radial6"/>
    <dgm:cxn modelId="{EBEA1501-C270-4F1E-BA8D-C19CCB850608}" type="presParOf" srcId="{834DB1D4-9688-445A-A80E-6312F8F561B5}" destId="{2E901FCE-F567-432E-ABB9-554D3925D4BD}" srcOrd="11" destOrd="0" presId="urn:microsoft.com/office/officeart/2005/8/layout/radial6"/>
    <dgm:cxn modelId="{2CE7C403-AFB2-4D54-88CD-1D103BBA4656}" type="presParOf" srcId="{834DB1D4-9688-445A-A80E-6312F8F561B5}" destId="{DFE2BB7A-9966-45F6-BD89-DA859A7C07A6}" srcOrd="12" destOrd="0" presId="urn:microsoft.com/office/officeart/2005/8/layout/radial6"/>
    <dgm:cxn modelId="{7CA55BF9-81C2-4B21-83BD-B3C143F14B1B}" type="presParOf" srcId="{834DB1D4-9688-445A-A80E-6312F8F561B5}" destId="{FB5D3CAB-7110-4C5F-A3D0-FEF1934D3250}" srcOrd="13" destOrd="0" presId="urn:microsoft.com/office/officeart/2005/8/layout/radial6"/>
    <dgm:cxn modelId="{40B554ED-2A8A-461E-8A55-29409CB3850B}" type="presParOf" srcId="{834DB1D4-9688-445A-A80E-6312F8F561B5}" destId="{04EABB9D-78F0-4C41-97ED-6076491FBCCC}" srcOrd="14" destOrd="0" presId="urn:microsoft.com/office/officeart/2005/8/layout/radial6"/>
    <dgm:cxn modelId="{E934F828-41AC-43D9-B890-C829FFFFC88B}" type="presParOf" srcId="{834DB1D4-9688-445A-A80E-6312F8F561B5}" destId="{9E7967B9-6284-466E-9B7B-21BE4F32AFC2}" srcOrd="15" destOrd="0" presId="urn:microsoft.com/office/officeart/2005/8/layout/radial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E7967B9-6284-466E-9B7B-21BE4F32AFC2}">
      <dsp:nvSpPr>
        <dsp:cNvPr id="0" name=""/>
        <dsp:cNvSpPr/>
      </dsp:nvSpPr>
      <dsp:spPr>
        <a:xfrm>
          <a:off x="2155940" y="643003"/>
          <a:ext cx="4178616" cy="4178616"/>
        </a:xfrm>
        <a:prstGeom prst="blockArc">
          <a:avLst>
            <a:gd name="adj1" fmla="val 11880000"/>
            <a:gd name="adj2" fmla="val 16200000"/>
            <a:gd name="adj3" fmla="val 464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tint val="6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FE2BB7A-9966-45F6-BD89-DA859A7C07A6}">
      <dsp:nvSpPr>
        <dsp:cNvPr id="0" name=""/>
        <dsp:cNvSpPr/>
      </dsp:nvSpPr>
      <dsp:spPr>
        <a:xfrm>
          <a:off x="2155940" y="643003"/>
          <a:ext cx="4178616" cy="4178616"/>
        </a:xfrm>
        <a:prstGeom prst="blockArc">
          <a:avLst>
            <a:gd name="adj1" fmla="val 7560000"/>
            <a:gd name="adj2" fmla="val 11880000"/>
            <a:gd name="adj3" fmla="val 464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tint val="6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ED2B5212-F768-401F-BC67-2D7F14A156DC}">
      <dsp:nvSpPr>
        <dsp:cNvPr id="0" name=""/>
        <dsp:cNvSpPr/>
      </dsp:nvSpPr>
      <dsp:spPr>
        <a:xfrm>
          <a:off x="2155940" y="643003"/>
          <a:ext cx="4178616" cy="4178616"/>
        </a:xfrm>
        <a:prstGeom prst="blockArc">
          <a:avLst>
            <a:gd name="adj1" fmla="val 3240000"/>
            <a:gd name="adj2" fmla="val 7560000"/>
            <a:gd name="adj3" fmla="val 464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tint val="6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4DA1CCA-09F6-4CDB-83E0-FFE20D09BF02}">
      <dsp:nvSpPr>
        <dsp:cNvPr id="0" name=""/>
        <dsp:cNvSpPr/>
      </dsp:nvSpPr>
      <dsp:spPr>
        <a:xfrm>
          <a:off x="2155940" y="643003"/>
          <a:ext cx="4178616" cy="4178616"/>
        </a:xfrm>
        <a:prstGeom prst="blockArc">
          <a:avLst>
            <a:gd name="adj1" fmla="val 20520000"/>
            <a:gd name="adj2" fmla="val 3240000"/>
            <a:gd name="adj3" fmla="val 464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tint val="6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ACB72231-55D9-4F2C-BB6F-471F50703C25}">
      <dsp:nvSpPr>
        <dsp:cNvPr id="0" name=""/>
        <dsp:cNvSpPr/>
      </dsp:nvSpPr>
      <dsp:spPr>
        <a:xfrm>
          <a:off x="2155940" y="643003"/>
          <a:ext cx="4178616" cy="4178616"/>
        </a:xfrm>
        <a:prstGeom prst="blockArc">
          <a:avLst>
            <a:gd name="adj1" fmla="val 16200000"/>
            <a:gd name="adj2" fmla="val 20520000"/>
            <a:gd name="adj3" fmla="val 464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tint val="6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01B3B728-BA06-4FCC-BF98-EBDF6D693AD0}">
      <dsp:nvSpPr>
        <dsp:cNvPr id="0" name=""/>
        <dsp:cNvSpPr/>
      </dsp:nvSpPr>
      <dsp:spPr>
        <a:xfrm>
          <a:off x="3283434" y="1770498"/>
          <a:ext cx="1923628" cy="1923628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6002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e-IL" sz="3600" kern="1200" dirty="0"/>
        </a:p>
      </dsp:txBody>
      <dsp:txXfrm>
        <a:off x="3565143" y="2052207"/>
        <a:ext cx="1360210" cy="1360210"/>
      </dsp:txXfrm>
    </dsp:sp>
    <dsp:sp modelId="{EFFF6175-7E99-4F88-AD12-E6E00A6045A0}">
      <dsp:nvSpPr>
        <dsp:cNvPr id="0" name=""/>
        <dsp:cNvSpPr/>
      </dsp:nvSpPr>
      <dsp:spPr>
        <a:xfrm>
          <a:off x="3275517" y="-214540"/>
          <a:ext cx="1939461" cy="1812038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2400" kern="1200" dirty="0" smtClean="0">
              <a:latin typeface="David" panose="020E0502060401010101" pitchFamily="34" charset="-79"/>
              <a:cs typeface="David" panose="020E0502060401010101" pitchFamily="34" charset="-79"/>
            </a:rPr>
            <a:t>שיפור איכות הטיפול</a:t>
          </a:r>
          <a:endParaRPr lang="he-IL" sz="2400" kern="1200" dirty="0"/>
        </a:p>
      </dsp:txBody>
      <dsp:txXfrm>
        <a:off x="3559544" y="50827"/>
        <a:ext cx="1371407" cy="1281304"/>
      </dsp:txXfrm>
    </dsp:sp>
    <dsp:sp modelId="{8D96EDC6-266D-4F43-8CBE-41A9D3AA1CEA}">
      <dsp:nvSpPr>
        <dsp:cNvPr id="0" name=""/>
        <dsp:cNvSpPr/>
      </dsp:nvSpPr>
      <dsp:spPr>
        <a:xfrm>
          <a:off x="5216465" y="1195640"/>
          <a:ext cx="1939461" cy="1812038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2400" kern="1200" dirty="0" smtClean="0">
              <a:latin typeface="David" panose="020E0502060401010101" pitchFamily="34" charset="-79"/>
              <a:cs typeface="David" panose="020E0502060401010101" pitchFamily="34" charset="-79"/>
            </a:rPr>
            <a:t>הרחבת הכיסוי הציבורי והפחתת הנטל</a:t>
          </a:r>
        </a:p>
      </dsp:txBody>
      <dsp:txXfrm>
        <a:off x="5500492" y="1461007"/>
        <a:ext cx="1371407" cy="1281304"/>
      </dsp:txXfrm>
    </dsp:sp>
    <dsp:sp modelId="{4F4948C0-60C2-4205-8B4D-0640BC7B8E17}">
      <dsp:nvSpPr>
        <dsp:cNvPr id="0" name=""/>
        <dsp:cNvSpPr/>
      </dsp:nvSpPr>
      <dsp:spPr>
        <a:xfrm>
          <a:off x="4475089" y="3477361"/>
          <a:ext cx="1939461" cy="1812038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2400" kern="1200" dirty="0" smtClean="0">
              <a:latin typeface="David" panose="020E0502060401010101" pitchFamily="34" charset="-79"/>
              <a:cs typeface="David" panose="020E0502060401010101" pitchFamily="34" charset="-79"/>
            </a:rPr>
            <a:t>הפחתת בירוקרטיה ופישוט התהליך</a:t>
          </a:r>
        </a:p>
      </dsp:txBody>
      <dsp:txXfrm>
        <a:off x="4759116" y="3742728"/>
        <a:ext cx="1371407" cy="1281304"/>
      </dsp:txXfrm>
    </dsp:sp>
    <dsp:sp modelId="{23272185-CC87-4998-B95E-E4FBBB34E86E}">
      <dsp:nvSpPr>
        <dsp:cNvPr id="0" name=""/>
        <dsp:cNvSpPr/>
      </dsp:nvSpPr>
      <dsp:spPr>
        <a:xfrm>
          <a:off x="2075946" y="3477361"/>
          <a:ext cx="1939461" cy="1812038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2400" kern="1200" dirty="0" smtClean="0">
              <a:latin typeface="David" panose="020E0502060401010101" pitchFamily="34" charset="-79"/>
              <a:cs typeface="David" panose="020E0502060401010101" pitchFamily="34" charset="-79"/>
            </a:rPr>
            <a:t>הארכת פרק החיים התפקודי של הקשיש</a:t>
          </a:r>
        </a:p>
      </dsp:txBody>
      <dsp:txXfrm>
        <a:off x="2359973" y="3742728"/>
        <a:ext cx="1371407" cy="1281304"/>
      </dsp:txXfrm>
    </dsp:sp>
    <dsp:sp modelId="{FB5D3CAB-7110-4C5F-A3D0-FEF1934D3250}">
      <dsp:nvSpPr>
        <dsp:cNvPr id="0" name=""/>
        <dsp:cNvSpPr/>
      </dsp:nvSpPr>
      <dsp:spPr>
        <a:xfrm>
          <a:off x="1334570" y="1195640"/>
          <a:ext cx="1939461" cy="1812038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2400" kern="1200" dirty="0" smtClean="0">
              <a:latin typeface="David" panose="020E0502060401010101" pitchFamily="34" charset="-79"/>
              <a:cs typeface="David" panose="020E0502060401010101" pitchFamily="34" charset="-79"/>
            </a:rPr>
            <a:t>הגדלת היקף המבוטחים בביטוח סיעודי</a:t>
          </a:r>
        </a:p>
      </dsp:txBody>
      <dsp:txXfrm>
        <a:off x="1618597" y="1461007"/>
        <a:ext cx="1371407" cy="128130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6">
  <dgm:title val=""/>
  <dgm:desc val=""/>
  <dgm:catLst>
    <dgm:cat type="cycle" pri="9000"/>
    <dgm:cat type="relationship" pri="2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choose name="Name3">
          <dgm:if name="Name4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5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6">
        <dgm:choose name="Name7">
          <dgm:if name="Name8" axis="ch ch" ptType="node node" st="1 1" cnt="1 0" func="cnt" op="lte" val="1">
            <dgm:alg type="cycle">
              <dgm:param type="stAng" val="-90"/>
              <dgm:param type="spanAng" val="360"/>
              <dgm:param type="ctrShpMap" val="fNode"/>
            </dgm:alg>
          </dgm:if>
          <dgm:else name="Name9">
            <dgm:alg type="cycle">
              <dgm:param type="stAng" val="0"/>
              <dgm:param type="spanAng" val="-360"/>
              <dgm:param type="ctrShpMap" val="fNode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10">
      <dgm:if name="Name11" func="var" arg="dir" op="equ" val="norm">
        <dgm:choose name="Name12">
          <dgm:if name="Name13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des" forName="oneNode" refType="primFontSz" refFor="ch" refForName="centerShape" op="lte" fact="0.95"/>
              <dgm:constr type="diam" for="ch" forName="singleconn" refType="diam" op="equ" fact="-1"/>
              <dgm:constr type="h" for="ch" forName="singleconn" refType="w" refFor="ch" refForName="oneComp" fact="0.24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4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forName="sibTrans" refType="diam" op="equ"/>
              <dgm:constr type="h" for="ch" forName="sibTrans" refType="w" refFor="ch" refForName="node" fact="0.24"/>
              <dgm:constr type="w" for="ch" forName="dummy" val="1"/>
            </dgm:constrLst>
          </dgm:else>
        </dgm:choose>
      </dgm:if>
      <dgm:else name="Name15">
        <dgm:choose name="Name16">
          <dgm:if name="Name17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ch" forName="oneNode" refType="primFontSz" refFor="ch" refForName="centerShape" op="lte" fact="0.95"/>
              <dgm:constr type="diam" for="ch" forName="singleconn" refType="diam"/>
              <dgm:constr type="h" for="ch" forName="singleconn" refType="w" refFor="ch" refForName="oneComp" fact="0.24"/>
              <dgm:constr type="diam" for="ch" refType="diam" op="equ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8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ptType="sibTrans" refType="diam" fact="-1"/>
              <dgm:constr type="h" for="ch" forName="sibTrans" refType="w" refFor="ch" refForName="node" fact="0.24"/>
              <dgm:constr type="diam" for="ch" refType="diam" op="equ" fact="-1"/>
              <dgm:constr type="w" for="ch" forName="dummy" val="1"/>
            </dgm:constrLst>
          </dgm:else>
        </dgm:choose>
      </dgm:else>
    </dgm:choose>
    <dgm:ruleLst>
      <dgm:rule type="diam" val="INF" fact="NaN" max="NaN"/>
    </dgm:ruleLst>
    <dgm:forEach name="Name19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20" axis="ch">
        <dgm:forEach name="Name21" axis="self" ptType="node">
          <dgm:choose name="Name22">
            <dgm:if name="Name23" axis="par ch" ptType="node node" func="cnt" op="gt" val="1">
              <dgm:layoutNode name="node" styleLbl="node1">
                <dgm:varLst>
                  <dgm:bulletEnabled val="1"/>
                </dgm:varLst>
                <dgm:alg type="tx">
                  <dgm:param type="txAnchorVertCh" val="mid"/>
                </dgm:alg>
                <dgm:shape xmlns:r="http://schemas.openxmlformats.org/officeDocument/2006/relationships" type="ellipse" r:blip="">
                  <dgm:adjLst/>
                </dgm:shape>
                <dgm:presOf axis="desOrSelf" ptType="node"/>
                <dgm:constrLst>
                  <dgm:constr type="h" refType="w"/>
                  <dgm:constr type="tMarg" refType="primFontSz" fact="0.1"/>
                  <dgm:constr type="bMarg" refType="primFontSz" fact="0.1"/>
                  <dgm:constr type="lMarg" refType="primFontSz" fact="0.1"/>
                  <dgm:constr type="rMarg" refType="primFontSz" fact="0.1"/>
                </dgm:constrLst>
                <dgm:ruleLst>
                  <dgm:rule type="primFontSz" val="5" fact="NaN" max="NaN"/>
                </dgm:ruleLst>
              </dgm:layoutNode>
              <dgm:layoutNode name="dummy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" axis="followSib" ptType="sibTrans" hideLastTrans="0" cnt="1">
                <dgm:layoutNode name="sibTrans" styleLbl="sibTrans2D1">
                  <dgm:alg type="conn">
                    <dgm:param type="connRout" val="curve"/>
                    <dgm:param type="begPts" val="ctr"/>
                    <dgm:param type="endPts" val="ctr"/>
                    <dgm:param type="begSty" val="noArr"/>
                    <dgm:param type="endSty" val="noArr"/>
                    <dgm:param type="dstNode" val="node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if name="Name24" axis="par ch" ptType="node node" func="cnt" op="equ" val="1">
              <dgm:layoutNode name="oneComp">
                <dgm:alg type="composite">
                  <dgm:param type="ar" val="1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  <dgm:constr type="l" for="ch" forName="dummyConnPt" refType="w" fact="0.5"/>
                  <dgm:constr type="t" for="ch" forName="dummyConnPt" refType="w" fact="0.5"/>
                  <dgm:constr type="l" for="ch" forName="oneNode"/>
                  <dgm:constr type="t" for="ch" forName="oneNode"/>
                  <dgm:constr type="h" for="ch" forName="oneNode" refType="h"/>
                  <dgm:constr type="w" for="ch" forName="oneNode" refType="w"/>
                </dgm:constrLst>
                <dgm:ruleLst/>
                <dgm:layoutNode name="dummyConnPt" styleLbl="node1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val="1"/>
                    <dgm:constr type="h" val="1"/>
                  </dgm:constrLst>
                  <dgm:ruleLst/>
                </dgm:layoutNode>
                <dgm:layoutNode name="oneNode" styleLbl="node1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h" refType="w"/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</dgm:layoutNode>
              <dgm:layoutNode name="dummya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b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c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1" axis="followSib" ptType="sibTrans" hideLastTrans="0" cnt="1">
                <dgm:layoutNode name="singleconn" styleLbl="sibTrans2D1">
                  <dgm:alg type="conn">
                    <dgm:param type="connRout" val="longCurve"/>
                    <dgm:param type="begPts" val="bCtr"/>
                    <dgm:param type="endPts" val="tCtr"/>
                    <dgm:param type="begSty" val="noArr"/>
                    <dgm:param type="endSty" val="noArr"/>
                    <dgm:param type="srcNode" val="dummyConnPt"/>
                    <dgm:param type="dstNode" val="dummyConnPt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else name="Name25"/>
          </dgm:choos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0.35684</cdr:x>
      <cdr:y>0.03808</cdr:y>
    </cdr:from>
    <cdr:to>
      <cdr:x>0.71202</cdr:x>
      <cdr:y>0.09949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2877898" y="197426"/>
          <a:ext cx="2864476" cy="318385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400" dirty="0">
              <a:latin typeface="David" panose="020E0502060401010101" pitchFamily="34" charset="-79"/>
              <a:cs typeface="David" panose="020E0502060401010101" pitchFamily="34" charset="-79"/>
            </a:rPr>
            <a:t>Workers</a:t>
          </a:r>
          <a:r>
            <a:rPr lang="en-US" sz="1400" baseline="0" dirty="0">
              <a:latin typeface="David" panose="020E0502060401010101" pitchFamily="34" charset="-79"/>
              <a:cs typeface="David" panose="020E0502060401010101" pitchFamily="34" charset="-79"/>
            </a:rPr>
            <a:t> per 100 people aged 65+</a:t>
          </a:r>
          <a:endParaRPr lang="en-US" sz="1400" dirty="0">
            <a:latin typeface="David" panose="020E0502060401010101" pitchFamily="34" charset="-79"/>
            <a:cs typeface="David" panose="020E0502060401010101" pitchFamily="34" charset="-79"/>
          </a:endParaRPr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עליונה 1"/>
          <p:cNvSpPr>
            <a:spLocks noGrp="1"/>
          </p:cNvSpPr>
          <p:nvPr>
            <p:ph type="hdr" sz="quarter"/>
          </p:nvPr>
        </p:nvSpPr>
        <p:spPr>
          <a:xfrm>
            <a:off x="3852016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quarter" idx="1"/>
          </p:nvPr>
        </p:nvSpPr>
        <p:spPr>
          <a:xfrm>
            <a:off x="1574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AE9FC590-E2FD-4651-97B5-541DF9B09DCE}" type="datetimeFigureOut">
              <a:rPr lang="he-IL" smtClean="0"/>
              <a:t>ד'/אדר/תשע"ח</a:t>
            </a:fld>
            <a:endParaRPr lang="he-IL"/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2"/>
          </p:nvPr>
        </p:nvSpPr>
        <p:spPr>
          <a:xfrm>
            <a:off x="3852016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3"/>
          </p:nvPr>
        </p:nvSpPr>
        <p:spPr>
          <a:xfrm>
            <a:off x="1574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94FF5A7B-665E-44FA-90D6-8EC7BDEC5E1B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91683699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עליונה 1"/>
          <p:cNvSpPr>
            <a:spLocks noGrp="1"/>
          </p:cNvSpPr>
          <p:nvPr>
            <p:ph type="hdr" sz="quarter"/>
          </p:nvPr>
        </p:nvSpPr>
        <p:spPr>
          <a:xfrm>
            <a:off x="3852016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idx="1"/>
          </p:nvPr>
        </p:nvSpPr>
        <p:spPr>
          <a:xfrm>
            <a:off x="1574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BA034E52-A91D-474F-A03E-36507D11B1F4}" type="datetimeFigureOut">
              <a:rPr lang="he-IL" smtClean="0"/>
              <a:t>ד'/אדר/תשע"ח</a:t>
            </a:fld>
            <a:endParaRPr lang="he-IL"/>
          </a:p>
        </p:txBody>
      </p:sp>
      <p:sp>
        <p:nvSpPr>
          <p:cNvPr id="4" name="מציין מיקום של תמונת שקופית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he-IL"/>
          </a:p>
        </p:txBody>
      </p:sp>
      <p:sp>
        <p:nvSpPr>
          <p:cNvPr id="5" name="מציין מיקום של הערות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1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4"/>
          </p:nvPr>
        </p:nvSpPr>
        <p:spPr>
          <a:xfrm>
            <a:off x="3852016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5"/>
          </p:nvPr>
        </p:nvSpPr>
        <p:spPr>
          <a:xfrm>
            <a:off x="1574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3E7D44DA-1738-497E-901A-E6B96CBACA83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1237324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270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algn="r" rtl="1" eaLnBrk="1" hangingPunct="1">
              <a:spcBef>
                <a:spcPct val="0"/>
              </a:spcBef>
            </a:pPr>
            <a:endParaRPr lang="he-IL" dirty="0" smtClean="0"/>
          </a:p>
        </p:txBody>
      </p:sp>
      <p:sp>
        <p:nvSpPr>
          <p:cNvPr id="28675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12A6616-C038-4FC2-AD31-E11C3B90C19E}" type="slidenum">
              <a:rPr lang="en-US" smtClean="0">
                <a:cs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en-US" smtClean="0"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5600505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7D44DA-1738-497E-901A-E6B96CBACA83}" type="slidenum">
              <a:rPr lang="he-IL" smtClean="0"/>
              <a:t>4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76036347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he-IL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התארכות תוחלת החיים ב-35 השנים האחרונות הביאה לידי כך שגבר צפוי לחיות בגמלאות בממוצע כ-17 שנים לאחר מועד פרישתו מעבודה, ואילו אישה צפויה לחיות בגמלאות כ-24 שנים לאחר מועד פרישתה מעבודה</a:t>
            </a:r>
            <a:r>
              <a:rPr lang="he-IL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endParaRPr 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rtl="1"/>
            <a:r>
              <a:rPr lang="he-IL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חישוב הנלקח על בסיס תוחלת החיים וגיל הפרישה הסטטוטורי כיום לגבר ולאישה, 67 ו-62 בהתאמה</a:t>
            </a:r>
            <a:endParaRPr 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7D44DA-1738-497E-901A-E6B96CBACA83}" type="slidenum">
              <a:rPr lang="he-IL" smtClean="0"/>
              <a:t>15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02388748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e-IL" dirty="0" smtClean="0"/>
              <a:t>שיעור הגידול במספר עובדי הסיעוד מבוסס על שיעור הגידול הממוצע בין השנים 2012-2016 = 3.1%</a:t>
            </a:r>
          </a:p>
          <a:p>
            <a:r>
              <a:rPr lang="he-IL" dirty="0" smtClean="0"/>
              <a:t>נלקחה תחזית בינונית</a:t>
            </a:r>
            <a:r>
              <a:rPr lang="he-IL" baseline="0" dirty="0" smtClean="0"/>
              <a:t> של גידול האוכלוסייה ומתוכה נלקחו בחשבון גילאי 25-64.</a:t>
            </a:r>
          </a:p>
          <a:p>
            <a:r>
              <a:rPr lang="he-IL" baseline="0" dirty="0" smtClean="0"/>
              <a:t>שיעור ההשתתפות בשוק העבודה שווה לשיעור ההשתתפות בשנת 2016 = 80.7% מכלל האנשים בגילאי 25-64.</a:t>
            </a:r>
          </a:p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7D44DA-1738-497E-901A-E6B96CBACA83}" type="slidenum">
              <a:rPr lang="he-IL" smtClean="0"/>
              <a:t>18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30329421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899592" y="131837"/>
            <a:ext cx="7704856" cy="848891"/>
          </a:xfrm>
        </p:spPr>
        <p:txBody>
          <a:bodyPr>
            <a:normAutofit/>
          </a:bodyPr>
          <a:lstStyle>
            <a:lvl1pPr algn="ctr">
              <a:defRPr sz="3200">
                <a:latin typeface="David" panose="020E0502060401010101" pitchFamily="34" charset="-79"/>
                <a:cs typeface="David" panose="020E0502060401010101" pitchFamily="34" charset="-79"/>
              </a:defRPr>
            </a:lvl1pPr>
          </a:lstStyle>
          <a:p>
            <a:r>
              <a:rPr lang="he-IL" dirty="0" smtClean="0"/>
              <a:t>לחץ כדי לערוך סגנון כותרת של תבנית בסיס</a:t>
            </a:r>
            <a:endParaRPr lang="he-IL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641970" y="1312479"/>
            <a:ext cx="7886700" cy="4351338"/>
          </a:xfrm>
        </p:spPr>
        <p:txBody>
          <a:bodyPr/>
          <a:lstStyle>
            <a:lvl1pPr>
              <a:defRPr sz="2800">
                <a:latin typeface="David" panose="020E0502060401010101" pitchFamily="34" charset="-79"/>
                <a:cs typeface="David" panose="020E0502060401010101" pitchFamily="34" charset="-79"/>
              </a:defRPr>
            </a:lvl1pPr>
            <a:lvl2pPr marL="742950" indent="-285750">
              <a:buFont typeface="Courier New" pitchFamily="49" charset="0"/>
              <a:buChar char="o"/>
              <a:defRPr sz="2400">
                <a:latin typeface="David" panose="020E0502060401010101" pitchFamily="34" charset="-79"/>
                <a:cs typeface="David" panose="020E0502060401010101" pitchFamily="34" charset="-79"/>
              </a:defRPr>
            </a:lvl2pPr>
            <a:lvl3pPr>
              <a:defRPr sz="2000">
                <a:latin typeface="David" panose="020E0502060401010101" pitchFamily="34" charset="-79"/>
                <a:cs typeface="David" panose="020E0502060401010101" pitchFamily="34" charset="-79"/>
              </a:defRPr>
            </a:lvl3pPr>
            <a:lvl4pPr>
              <a:defRPr sz="1600">
                <a:latin typeface="David" panose="020E0502060401010101" pitchFamily="34" charset="-79"/>
                <a:cs typeface="David" panose="020E0502060401010101" pitchFamily="34" charset="-79"/>
              </a:defRPr>
            </a:lvl4pPr>
            <a:lvl5pPr>
              <a:defRPr sz="1200">
                <a:latin typeface="David" panose="020E0502060401010101" pitchFamily="34" charset="-79"/>
                <a:cs typeface="David" panose="020E0502060401010101" pitchFamily="34" charset="-79"/>
              </a:defRPr>
            </a:lvl5pPr>
          </a:lstStyle>
          <a:p>
            <a:pPr lvl="0"/>
            <a:r>
              <a:rPr lang="he-IL" dirty="0" smtClean="0"/>
              <a:t>לחץ כדי לערוך סגנונות טקסט של תבנית בסיס</a:t>
            </a:r>
          </a:p>
          <a:p>
            <a:pPr lvl="1"/>
            <a:r>
              <a:rPr lang="he-IL" dirty="0" smtClean="0"/>
              <a:t>רמה שנייה</a:t>
            </a:r>
          </a:p>
          <a:p>
            <a:pPr lvl="2"/>
            <a:r>
              <a:rPr lang="he-IL" dirty="0" smtClean="0"/>
              <a:t>רמה שלישית</a:t>
            </a:r>
          </a:p>
          <a:p>
            <a:pPr lvl="3"/>
            <a:r>
              <a:rPr lang="he-IL" dirty="0" smtClean="0"/>
              <a:t>רמה רביעית</a:t>
            </a:r>
          </a:p>
          <a:p>
            <a:pPr lvl="4"/>
            <a:r>
              <a:rPr lang="he-IL" dirty="0" smtClean="0"/>
              <a:t>רמה חמישית</a:t>
            </a:r>
            <a:endParaRPr lang="he-IL" dirty="0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>
          <a:xfrm>
            <a:off x="3124200" y="6409618"/>
            <a:ext cx="2895600" cy="365125"/>
          </a:xfrm>
        </p:spPr>
        <p:txBody>
          <a:bodyPr/>
          <a:lstStyle/>
          <a:p>
            <a:r>
              <a:rPr lang="he-IL" dirty="0" smtClean="0">
                <a:solidFill>
                  <a:prstClr val="black">
                    <a:tint val="75000"/>
                  </a:prstClr>
                </a:solidFill>
              </a:rPr>
              <a:t>משרד האוצר – אגף התקציבים</a:t>
            </a:r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>
          <a:xfrm>
            <a:off x="3518520" y="6597352"/>
            <a:ext cx="2133600" cy="365125"/>
          </a:xfrm>
        </p:spPr>
        <p:txBody>
          <a:bodyPr/>
          <a:lstStyle>
            <a:lvl1pPr algn="ctr">
              <a:defRPr/>
            </a:lvl1pPr>
          </a:lstStyle>
          <a:p>
            <a:fld id="{5180A9A9-4614-47A4-BF39-A8B51A375E46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  <p:cxnSp>
        <p:nvCxnSpPr>
          <p:cNvPr id="8" name="מחבר ישר 7"/>
          <p:cNvCxnSpPr/>
          <p:nvPr userDrawn="1"/>
        </p:nvCxnSpPr>
        <p:spPr>
          <a:xfrm>
            <a:off x="539552" y="1124744"/>
            <a:ext cx="8136904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0" name="Picture 5" descr="D794-059_a"/>
          <p:cNvPicPr>
            <a:picLocks noChangeAspect="1" noChangeArrowheads="1"/>
          </p:cNvPicPr>
          <p:nvPr userDrawn="1"/>
        </p:nvPicPr>
        <p:blipFill>
          <a:blip r:embed="rId2" cstate="print">
            <a:clrChange>
              <a:clrFrom>
                <a:srgbClr val="FEFFFF"/>
              </a:clrFrom>
              <a:clrTo>
                <a:srgbClr val="FE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16632"/>
            <a:ext cx="685290" cy="5760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7729935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75F3D7-6EBF-4F55-B3B8-91E25EE8EDFA}" type="datetimeFigureOut">
              <a:rPr lang="he-IL" smtClean="0"/>
              <a:t>ד'/אדר/תשע"ח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B7CD48-817F-4F46-8DF2-9730B5EB7D93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82741536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2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899592" y="131837"/>
            <a:ext cx="7704856" cy="848891"/>
          </a:xfrm>
        </p:spPr>
        <p:txBody>
          <a:bodyPr>
            <a:normAutofit/>
          </a:bodyPr>
          <a:lstStyle>
            <a:lvl1pPr>
              <a:defRPr sz="3200">
                <a:latin typeface="David" panose="020E0502060401010101" pitchFamily="34" charset="-79"/>
                <a:cs typeface="David" panose="020E0502060401010101" pitchFamily="34" charset="-79"/>
              </a:defRPr>
            </a:lvl1pPr>
          </a:lstStyle>
          <a:p>
            <a:r>
              <a:rPr lang="he-IL" dirty="0" smtClean="0"/>
              <a:t>לחץ כדי לערוך סגנון כותרת של תבנית בסיס</a:t>
            </a:r>
            <a:endParaRPr lang="he-IL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641970" y="1312479"/>
            <a:ext cx="7886700" cy="4351338"/>
          </a:xfrm>
        </p:spPr>
        <p:txBody>
          <a:bodyPr/>
          <a:lstStyle>
            <a:lvl1pPr>
              <a:defRPr sz="2800">
                <a:latin typeface="David" panose="020E0502060401010101" pitchFamily="34" charset="-79"/>
                <a:cs typeface="David" panose="020E0502060401010101" pitchFamily="34" charset="-79"/>
              </a:defRPr>
            </a:lvl1pPr>
            <a:lvl2pPr marL="742950" indent="-285750">
              <a:buFont typeface="Courier New" pitchFamily="49" charset="0"/>
              <a:buChar char="o"/>
              <a:defRPr sz="2400">
                <a:latin typeface="David" panose="020E0502060401010101" pitchFamily="34" charset="-79"/>
                <a:cs typeface="David" panose="020E0502060401010101" pitchFamily="34" charset="-79"/>
              </a:defRPr>
            </a:lvl2pPr>
            <a:lvl3pPr>
              <a:defRPr sz="2000">
                <a:latin typeface="David" panose="020E0502060401010101" pitchFamily="34" charset="-79"/>
                <a:cs typeface="David" panose="020E0502060401010101" pitchFamily="34" charset="-79"/>
              </a:defRPr>
            </a:lvl3pPr>
            <a:lvl4pPr>
              <a:defRPr sz="1600">
                <a:latin typeface="David" panose="020E0502060401010101" pitchFamily="34" charset="-79"/>
                <a:cs typeface="David" panose="020E0502060401010101" pitchFamily="34" charset="-79"/>
              </a:defRPr>
            </a:lvl4pPr>
            <a:lvl5pPr>
              <a:defRPr sz="1200">
                <a:latin typeface="David" panose="020E0502060401010101" pitchFamily="34" charset="-79"/>
                <a:cs typeface="David" panose="020E0502060401010101" pitchFamily="34" charset="-79"/>
              </a:defRPr>
            </a:lvl5pPr>
          </a:lstStyle>
          <a:p>
            <a:pPr lvl="0"/>
            <a:r>
              <a:rPr lang="he-IL" dirty="0" smtClean="0"/>
              <a:t>לחץ כדי לערוך סגנונות טקסט של תבנית בסיס</a:t>
            </a:r>
          </a:p>
          <a:p>
            <a:pPr lvl="1"/>
            <a:r>
              <a:rPr lang="he-IL" dirty="0" smtClean="0"/>
              <a:t>רמה שנייה</a:t>
            </a:r>
          </a:p>
          <a:p>
            <a:pPr lvl="2"/>
            <a:r>
              <a:rPr lang="he-IL" dirty="0" smtClean="0"/>
              <a:t>רמה שלישית</a:t>
            </a:r>
          </a:p>
          <a:p>
            <a:pPr lvl="3"/>
            <a:r>
              <a:rPr lang="he-IL" dirty="0" smtClean="0"/>
              <a:t>רמה רביעית</a:t>
            </a:r>
          </a:p>
          <a:p>
            <a:pPr lvl="4"/>
            <a:r>
              <a:rPr lang="he-IL" dirty="0" smtClean="0"/>
              <a:t>רמה חמישית</a:t>
            </a:r>
            <a:endParaRPr lang="he-IL" dirty="0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>
          <a:xfrm>
            <a:off x="3124200" y="6409618"/>
            <a:ext cx="2895600" cy="365125"/>
          </a:xfrm>
        </p:spPr>
        <p:txBody>
          <a:bodyPr/>
          <a:lstStyle/>
          <a:p>
            <a:r>
              <a:rPr lang="he-IL" dirty="0" smtClean="0">
                <a:solidFill>
                  <a:prstClr val="black">
                    <a:tint val="75000"/>
                  </a:prstClr>
                </a:solidFill>
              </a:rPr>
              <a:t>משרד האוצר – אגף התקציבים</a:t>
            </a:r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>
          <a:xfrm>
            <a:off x="3518520" y="6597352"/>
            <a:ext cx="2133600" cy="365125"/>
          </a:xfrm>
        </p:spPr>
        <p:txBody>
          <a:bodyPr/>
          <a:lstStyle>
            <a:lvl1pPr algn="ctr">
              <a:defRPr/>
            </a:lvl1pPr>
          </a:lstStyle>
          <a:p>
            <a:fld id="{5180A9A9-4614-47A4-BF39-A8B51A375E46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  <p:cxnSp>
        <p:nvCxnSpPr>
          <p:cNvPr id="8" name="מחבר ישר 7"/>
          <p:cNvCxnSpPr/>
          <p:nvPr userDrawn="1"/>
        </p:nvCxnSpPr>
        <p:spPr>
          <a:xfrm>
            <a:off x="539552" y="1124744"/>
            <a:ext cx="8136904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0" name="Picture 5" descr="D794-059_a"/>
          <p:cNvPicPr>
            <a:picLocks noChangeAspect="1" noChangeArrowheads="1"/>
          </p:cNvPicPr>
          <p:nvPr userDrawn="1"/>
        </p:nvPicPr>
        <p:blipFill>
          <a:blip r:embed="rId2" cstate="print">
            <a:clrChange>
              <a:clrFrom>
                <a:srgbClr val="FEFFFF"/>
              </a:clrFrom>
              <a:clrTo>
                <a:srgbClr val="FE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16632"/>
            <a:ext cx="685290" cy="5760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2345313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75F3D7-6EBF-4F55-B3B8-91E25EE8EDFA}" type="datetimeFigureOut">
              <a:rPr lang="he-IL" smtClean="0"/>
              <a:t>ד'/אדר/תשע"ח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B7CD48-817F-4F46-8DF2-9730B5EB7D93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7676919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he-IL" smtClean="0"/>
              <a:t>ערוך סגנונות טקסט של תבנית בסיס</a:t>
            </a:r>
          </a:p>
          <a:p>
            <a:pPr lvl="1"/>
            <a:r>
              <a:rPr lang="he-IL" smtClean="0"/>
              <a:t>רמה שניה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he-IL" smtClean="0"/>
              <a:t>ערוך סגנונות טקסט של תבנית בסיס</a:t>
            </a:r>
          </a:p>
          <a:p>
            <a:pPr lvl="1"/>
            <a:r>
              <a:rPr lang="he-IL" smtClean="0"/>
              <a:t>רמה שניה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75F3D7-6EBF-4F55-B3B8-91E25EE8EDFA}" type="datetimeFigureOut">
              <a:rPr lang="he-IL" smtClean="0"/>
              <a:t>ד'/אדר/תשע"ח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B7CD48-817F-4F46-8DF2-9730B5EB7D93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8329715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he-IL" smtClean="0"/>
              <a:t>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he-IL" smtClean="0"/>
              <a:t>ערוך סגנונות טקסט של תבנית בסיס</a:t>
            </a:r>
          </a:p>
          <a:p>
            <a:pPr lvl="1"/>
            <a:r>
              <a:rPr lang="he-IL" smtClean="0"/>
              <a:t>רמה שניה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טקסט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he-IL" smtClean="0"/>
              <a:t>ערוך סגנונות טקסט של תבנית בסיס</a:t>
            </a:r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he-IL" smtClean="0"/>
              <a:t>ערוך סגנונות טקסט של תבנית בסיס</a:t>
            </a:r>
          </a:p>
          <a:p>
            <a:pPr lvl="1"/>
            <a:r>
              <a:rPr lang="he-IL" smtClean="0"/>
              <a:t>רמה שניה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75F3D7-6EBF-4F55-B3B8-91E25EE8EDFA}" type="datetimeFigureOut">
              <a:rPr lang="he-IL" smtClean="0"/>
              <a:t>ד'/אדר/תשע"ח</a:t>
            </a:fld>
            <a:endParaRPr lang="he-IL"/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B7CD48-817F-4F46-8DF2-9730B5EB7D93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04382169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75F3D7-6EBF-4F55-B3B8-91E25EE8EDFA}" type="datetimeFigureOut">
              <a:rPr lang="he-IL" smtClean="0"/>
              <a:t>ד'/אדר/תשע"ח</a:t>
            </a:fld>
            <a:endParaRPr lang="he-IL"/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B7CD48-817F-4F46-8DF2-9730B5EB7D93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27238121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75F3D7-6EBF-4F55-B3B8-91E25EE8EDFA}" type="datetimeFigureOut">
              <a:rPr lang="he-IL" smtClean="0"/>
              <a:t>ד'/אדר/תשע"ח</a:t>
            </a:fld>
            <a:endParaRPr lang="he-IL"/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B7CD48-817F-4F46-8DF2-9730B5EB7D93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8467803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he-IL" smtClean="0"/>
              <a:t>ערוך סגנונות טקסט של תבנית בסיס</a:t>
            </a:r>
          </a:p>
          <a:p>
            <a:pPr lvl="1"/>
            <a:r>
              <a:rPr lang="he-IL" smtClean="0"/>
              <a:t>רמה שניה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he-IL" smtClean="0"/>
              <a:t>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75F3D7-6EBF-4F55-B3B8-91E25EE8EDFA}" type="datetimeFigureOut">
              <a:rPr lang="he-IL" smtClean="0"/>
              <a:t>ד'/אדר/תשע"ח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B7CD48-817F-4F46-8DF2-9730B5EB7D93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7592448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he-IL" smtClean="0"/>
              <a:t>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75F3D7-6EBF-4F55-B3B8-91E25EE8EDFA}" type="datetimeFigureOut">
              <a:rPr lang="he-IL" smtClean="0"/>
              <a:t>ד'/אדר/תשע"ח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B7CD48-817F-4F46-8DF2-9730B5EB7D93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6331606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 smtClean="0"/>
              <a:t>ערוך סגנונות טקסט של תבנית בסיס</a:t>
            </a:r>
          </a:p>
          <a:p>
            <a:pPr lvl="1"/>
            <a:r>
              <a:rPr lang="he-IL" smtClean="0"/>
              <a:t>רמה שניה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75F3D7-6EBF-4F55-B3B8-91E25EE8EDFA}" type="datetimeFigureOut">
              <a:rPr lang="he-IL" smtClean="0"/>
              <a:t>ד'/אדר/תשע"ח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B7CD48-817F-4F46-8DF2-9730B5EB7D93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6820271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he-IL" smtClean="0"/>
              <a:t>ערוך סגנונות טקסט של תבנית בסיס</a:t>
            </a:r>
          </a:p>
          <a:p>
            <a:pPr lvl="1"/>
            <a:r>
              <a:rPr lang="he-IL" smtClean="0"/>
              <a:t>רמה שניה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75F3D7-6EBF-4F55-B3B8-91E25EE8EDFA}" type="datetimeFigureOut">
              <a:rPr lang="he-IL" smtClean="0"/>
              <a:t>ד'/אדר/תשע"ח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B7CD48-817F-4F46-8DF2-9730B5EB7D93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01210112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7B60B7-44CA-410A-A9B6-29F8D133F861}" type="slidenum">
              <a:rPr lang="he-IL" smtClean="0">
                <a:solidFill>
                  <a:srgbClr val="000000"/>
                </a:solidFill>
              </a:rPr>
              <a:pPr/>
              <a:t>‹#›</a:t>
            </a:fld>
            <a:endParaRPr lang="he-IL" dirty="0">
              <a:solidFill>
                <a:srgbClr val="000000"/>
              </a:solidFill>
            </a:endParaRPr>
          </a:p>
        </p:txBody>
      </p:sp>
      <p:sp>
        <p:nvSpPr>
          <p:cNvPr id="8" name="כותרת 1"/>
          <p:cNvSpPr>
            <a:spLocks noGrp="1"/>
          </p:cNvSpPr>
          <p:nvPr>
            <p:ph type="title"/>
          </p:nvPr>
        </p:nvSpPr>
        <p:spPr>
          <a:xfrm>
            <a:off x="0" y="188640"/>
            <a:ext cx="9144000" cy="70609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>
              <a:defRPr sz="3200"/>
            </a:lvl1pPr>
          </a:lstStyle>
          <a:p>
            <a:r>
              <a:rPr lang="he-IL" dirty="0" smtClean="0"/>
              <a:t>לחץ כדי לערוך סגנון כותרת של תבנית בסיס</a:t>
            </a:r>
            <a:endParaRPr lang="he-IL" dirty="0"/>
          </a:p>
        </p:txBody>
      </p:sp>
      <p:sp>
        <p:nvSpPr>
          <p:cNvPr id="9" name="מציין מיקום תוכן 2"/>
          <p:cNvSpPr>
            <a:spLocks noGrp="1"/>
          </p:cNvSpPr>
          <p:nvPr>
            <p:ph idx="1"/>
          </p:nvPr>
        </p:nvSpPr>
        <p:spPr>
          <a:xfrm>
            <a:off x="107504" y="1268760"/>
            <a:ext cx="8928992" cy="5112568"/>
          </a:xfrm>
          <a:prstGeom prst="rect">
            <a:avLst/>
          </a:prstGeom>
        </p:spPr>
        <p:txBody>
          <a:bodyPr>
            <a:noAutofit/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10" name="מציין מיקום טקסט 3"/>
          <p:cNvSpPr>
            <a:spLocks noGrp="1"/>
          </p:cNvSpPr>
          <p:nvPr>
            <p:ph type="body" sz="quarter" idx="13" hasCustomPrompt="1"/>
          </p:nvPr>
        </p:nvSpPr>
        <p:spPr>
          <a:xfrm>
            <a:off x="4932363" y="6381750"/>
            <a:ext cx="4211637" cy="476250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he-IL" dirty="0" smtClean="0"/>
              <a:t>מקור:  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268782534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תמונה 6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" y="0"/>
            <a:ext cx="91376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685800" y="2535039"/>
            <a:ext cx="7772400" cy="1470025"/>
          </a:xfrm>
        </p:spPr>
        <p:txBody>
          <a:bodyPr>
            <a:normAutofit/>
          </a:bodyPr>
          <a:lstStyle>
            <a:lvl1pPr>
              <a:lnSpc>
                <a:spcPts val="5200"/>
              </a:lnSpc>
              <a:defRPr sz="4800" baseline="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371600" y="4822304"/>
            <a:ext cx="6400800" cy="550912"/>
          </a:xfrm>
        </p:spPr>
        <p:txBody>
          <a:bodyPr/>
          <a:lstStyle>
            <a:lvl1pPr marL="0" indent="0" algn="ctr">
              <a:buNone/>
              <a:defRPr b="1" baseline="0">
                <a:solidFill>
                  <a:srgbClr val="898989"/>
                </a:solidFill>
              </a:defRPr>
            </a:lvl1pPr>
            <a:lvl2pPr marL="0" indent="0" algn="ctr">
              <a:spcBef>
                <a:spcPts val="0"/>
              </a:spcBef>
              <a:buNone/>
              <a:defRPr sz="3200">
                <a:solidFill>
                  <a:schemeClr val="tx1">
                    <a:tint val="75000"/>
                  </a:schemeClr>
                </a:solidFill>
              </a:defRPr>
            </a:lvl2pPr>
            <a:lvl3pPr marL="0" indent="0" algn="ctr">
              <a:spcBef>
                <a:spcPts val="1200"/>
              </a:spcBef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he-IL" dirty="0" smtClean="0"/>
          </a:p>
        </p:txBody>
      </p:sp>
      <p:sp>
        <p:nvSpPr>
          <p:cNvPr id="15" name="מציין מיקום טקסט 14"/>
          <p:cNvSpPr>
            <a:spLocks noGrp="1"/>
          </p:cNvSpPr>
          <p:nvPr>
            <p:ph type="body" sz="quarter" idx="13"/>
          </p:nvPr>
        </p:nvSpPr>
        <p:spPr>
          <a:xfrm>
            <a:off x="1367645" y="5301208"/>
            <a:ext cx="6408711" cy="864095"/>
          </a:xfrm>
        </p:spPr>
        <p:txBody>
          <a:bodyPr/>
          <a:lstStyle>
            <a:lvl1pPr marL="0" indent="0" algn="ctr">
              <a:buNone/>
              <a:defRPr baseline="0">
                <a:solidFill>
                  <a:srgbClr val="898989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8" name="מציין מיקום טקסט 14"/>
          <p:cNvSpPr>
            <a:spLocks noGrp="1"/>
          </p:cNvSpPr>
          <p:nvPr>
            <p:ph type="body" sz="quarter" idx="14"/>
          </p:nvPr>
        </p:nvSpPr>
        <p:spPr>
          <a:xfrm>
            <a:off x="1367645" y="6093296"/>
            <a:ext cx="6408711" cy="504056"/>
          </a:xfrm>
        </p:spPr>
        <p:txBody>
          <a:bodyPr>
            <a:normAutofit/>
          </a:bodyPr>
          <a:lstStyle>
            <a:lvl1pPr marL="0" indent="0" algn="ctr" rtl="0">
              <a:buNone/>
              <a:defRPr>
                <a:solidFill>
                  <a:srgbClr val="898989"/>
                </a:solidFill>
              </a:defRPr>
            </a:lvl1pPr>
            <a:lvl3pPr marL="0" indent="0" algn="ctr">
              <a:spcBef>
                <a:spcPts val="1200"/>
              </a:spcBef>
              <a:buNone/>
              <a:defRPr sz="2200" baseline="0">
                <a:solidFill>
                  <a:srgbClr val="898989"/>
                </a:solidFill>
              </a:defRPr>
            </a:lvl3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6874658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he-IL" smtClean="0"/>
              <a:t>ערוך סגנונות טקסט של תבנית בסיס</a:t>
            </a:r>
          </a:p>
          <a:p>
            <a:pPr lvl="1"/>
            <a:r>
              <a:rPr lang="he-IL" smtClean="0"/>
              <a:t>רמה שניה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75F3D7-6EBF-4F55-B3B8-91E25EE8EDFA}" type="datetimeFigureOut">
              <a:rPr lang="he-IL" smtClean="0"/>
              <a:t>ד'/אדר/תשע"ח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4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B7CD48-817F-4F46-8DF2-9730B5EB7D93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2141970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686" r:id="rId2"/>
    <p:sldLayoutId id="2147483710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  <p:sldLayoutId id="2147483696" r:id="rId12"/>
    <p:sldLayoutId id="2147483672" r:id="rId13"/>
    <p:sldLayoutId id="2147483711" r:id="rId14"/>
  </p:sldLayoutIdLst>
  <p:timing>
    <p:tnLst>
      <p:par>
        <p:cTn id="1" dur="indefinite" restart="never" nodeType="tmRoot"/>
      </p:par>
    </p:tnLst>
  </p:timing>
  <p:txStyles>
    <p:titleStyle>
      <a:lvl1pPr algn="r" defTabSz="685800" rtl="1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r" defTabSz="685800" rtl="1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r" defTabSz="685800" rtl="1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r" defTabSz="685800" rtl="1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r" defTabSz="685800" rtl="1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r" defTabSz="685800" rtl="1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r" defTabSz="685800" rtl="1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r" defTabSz="685800" rtl="1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r" defTabSz="685800" rtl="1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r" defTabSz="685800" rtl="1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685800" rtl="1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r" defTabSz="685800" rtl="1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r" defTabSz="685800" rtl="1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r" defTabSz="685800" rtl="1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r" defTabSz="685800" rtl="1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r" defTabSz="685800" rtl="1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r" defTabSz="685800" rtl="1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r" defTabSz="685800" rtl="1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r" defTabSz="685800" rtl="1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chart" Target="../charts/char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3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" Target="slide11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9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0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כותרת 3"/>
          <p:cNvSpPr>
            <a:spLocks noGrp="1"/>
          </p:cNvSpPr>
          <p:nvPr>
            <p:ph type="ctrTitle"/>
          </p:nvPr>
        </p:nvSpPr>
        <p:spPr>
          <a:xfrm>
            <a:off x="467544" y="2535039"/>
            <a:ext cx="8208912" cy="1470025"/>
          </a:xfrm>
        </p:spPr>
        <p:txBody>
          <a:bodyPr>
            <a:normAutofit/>
          </a:bodyPr>
          <a:lstStyle/>
          <a:p>
            <a:pPr algn="ctr"/>
            <a:r>
              <a:rPr lang="he-IL" sz="5400" b="1" dirty="0" smtClean="0">
                <a:latin typeface="David" panose="020E0502060401010101" pitchFamily="34" charset="-79"/>
                <a:cs typeface="David" panose="020E0502060401010101" pitchFamily="34" charset="-79"/>
              </a:rPr>
              <a:t>תכנית סיעוד לאומית </a:t>
            </a:r>
            <a:br>
              <a:rPr lang="he-IL" sz="5400" b="1" dirty="0" smtClean="0">
                <a:latin typeface="David" panose="020E0502060401010101" pitchFamily="34" charset="-79"/>
                <a:cs typeface="David" panose="020E0502060401010101" pitchFamily="34" charset="-79"/>
              </a:rPr>
            </a:br>
            <a:r>
              <a:rPr lang="he-IL" sz="4000" b="1" dirty="0" smtClean="0">
                <a:latin typeface="David" panose="020E0502060401010101" pitchFamily="34" charset="-79"/>
                <a:cs typeface="David" panose="020E0502060401010101" pitchFamily="34" charset="-79"/>
              </a:rPr>
              <a:t>תקציב 2019</a:t>
            </a:r>
            <a:endParaRPr lang="he-IL" sz="2800" b="1" dirty="0"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sp>
        <p:nvSpPr>
          <p:cNvPr id="3" name="כותרת 3"/>
          <p:cNvSpPr txBox="1">
            <a:spLocks/>
          </p:cNvSpPr>
          <p:nvPr/>
        </p:nvSpPr>
        <p:spPr>
          <a:xfrm>
            <a:off x="976064" y="4725144"/>
            <a:ext cx="7340352" cy="1368152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>
            <a:lvl1pPr algn="ctr" defTabSz="914400" rtl="1" eaLnBrk="1" latinLnBrk="0" hangingPunct="1">
              <a:lnSpc>
                <a:spcPts val="5200"/>
              </a:lnSpc>
              <a:spcBef>
                <a:spcPct val="0"/>
              </a:spcBef>
              <a:buNone/>
              <a:defRPr sz="4800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50000"/>
              </a:lnSpc>
            </a:pPr>
            <a:r>
              <a:rPr lang="he-IL" sz="1600" dirty="0" smtClean="0">
                <a:latin typeface="David" panose="020E0502060401010101" pitchFamily="34" charset="-79"/>
                <a:cs typeface="David" panose="020E0502060401010101" pitchFamily="34" charset="-79"/>
              </a:rPr>
              <a:t>פברואר 2018</a:t>
            </a:r>
            <a:endParaRPr lang="he-IL" sz="1600" dirty="0"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28854579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899592" y="332656"/>
            <a:ext cx="7704856" cy="848891"/>
          </a:xfrm>
        </p:spPr>
        <p:txBody>
          <a:bodyPr/>
          <a:lstStyle/>
          <a:p>
            <a:r>
              <a:rPr lang="he-IL" dirty="0" smtClean="0"/>
              <a:t>תוכן עניינים</a:t>
            </a:r>
            <a:endParaRPr lang="he-IL" dirty="0"/>
          </a:p>
        </p:txBody>
      </p:sp>
      <p:sp>
        <p:nvSpPr>
          <p:cNvPr id="4" name="AutoShape 46"/>
          <p:cNvSpPr>
            <a:spLocks noChangeArrowheads="1"/>
          </p:cNvSpPr>
          <p:nvPr/>
        </p:nvSpPr>
        <p:spPr bwMode="ltGray">
          <a:xfrm rot="16200000">
            <a:off x="6777038" y="1714178"/>
            <a:ext cx="4824412" cy="4770438"/>
          </a:xfrm>
          <a:custGeom>
            <a:avLst/>
            <a:gdLst>
              <a:gd name="G0" fmla="+- 10478 0 0"/>
              <a:gd name="G1" fmla="+- -11739500 0 0"/>
              <a:gd name="G2" fmla="+- 0 0 -11739500"/>
              <a:gd name="T0" fmla="*/ 0 256 1"/>
              <a:gd name="T1" fmla="*/ 180 256 1"/>
              <a:gd name="G3" fmla="+- -11739500 T0 T1"/>
              <a:gd name="T2" fmla="*/ 0 256 1"/>
              <a:gd name="T3" fmla="*/ 90 256 1"/>
              <a:gd name="G4" fmla="+- -11739500 T2 T3"/>
              <a:gd name="G5" fmla="*/ G4 2 1"/>
              <a:gd name="T4" fmla="*/ 90 256 1"/>
              <a:gd name="T5" fmla="*/ 0 256 1"/>
              <a:gd name="G6" fmla="+- -11739500 T4 T5"/>
              <a:gd name="G7" fmla="*/ G6 2 1"/>
              <a:gd name="G8" fmla="abs -11739500"/>
              <a:gd name="T6" fmla="*/ 0 256 1"/>
              <a:gd name="T7" fmla="*/ 90 256 1"/>
              <a:gd name="G9" fmla="+- G8 T6 T7"/>
              <a:gd name="G10" fmla="?: G9 G7 G5"/>
              <a:gd name="T8" fmla="*/ 0 256 1"/>
              <a:gd name="T9" fmla="*/ 360 256 1"/>
              <a:gd name="G11" fmla="+- G10 T8 T9"/>
              <a:gd name="G12" fmla="?: G10 G11 G10"/>
              <a:gd name="T10" fmla="*/ 0 256 1"/>
              <a:gd name="T11" fmla="*/ 360 256 1"/>
              <a:gd name="G13" fmla="+- G12 T10 T11"/>
              <a:gd name="G14" fmla="?: G12 G13 G12"/>
              <a:gd name="G15" fmla="+- 0 0 G14"/>
              <a:gd name="G16" fmla="+- 10800 0 0"/>
              <a:gd name="G17" fmla="+- 10800 0 10478"/>
              <a:gd name="G18" fmla="*/ 10478 1 2"/>
              <a:gd name="G19" fmla="+- G18 5400 0"/>
              <a:gd name="G20" fmla="cos G19 -11739500"/>
              <a:gd name="G21" fmla="sin G19 -11739500"/>
              <a:gd name="G22" fmla="+- G20 10800 0"/>
              <a:gd name="G23" fmla="+- G21 10800 0"/>
              <a:gd name="G24" fmla="+- 10800 0 G20"/>
              <a:gd name="G25" fmla="+- 10478 10800 0"/>
              <a:gd name="G26" fmla="?: G9 G17 G25"/>
              <a:gd name="G27" fmla="?: G9 0 21600"/>
              <a:gd name="G28" fmla="cos 10800 -11739500"/>
              <a:gd name="G29" fmla="sin 10800 -11739500"/>
              <a:gd name="G30" fmla="sin 10478 -11739500"/>
              <a:gd name="G31" fmla="+- G28 10800 0"/>
              <a:gd name="G32" fmla="+- G29 10800 0"/>
              <a:gd name="G33" fmla="+- G30 10800 0"/>
              <a:gd name="G34" fmla="?: G4 0 G31"/>
              <a:gd name="G35" fmla="?: -11739500 G34 0"/>
              <a:gd name="G36" fmla="?: G6 G35 G31"/>
              <a:gd name="G37" fmla="+- 21600 0 G36"/>
              <a:gd name="G38" fmla="?: G4 0 G33"/>
              <a:gd name="G39" fmla="?: -11739500 G38 G32"/>
              <a:gd name="G40" fmla="?: G6 G39 0"/>
              <a:gd name="G41" fmla="?: G4 G32 21600"/>
              <a:gd name="G42" fmla="?: G6 G41 G33"/>
              <a:gd name="T12" fmla="*/ 10800 w 21600"/>
              <a:gd name="T13" fmla="*/ 0 h 21600"/>
              <a:gd name="T14" fmla="*/ 162 w 21600"/>
              <a:gd name="T15" fmla="*/ 10638 h 21600"/>
              <a:gd name="T16" fmla="*/ 10800 w 21600"/>
              <a:gd name="T17" fmla="*/ 322 h 21600"/>
              <a:gd name="T18" fmla="*/ 21438 w 21600"/>
              <a:gd name="T19" fmla="*/ 10638 h 21600"/>
              <a:gd name="T20" fmla="*/ G36 w 21600"/>
              <a:gd name="T21" fmla="*/ G40 h 21600"/>
              <a:gd name="T22" fmla="*/ G37 w 21600"/>
              <a:gd name="T23" fmla="*/ G42 h 21600"/>
            </a:gdLst>
            <a:ahLst/>
            <a:cxnLst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T20" t="T21" r="T22" b="T23"/>
            <a:pathLst>
              <a:path w="21600" h="21600">
                <a:moveTo>
                  <a:pt x="323" y="10641"/>
                </a:moveTo>
                <a:cubicBezTo>
                  <a:pt x="410" y="4916"/>
                  <a:pt x="5075" y="321"/>
                  <a:pt x="10800" y="322"/>
                </a:cubicBezTo>
                <a:cubicBezTo>
                  <a:pt x="16524" y="322"/>
                  <a:pt x="21189" y="4916"/>
                  <a:pt x="21276" y="10641"/>
                </a:cubicBezTo>
                <a:lnTo>
                  <a:pt x="21598" y="10636"/>
                </a:lnTo>
                <a:cubicBezTo>
                  <a:pt x="21509" y="4736"/>
                  <a:pt x="16700" y="-1"/>
                  <a:pt x="10799" y="0"/>
                </a:cubicBezTo>
                <a:cubicBezTo>
                  <a:pt x="4899" y="0"/>
                  <a:pt x="90" y="4736"/>
                  <a:pt x="1" y="10636"/>
                </a:cubicBezTo>
                <a:close/>
              </a:path>
            </a:pathLst>
          </a:custGeom>
          <a:gradFill rotWithShape="1">
            <a:gsLst>
              <a:gs pos="0">
                <a:schemeClr val="bg2">
                  <a:gamma/>
                  <a:tint val="45490"/>
                  <a:invGamma/>
                </a:schemeClr>
              </a:gs>
              <a:gs pos="50000">
                <a:schemeClr val="bg2"/>
              </a:gs>
              <a:gs pos="100000">
                <a:schemeClr val="bg2">
                  <a:gamma/>
                  <a:tint val="45490"/>
                  <a:invGamma/>
                </a:schemeClr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76200" dir="10800000" kx="-3284103" algn="b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he-IL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5" name="AutoShape 47"/>
          <p:cNvSpPr>
            <a:spLocks noChangeArrowheads="1"/>
          </p:cNvSpPr>
          <p:nvPr/>
        </p:nvSpPr>
        <p:spPr bwMode="ltGray">
          <a:xfrm rot="16200000" flipH="1">
            <a:off x="7113439" y="2154009"/>
            <a:ext cx="4032250" cy="3929063"/>
          </a:xfrm>
          <a:custGeom>
            <a:avLst/>
            <a:gdLst>
              <a:gd name="T0" fmla="*/ 2147483647 w 21600"/>
              <a:gd name="T1" fmla="*/ 0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7713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0744" y="10800"/>
                </a:moveTo>
                <a:cubicBezTo>
                  <a:pt x="10744" y="10769"/>
                  <a:pt x="10769" y="10744"/>
                  <a:pt x="10800" y="10744"/>
                </a:cubicBezTo>
                <a:cubicBezTo>
                  <a:pt x="10830" y="10743"/>
                  <a:pt x="10855" y="10769"/>
                  <a:pt x="10856" y="10799"/>
                </a:cubicBezTo>
                <a:lnTo>
                  <a:pt x="21600" y="10800"/>
                </a:lnTo>
                <a:cubicBezTo>
                  <a:pt x="21600" y="4835"/>
                  <a:pt x="16764" y="0"/>
                  <a:pt x="10800" y="0"/>
                </a:cubicBezTo>
                <a:cubicBezTo>
                  <a:pt x="4835" y="0"/>
                  <a:pt x="0" y="4835"/>
                  <a:pt x="0" y="10800"/>
                </a:cubicBezTo>
                <a:lnTo>
                  <a:pt x="10744" y="10800"/>
                </a:lnTo>
                <a:close/>
              </a:path>
            </a:pathLst>
          </a:custGeom>
          <a:gradFill rotWithShape="1">
            <a:gsLst>
              <a:gs pos="0">
                <a:srgbClr val="1B9AD9">
                  <a:alpha val="35999"/>
                </a:srgbClr>
              </a:gs>
              <a:gs pos="100000">
                <a:srgbClr val="B2DDF2"/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he-IL">
              <a:solidFill>
                <a:prstClr val="black"/>
              </a:solidFill>
            </a:endParaRPr>
          </a:p>
        </p:txBody>
      </p:sp>
      <p:sp>
        <p:nvSpPr>
          <p:cNvPr id="22" name="AutoShape 49"/>
          <p:cNvSpPr>
            <a:spLocks noChangeArrowheads="1"/>
          </p:cNvSpPr>
          <p:nvPr/>
        </p:nvSpPr>
        <p:spPr bwMode="gray">
          <a:xfrm>
            <a:off x="1979712" y="2162673"/>
            <a:ext cx="5201136" cy="508000"/>
          </a:xfrm>
          <a:prstGeom prst="roundRect">
            <a:avLst>
              <a:gd name="adj" fmla="val 50000"/>
            </a:avLst>
          </a:prstGeom>
          <a:noFill/>
          <a:ln w="28575" algn="ctr">
            <a:solidFill>
              <a:schemeClr val="bg2"/>
            </a:solidFill>
            <a:round/>
            <a:headEnd/>
            <a:tailEnd/>
          </a:ln>
          <a:effectLst/>
          <a:extLst/>
        </p:spPr>
        <p:txBody>
          <a:bodyPr wrap="none" anchor="ctr"/>
          <a:lstStyle/>
          <a:p>
            <a:r>
              <a:rPr lang="he-IL" sz="2400" dirty="0" smtClean="0">
                <a:solidFill>
                  <a:prstClr val="black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רקע - מערכת הסיעוד בישראל</a:t>
            </a:r>
            <a:endParaRPr lang="he-IL" sz="2400" dirty="0">
              <a:solidFill>
                <a:prstClr val="black"/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grpSp>
        <p:nvGrpSpPr>
          <p:cNvPr id="23" name="Group 60"/>
          <p:cNvGrpSpPr>
            <a:grpSpLocks/>
          </p:cNvGrpSpPr>
          <p:nvPr/>
        </p:nvGrpSpPr>
        <p:grpSpPr bwMode="auto">
          <a:xfrm>
            <a:off x="7133389" y="2206502"/>
            <a:ext cx="381000" cy="381000"/>
            <a:chOff x="2078" y="1680"/>
            <a:chExt cx="1615" cy="1615"/>
          </a:xfrm>
          <a:solidFill>
            <a:schemeClr val="accent1"/>
          </a:solidFill>
        </p:grpSpPr>
        <p:sp>
          <p:nvSpPr>
            <p:cNvPr id="24" name="Oval 61"/>
            <p:cNvSpPr>
              <a:spLocks noChangeArrowheads="1"/>
            </p:cNvSpPr>
            <p:nvPr/>
          </p:nvSpPr>
          <p:spPr bwMode="gray">
            <a:xfrm>
              <a:off x="2078" y="1680"/>
              <a:ext cx="1615" cy="161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571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he-IL">
                <a:solidFill>
                  <a:prstClr val="black"/>
                </a:solidFill>
              </a:endParaRPr>
            </a:p>
          </p:txBody>
        </p:sp>
        <p:sp>
          <p:nvSpPr>
            <p:cNvPr id="25" name="Oval 62"/>
            <p:cNvSpPr>
              <a:spLocks noChangeArrowheads="1"/>
            </p:cNvSpPr>
            <p:nvPr/>
          </p:nvSpPr>
          <p:spPr bwMode="gray">
            <a:xfrm>
              <a:off x="2170" y="1771"/>
              <a:ext cx="1430" cy="143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he-IL">
                <a:solidFill>
                  <a:prstClr val="black"/>
                </a:solidFill>
              </a:endParaRPr>
            </a:p>
          </p:txBody>
        </p:sp>
        <p:sp>
          <p:nvSpPr>
            <p:cNvPr id="26" name="Oval 63"/>
            <p:cNvSpPr>
              <a:spLocks noChangeArrowheads="1"/>
            </p:cNvSpPr>
            <p:nvPr/>
          </p:nvSpPr>
          <p:spPr bwMode="gray">
            <a:xfrm>
              <a:off x="2253" y="1855"/>
              <a:ext cx="1265" cy="1265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>
                <a:defRPr/>
              </a:pPr>
              <a:endParaRPr lang="he-IL">
                <a:solidFill>
                  <a:prstClr val="black"/>
                </a:solidFill>
              </a:endParaRPr>
            </a:p>
          </p:txBody>
        </p:sp>
        <p:sp>
          <p:nvSpPr>
            <p:cNvPr id="27" name="Oval 64"/>
            <p:cNvSpPr>
              <a:spLocks noChangeArrowheads="1"/>
            </p:cNvSpPr>
            <p:nvPr/>
          </p:nvSpPr>
          <p:spPr bwMode="gray">
            <a:xfrm>
              <a:off x="2254" y="1856"/>
              <a:ext cx="1262" cy="1264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/>
            <a:p>
              <a:endParaRPr lang="he-IL">
                <a:solidFill>
                  <a:prstClr val="black"/>
                </a:solidFill>
              </a:endParaRPr>
            </a:p>
          </p:txBody>
        </p:sp>
        <p:sp>
          <p:nvSpPr>
            <p:cNvPr id="28" name="Oval 65"/>
            <p:cNvSpPr>
              <a:spLocks noChangeArrowheads="1"/>
            </p:cNvSpPr>
            <p:nvPr/>
          </p:nvSpPr>
          <p:spPr bwMode="gray">
            <a:xfrm>
              <a:off x="2334" y="1936"/>
              <a:ext cx="1097" cy="110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pPr>
                <a:defRPr/>
              </a:pPr>
              <a:endParaRPr lang="he-IL">
                <a:solidFill>
                  <a:prstClr val="black"/>
                </a:solidFill>
              </a:endParaRPr>
            </a:p>
          </p:txBody>
        </p:sp>
        <p:sp>
          <p:nvSpPr>
            <p:cNvPr id="29" name="Oval 66"/>
            <p:cNvSpPr>
              <a:spLocks noChangeArrowheads="1"/>
            </p:cNvSpPr>
            <p:nvPr/>
          </p:nvSpPr>
          <p:spPr bwMode="gray">
            <a:xfrm>
              <a:off x="2337" y="1939"/>
              <a:ext cx="1096" cy="109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/>
            <a:p>
              <a:endParaRPr lang="he-IL">
                <a:solidFill>
                  <a:prstClr val="black"/>
                </a:solidFill>
              </a:endParaRPr>
            </a:p>
          </p:txBody>
        </p:sp>
      </p:grpSp>
      <p:sp>
        <p:nvSpPr>
          <p:cNvPr id="30" name="AutoShape 49"/>
          <p:cNvSpPr>
            <a:spLocks noChangeArrowheads="1"/>
          </p:cNvSpPr>
          <p:nvPr/>
        </p:nvSpPr>
        <p:spPr bwMode="gray">
          <a:xfrm>
            <a:off x="1547664" y="2863560"/>
            <a:ext cx="5174572" cy="508000"/>
          </a:xfrm>
          <a:prstGeom prst="roundRect">
            <a:avLst>
              <a:gd name="adj" fmla="val 50000"/>
            </a:avLst>
          </a:prstGeom>
          <a:noFill/>
          <a:ln w="28575" algn="ctr">
            <a:solidFill>
              <a:schemeClr val="bg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rgbClr val="FFFFFF"/>
                    </a:gs>
                    <a:gs pos="100000">
                      <a:schemeClr val="hlink"/>
                    </a:gs>
                  </a:gsLst>
                  <a:lin ang="0" scaled="1"/>
                </a:gra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76200" dir="10800000" kx="-3284103" algn="b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r>
              <a:rPr lang="he-IL" sz="2400" dirty="0" smtClean="0">
                <a:latin typeface="David" panose="020E0502060401010101" pitchFamily="34" charset="-79"/>
                <a:cs typeface="David" panose="020E0502060401010101" pitchFamily="34" charset="-79"/>
              </a:rPr>
              <a:t>יתרונות הרפורמה ועיקרי התכנית</a:t>
            </a:r>
            <a:endParaRPr lang="en-US" sz="2400" dirty="0"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grpSp>
        <p:nvGrpSpPr>
          <p:cNvPr id="31" name="Group 74"/>
          <p:cNvGrpSpPr>
            <a:grpSpLocks/>
          </p:cNvGrpSpPr>
          <p:nvPr/>
        </p:nvGrpSpPr>
        <p:grpSpPr bwMode="auto">
          <a:xfrm>
            <a:off x="6649211" y="2934998"/>
            <a:ext cx="381000" cy="381000"/>
            <a:chOff x="2078" y="1680"/>
            <a:chExt cx="1615" cy="1615"/>
          </a:xfrm>
          <a:solidFill>
            <a:schemeClr val="accent3">
              <a:lumMod val="75000"/>
            </a:schemeClr>
          </a:solidFill>
        </p:grpSpPr>
        <p:sp>
          <p:nvSpPr>
            <p:cNvPr id="32" name="Oval 75"/>
            <p:cNvSpPr>
              <a:spLocks noChangeArrowheads="1"/>
            </p:cNvSpPr>
            <p:nvPr/>
          </p:nvSpPr>
          <p:spPr bwMode="gray">
            <a:xfrm>
              <a:off x="2078" y="1680"/>
              <a:ext cx="1615" cy="1615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5715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he-IL">
                <a:solidFill>
                  <a:prstClr val="black"/>
                </a:solidFill>
              </a:endParaRPr>
            </a:p>
          </p:txBody>
        </p:sp>
        <p:sp>
          <p:nvSpPr>
            <p:cNvPr id="33" name="Oval 76"/>
            <p:cNvSpPr>
              <a:spLocks noChangeArrowheads="1"/>
            </p:cNvSpPr>
            <p:nvPr/>
          </p:nvSpPr>
          <p:spPr bwMode="gray">
            <a:xfrm>
              <a:off x="2170" y="1771"/>
              <a:ext cx="1430" cy="1430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he-IL">
                <a:solidFill>
                  <a:prstClr val="black"/>
                </a:solidFill>
              </a:endParaRPr>
            </a:p>
          </p:txBody>
        </p:sp>
        <p:sp>
          <p:nvSpPr>
            <p:cNvPr id="34" name="Oval 77"/>
            <p:cNvSpPr>
              <a:spLocks noChangeArrowheads="1"/>
            </p:cNvSpPr>
            <p:nvPr/>
          </p:nvSpPr>
          <p:spPr bwMode="gray">
            <a:xfrm>
              <a:off x="2253" y="1855"/>
              <a:ext cx="1265" cy="1265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>
                <a:defRPr/>
              </a:pPr>
              <a:endParaRPr lang="he-IL">
                <a:solidFill>
                  <a:prstClr val="black"/>
                </a:solidFill>
                <a:latin typeface="Arial" charset="0"/>
              </a:endParaRPr>
            </a:p>
          </p:txBody>
        </p:sp>
      </p:grpSp>
      <p:cxnSp>
        <p:nvCxnSpPr>
          <p:cNvPr id="43" name="מחבר ישר 42"/>
          <p:cNvCxnSpPr/>
          <p:nvPr/>
        </p:nvCxnSpPr>
        <p:spPr>
          <a:xfrm>
            <a:off x="683568" y="1124744"/>
            <a:ext cx="7776864" cy="0"/>
          </a:xfrm>
          <a:prstGeom prst="line">
            <a:avLst/>
          </a:prstGeom>
          <a:ln w="19050">
            <a:solidFill>
              <a:srgbClr val="28517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471995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611560" y="125760"/>
            <a:ext cx="8229600" cy="1143000"/>
          </a:xfrm>
        </p:spPr>
        <p:txBody>
          <a:bodyPr>
            <a:normAutofit/>
          </a:bodyPr>
          <a:lstStyle/>
          <a:p>
            <a:r>
              <a:rPr lang="he-IL" dirty="0" smtClean="0">
                <a:solidFill>
                  <a:schemeClr val="tx1"/>
                </a:solidFill>
              </a:rPr>
              <a:t>כ-200 אלף איש זכאים לשירותי סיעוד ציבוריים</a:t>
            </a:r>
            <a:endParaRPr lang="he-IL" dirty="0">
              <a:solidFill>
                <a:schemeClr val="tx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499992" y="6505599"/>
            <a:ext cx="4171733" cy="30777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1400" dirty="0" smtClean="0">
                <a:latin typeface="David" panose="020E0502060401010101" pitchFamily="34" charset="-79"/>
                <a:cs typeface="David" panose="020E0502060401010101" pitchFamily="34" charset="-79"/>
              </a:rPr>
              <a:t>מקור: </a:t>
            </a:r>
            <a:r>
              <a:rPr lang="he-IL" sz="1400" dirty="0" err="1" smtClean="0">
                <a:latin typeface="David" panose="020E0502060401010101" pitchFamily="34" charset="-79"/>
                <a:cs typeface="David" panose="020E0502060401010101" pitchFamily="34" charset="-79"/>
              </a:rPr>
              <a:t>בטל"א</a:t>
            </a:r>
            <a:r>
              <a:rPr lang="he-IL" sz="1400" dirty="0" smtClean="0">
                <a:latin typeface="David" panose="020E0502060401010101" pitchFamily="34" charset="-79"/>
                <a:cs typeface="David" panose="020E0502060401010101" pitchFamily="34" charset="-79"/>
              </a:rPr>
              <a:t>, משרד הרווחה ומשרד הבריאות </a:t>
            </a:r>
            <a:endParaRPr lang="he-IL" sz="1400" dirty="0"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graphicFrame>
        <p:nvGraphicFramePr>
          <p:cNvPr id="7" name="תרשים 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751586439"/>
              </p:ext>
            </p:extLst>
          </p:nvPr>
        </p:nvGraphicFramePr>
        <p:xfrm>
          <a:off x="179511" y="1556792"/>
          <a:ext cx="8492214" cy="48245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מלבן 2"/>
          <p:cNvSpPr/>
          <p:nvPr/>
        </p:nvSpPr>
        <p:spPr>
          <a:xfrm>
            <a:off x="1691680" y="1189002"/>
            <a:ext cx="568863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 sz="180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+mn-cs"/>
              </a:defRPr>
            </a:pPr>
            <a:r>
              <a:rPr lang="he-IL" b="1" dirty="0">
                <a:latin typeface="David" panose="020E0502060401010101" pitchFamily="34" charset="-79"/>
                <a:cs typeface="David" panose="020E0502060401010101" pitchFamily="34" charset="-79"/>
              </a:rPr>
              <a:t>מקבלי שירות סיעודי לפי סוג השירות (אלפים) - 2016</a:t>
            </a:r>
            <a:endParaRPr lang="he-IL" dirty="0"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6401425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395536" y="188640"/>
            <a:ext cx="8553128" cy="1143000"/>
          </a:xfrm>
        </p:spPr>
        <p:txBody>
          <a:bodyPr>
            <a:normAutofit/>
          </a:bodyPr>
          <a:lstStyle/>
          <a:p>
            <a:r>
              <a:rPr lang="he-IL" sz="2800" dirty="0" smtClean="0"/>
              <a:t>סך ההוצאה הציבורית על </a:t>
            </a:r>
            <a:r>
              <a:rPr lang="he-IL" sz="2800" dirty="0" smtClean="0">
                <a:solidFill>
                  <a:schemeClr val="tx1"/>
                </a:solidFill>
              </a:rPr>
              <a:t>שירותי </a:t>
            </a:r>
            <a:r>
              <a:rPr lang="he-IL" sz="2800" dirty="0">
                <a:solidFill>
                  <a:schemeClr val="tx1"/>
                </a:solidFill>
              </a:rPr>
              <a:t>סיעוד </a:t>
            </a:r>
            <a:r>
              <a:rPr lang="he-IL" sz="2800" dirty="0" smtClean="0">
                <a:solidFill>
                  <a:schemeClr val="tx1"/>
                </a:solidFill>
              </a:rPr>
              <a:t>כ-9.3 מיליארד ש"ח</a:t>
            </a:r>
            <a:endParaRPr lang="he-IL" sz="2800" dirty="0">
              <a:solidFill>
                <a:schemeClr val="tx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076056" y="6525344"/>
            <a:ext cx="3672408" cy="30777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1400" dirty="0" smtClean="0">
                <a:latin typeface="David" panose="020E0502060401010101" pitchFamily="34" charset="-79"/>
                <a:cs typeface="David" panose="020E0502060401010101" pitchFamily="34" charset="-79"/>
              </a:rPr>
              <a:t>מקור: </a:t>
            </a:r>
            <a:r>
              <a:rPr lang="he-IL" sz="1400" dirty="0" err="1" smtClean="0">
                <a:latin typeface="David" panose="020E0502060401010101" pitchFamily="34" charset="-79"/>
                <a:cs typeface="David" panose="020E0502060401010101" pitchFamily="34" charset="-79"/>
              </a:rPr>
              <a:t>בטל"א</a:t>
            </a:r>
            <a:r>
              <a:rPr lang="he-IL" sz="1400" dirty="0" smtClean="0">
                <a:latin typeface="David" panose="020E0502060401010101" pitchFamily="34" charset="-79"/>
                <a:cs typeface="David" panose="020E0502060401010101" pitchFamily="34" charset="-79"/>
              </a:rPr>
              <a:t>, משרד הרווחה, משרד הבריאות</a:t>
            </a:r>
            <a:endParaRPr lang="he-IL" sz="1400" dirty="0"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graphicFrame>
        <p:nvGraphicFramePr>
          <p:cNvPr id="7" name="תרשים 6"/>
          <p:cNvGraphicFramePr>
            <a:graphicFrameLocks/>
          </p:cNvGraphicFramePr>
          <p:nvPr>
            <p:extLst/>
          </p:nvPr>
        </p:nvGraphicFramePr>
        <p:xfrm>
          <a:off x="539552" y="1638092"/>
          <a:ext cx="7992888" cy="46805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8" name="מלבן 7"/>
          <p:cNvSpPr/>
          <p:nvPr/>
        </p:nvSpPr>
        <p:spPr>
          <a:xfrm>
            <a:off x="683568" y="1268760"/>
            <a:ext cx="792088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he-IL" b="1" dirty="0" smtClean="0">
                <a:latin typeface="David" panose="020E0502060401010101" pitchFamily="34" charset="-79"/>
                <a:cs typeface="David" panose="020E0502060401010101" pitchFamily="34" charset="-79"/>
              </a:rPr>
              <a:t>ההוצאה הציבורית על שירותי הסיעוד לפי סוג שירות (מיליארדי ש"ח) – 2016 </a:t>
            </a:r>
          </a:p>
        </p:txBody>
      </p:sp>
      <p:graphicFrame>
        <p:nvGraphicFramePr>
          <p:cNvPr id="9" name="תרשים 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448960145"/>
              </p:ext>
            </p:extLst>
          </p:nvPr>
        </p:nvGraphicFramePr>
        <p:xfrm>
          <a:off x="674958" y="1638092"/>
          <a:ext cx="8064896" cy="465833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4047784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394939" y="260648"/>
            <a:ext cx="8229600" cy="1143000"/>
          </a:xfrm>
        </p:spPr>
        <p:txBody>
          <a:bodyPr>
            <a:normAutofit/>
          </a:bodyPr>
          <a:lstStyle/>
          <a:p>
            <a:r>
              <a:rPr lang="he-IL" dirty="0" smtClean="0"/>
              <a:t>שורשי הבעיות במערכת הסיעוד בישראל</a:t>
            </a:r>
            <a:endParaRPr lang="he-IL" dirty="0"/>
          </a:p>
        </p:txBody>
      </p:sp>
      <p:sp>
        <p:nvSpPr>
          <p:cNvPr id="3" name="Rounded Rectangle 2"/>
          <p:cNvSpPr/>
          <p:nvPr/>
        </p:nvSpPr>
        <p:spPr>
          <a:xfrm>
            <a:off x="1135113" y="5445224"/>
            <a:ext cx="6749253" cy="98855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3200" b="1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מערכת </a:t>
            </a:r>
            <a:r>
              <a:rPr lang="he-IL" sz="3200" b="1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שאינה בת קיימא לאור הזדקנות האוכלוסייה</a:t>
            </a:r>
            <a:endParaRPr lang="he-IL" sz="3200" b="1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sp>
        <p:nvSpPr>
          <p:cNvPr id="6" name="AutoShape 2" descr="https://d30y9cdsu7xlg0.cloudfront.net/png/123938-200.png"/>
          <p:cNvSpPr>
            <a:spLocks noChangeAspect="1" noChangeArrowheads="1"/>
          </p:cNvSpPr>
          <p:nvPr/>
        </p:nvSpPr>
        <p:spPr bwMode="auto">
          <a:xfrm>
            <a:off x="8923338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e-IL"/>
          </a:p>
        </p:txBody>
      </p:sp>
      <p:sp>
        <p:nvSpPr>
          <p:cNvPr id="30" name="Rounded Rectangle 29"/>
          <p:cNvSpPr/>
          <p:nvPr/>
        </p:nvSpPr>
        <p:spPr>
          <a:xfrm>
            <a:off x="1135114" y="2512394"/>
            <a:ext cx="6749253" cy="98855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3200" b="1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ריבוי גופים וחוסר תיאום</a:t>
            </a:r>
            <a:endParaRPr lang="he-IL" sz="3200" b="1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sp>
        <p:nvSpPr>
          <p:cNvPr id="35" name="Rounded Rectangle 34"/>
          <p:cNvSpPr/>
          <p:nvPr/>
        </p:nvSpPr>
        <p:spPr>
          <a:xfrm>
            <a:off x="1135115" y="1412776"/>
            <a:ext cx="6749253" cy="98855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3200" b="1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רמת שירותים בקהילה נמוכה ולא יעילה</a:t>
            </a:r>
            <a:endParaRPr lang="he-IL" sz="3200" b="1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sp>
        <p:nvSpPr>
          <p:cNvPr id="7" name="Rounded Rectangle 34"/>
          <p:cNvSpPr/>
          <p:nvPr/>
        </p:nvSpPr>
        <p:spPr>
          <a:xfrm>
            <a:off x="1135113" y="3612013"/>
            <a:ext cx="6749253" cy="98855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3200" b="1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מחסור בשירותי שיקום של קופ"ח</a:t>
            </a:r>
            <a:endParaRPr lang="he-IL" sz="3200" b="1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sp>
        <p:nvSpPr>
          <p:cNvPr id="4" name="שווה 3"/>
          <p:cNvSpPr/>
          <p:nvPr/>
        </p:nvSpPr>
        <p:spPr>
          <a:xfrm>
            <a:off x="3429619" y="4797152"/>
            <a:ext cx="2160240" cy="504056"/>
          </a:xfrm>
          <a:prstGeom prst="mathEqua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0842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40409" y="260648"/>
            <a:ext cx="8229600" cy="1143000"/>
          </a:xfrm>
        </p:spPr>
        <p:txBody>
          <a:bodyPr>
            <a:normAutofit/>
          </a:bodyPr>
          <a:lstStyle/>
          <a:p>
            <a:r>
              <a:rPr lang="he-IL" dirty="0" smtClean="0"/>
              <a:t>יתרונות הרפורמה</a:t>
            </a:r>
            <a:endParaRPr lang="he-IL" dirty="0"/>
          </a:p>
        </p:txBody>
      </p:sp>
      <p:graphicFrame>
        <p:nvGraphicFramePr>
          <p:cNvPr id="3" name="דיאגרמה 2"/>
          <p:cNvGraphicFramePr/>
          <p:nvPr>
            <p:extLst>
              <p:ext uri="{D42A27DB-BD31-4B8C-83A1-F6EECF244321}">
                <p14:modId xmlns:p14="http://schemas.microsoft.com/office/powerpoint/2010/main" val="1981680925"/>
              </p:ext>
            </p:extLst>
          </p:nvPr>
        </p:nvGraphicFramePr>
        <p:xfrm>
          <a:off x="323528" y="1403648"/>
          <a:ext cx="8490497" cy="50748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AutoShape 2" descr="https://cdn0.iconfinder.com/data/icons/avatars-and-smiles-collection/110/Icons__geezer-512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e-IL"/>
          </a:p>
        </p:txBody>
      </p:sp>
      <p:pic>
        <p:nvPicPr>
          <p:cNvPr id="5" name="תמונה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4680" y="3284984"/>
            <a:ext cx="1728192" cy="17281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9827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611560" y="260648"/>
            <a:ext cx="8229600" cy="1143000"/>
          </a:xfrm>
        </p:spPr>
        <p:txBody>
          <a:bodyPr>
            <a:normAutofit/>
          </a:bodyPr>
          <a:lstStyle/>
          <a:p>
            <a:r>
              <a:rPr lang="he-IL" sz="3600" dirty="0" smtClean="0">
                <a:solidFill>
                  <a:schemeClr val="tx1"/>
                </a:solidFill>
              </a:rPr>
              <a:t>עיקרי התכנית </a:t>
            </a:r>
            <a:endParaRPr lang="he-IL" sz="3600" dirty="0">
              <a:solidFill>
                <a:schemeClr val="tx1"/>
              </a:solidFill>
            </a:endParaRPr>
          </a:p>
        </p:txBody>
      </p:sp>
      <p:sp>
        <p:nvSpPr>
          <p:cNvPr id="10" name="Rounded Rectangle 2"/>
          <p:cNvSpPr/>
          <p:nvPr/>
        </p:nvSpPr>
        <p:spPr>
          <a:xfrm>
            <a:off x="1187624" y="5409400"/>
            <a:ext cx="6768752" cy="501515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3200" b="1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תוספת שעות סיעוד</a:t>
            </a:r>
            <a:endParaRPr lang="he-IL" sz="3200" b="1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sp>
        <p:nvSpPr>
          <p:cNvPr id="14" name="Rounded Rectangle 29"/>
          <p:cNvSpPr/>
          <p:nvPr/>
        </p:nvSpPr>
        <p:spPr>
          <a:xfrm>
            <a:off x="1158165" y="2673808"/>
            <a:ext cx="6768751" cy="501515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3200" b="1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צמצום בירוקרטיה – </a:t>
            </a:r>
            <a:r>
              <a:rPr lang="en-US" sz="3200" b="1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One Stop Shop</a:t>
            </a:r>
            <a:r>
              <a:rPr lang="he-IL" sz="3200" b="1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</a:p>
        </p:txBody>
      </p:sp>
      <p:sp>
        <p:nvSpPr>
          <p:cNvPr id="15" name="Rounded Rectangle 34"/>
          <p:cNvSpPr/>
          <p:nvPr/>
        </p:nvSpPr>
        <p:spPr>
          <a:xfrm>
            <a:off x="1187624" y="1306012"/>
            <a:ext cx="6768751" cy="501515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3200" b="1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תוספת שירותי רפואה ושיקום בבית</a:t>
            </a:r>
            <a:endParaRPr lang="he-IL" sz="3200" b="1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sp>
        <p:nvSpPr>
          <p:cNvPr id="6" name="Rounded Rectangle 34"/>
          <p:cNvSpPr/>
          <p:nvPr/>
        </p:nvSpPr>
        <p:spPr>
          <a:xfrm>
            <a:off x="1187624" y="1989910"/>
            <a:ext cx="6768751" cy="501515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3200" b="1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תוספת ושיפור שירותי רווחה בקהילה</a:t>
            </a:r>
            <a:endParaRPr lang="he-IL" sz="3200" b="1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sp>
        <p:nvSpPr>
          <p:cNvPr id="7" name="Rounded Rectangle 34"/>
          <p:cNvSpPr/>
          <p:nvPr/>
        </p:nvSpPr>
        <p:spPr>
          <a:xfrm>
            <a:off x="755576" y="6093296"/>
            <a:ext cx="7560839" cy="628511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3200" b="1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תוספת של אלפי ש"ח בנטו של כל קשיש בשנה</a:t>
            </a:r>
            <a:endParaRPr lang="he-IL" sz="3200" b="1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sp>
        <p:nvSpPr>
          <p:cNvPr id="9" name="Rounded Rectangle 34"/>
          <p:cNvSpPr/>
          <p:nvPr/>
        </p:nvSpPr>
        <p:spPr>
          <a:xfrm>
            <a:off x="1191503" y="3357706"/>
            <a:ext cx="6768751" cy="501515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3200" b="1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ביטול מבחני הכנסה לילדים באשפוז סיעודי</a:t>
            </a:r>
            <a:endParaRPr lang="he-IL" sz="3200" b="1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sp>
        <p:nvSpPr>
          <p:cNvPr id="11" name="Rounded Rectangle 34"/>
          <p:cNvSpPr/>
          <p:nvPr/>
        </p:nvSpPr>
        <p:spPr>
          <a:xfrm>
            <a:off x="1158165" y="4041604"/>
            <a:ext cx="6768751" cy="501515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3200" b="1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כיסוי בחינם לכל ילד</a:t>
            </a:r>
            <a:endParaRPr lang="he-IL" sz="3200" b="1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sp>
        <p:nvSpPr>
          <p:cNvPr id="12" name="Rounded Rectangle 34"/>
          <p:cNvSpPr/>
          <p:nvPr/>
        </p:nvSpPr>
        <p:spPr>
          <a:xfrm>
            <a:off x="1158165" y="4725502"/>
            <a:ext cx="6768751" cy="501515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3200" b="1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טיפולי שיניים לקשישים בסל הבריאות</a:t>
            </a:r>
            <a:endParaRPr lang="he-IL" sz="3200" b="1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1634559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539552" y="260648"/>
            <a:ext cx="8229600" cy="1143000"/>
          </a:xfrm>
        </p:spPr>
        <p:txBody>
          <a:bodyPr>
            <a:normAutofit/>
          </a:bodyPr>
          <a:lstStyle/>
          <a:p>
            <a:r>
              <a:rPr lang="he-IL" dirty="0" smtClean="0"/>
              <a:t>תוספת שירותי רפואה ושיקום בבית </a:t>
            </a:r>
            <a:endParaRPr lang="he-IL" dirty="0"/>
          </a:p>
        </p:txBody>
      </p:sp>
      <p:sp>
        <p:nvSpPr>
          <p:cNvPr id="5" name="TextBox 4"/>
          <p:cNvSpPr txBox="1"/>
          <p:nvPr/>
        </p:nvSpPr>
        <p:spPr>
          <a:xfrm>
            <a:off x="467544" y="1912183"/>
            <a:ext cx="8208912" cy="209288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1">
            <a:spAutoFit/>
          </a:bodyPr>
          <a:lstStyle/>
          <a:p>
            <a:pPr marL="457200" indent="-457200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Font typeface="+mj-lt"/>
              <a:buAutoNum type="arabicPeriod"/>
            </a:pPr>
            <a:r>
              <a:rPr lang="he-IL" sz="2000" dirty="0" smtClean="0">
                <a:latin typeface="David" panose="020E0502060401010101" pitchFamily="34" charset="-79"/>
                <a:cs typeface="David" panose="020E0502060401010101" pitchFamily="34" charset="-79"/>
              </a:rPr>
              <a:t>יצירת תמריצים לטובת פיתוח מערך שיקום בקהילה על ידי הקופות, בכדי לשפר את איכות חיי הקשיש, להאט את התדרדרותו ולהאריך את תוחלת חייו הבריאה. </a:t>
            </a:r>
          </a:p>
          <a:p>
            <a:pPr marL="457200" indent="-457200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Font typeface="+mj-lt"/>
              <a:buAutoNum type="arabicPeriod"/>
            </a:pPr>
            <a:r>
              <a:rPr lang="he-IL" sz="2000" dirty="0" smtClean="0">
                <a:latin typeface="David" panose="020E0502060401010101" pitchFamily="34" charset="-79"/>
                <a:cs typeface="David" panose="020E0502060401010101" pitchFamily="34" charset="-79"/>
              </a:rPr>
              <a:t>רופא ואחות אשר יעניקו לקשישים מרותקי בית טיפולים בביתם. לדוגמא, מדידות לחץ דם, בדיקות דם, התאמת תרופות ומרשמים, טיפולים פרא-רפואיים ועוד. </a:t>
            </a:r>
            <a:endParaRPr lang="he-IL" sz="2800" dirty="0"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sp>
        <p:nvSpPr>
          <p:cNvPr id="4" name="Rounded Rectangle 2"/>
          <p:cNvSpPr/>
          <p:nvPr/>
        </p:nvSpPr>
        <p:spPr>
          <a:xfrm>
            <a:off x="467544" y="1264111"/>
            <a:ext cx="8208912" cy="501515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3200" dirty="0">
                <a:latin typeface="David" panose="020E0502060401010101" pitchFamily="34" charset="-79"/>
                <a:cs typeface="David" panose="020E0502060401010101" pitchFamily="34" charset="-79"/>
              </a:rPr>
              <a:t>טיפולי בית ושיקום לקשישים סיעודיים בסל הבריאות</a:t>
            </a:r>
          </a:p>
        </p:txBody>
      </p:sp>
    </p:spTree>
    <p:extLst>
      <p:ext uri="{BB962C8B-B14F-4D97-AF65-F5344CB8AC3E}">
        <p14:creationId xmlns:p14="http://schemas.microsoft.com/office/powerpoint/2010/main" val="553907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539552" y="260648"/>
            <a:ext cx="8229600" cy="1143000"/>
          </a:xfrm>
        </p:spPr>
        <p:txBody>
          <a:bodyPr>
            <a:normAutofit/>
          </a:bodyPr>
          <a:lstStyle/>
          <a:p>
            <a:r>
              <a:rPr lang="he-IL" dirty="0" smtClean="0"/>
              <a:t>תוספת ושיפור שירותי רווחה בקהילה</a:t>
            </a:r>
            <a:endParaRPr lang="he-IL" dirty="0"/>
          </a:p>
        </p:txBody>
      </p:sp>
      <p:sp>
        <p:nvSpPr>
          <p:cNvPr id="5" name="TextBox 4"/>
          <p:cNvSpPr txBox="1"/>
          <p:nvPr/>
        </p:nvSpPr>
        <p:spPr>
          <a:xfrm>
            <a:off x="467544" y="1916832"/>
            <a:ext cx="8208912" cy="2708434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1">
            <a:spAutoFit/>
          </a:bodyPr>
          <a:lstStyle/>
          <a:p>
            <a:pPr marL="457200" indent="-457200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Font typeface="+mj-lt"/>
              <a:buAutoNum type="arabicPeriod"/>
            </a:pPr>
            <a:r>
              <a:rPr lang="he-IL" sz="2000" dirty="0" smtClean="0">
                <a:latin typeface="David" panose="020E0502060401010101" pitchFamily="34" charset="-79"/>
                <a:cs typeface="David" panose="020E0502060401010101" pitchFamily="34" charset="-79"/>
              </a:rPr>
              <a:t>יצירת מערך ממשלתי להכשרה מקצועית של מטפלות סיעודיות, והכשרת 100% מהמטפלות.</a:t>
            </a:r>
          </a:p>
          <a:p>
            <a:pPr marL="457200" indent="-457200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Font typeface="+mj-lt"/>
              <a:buAutoNum type="arabicPeriod"/>
            </a:pPr>
            <a:r>
              <a:rPr lang="he-IL" sz="2000" dirty="0" smtClean="0">
                <a:latin typeface="David" panose="020E0502060401010101" pitchFamily="34" charset="-79"/>
                <a:cs typeface="David" panose="020E0502060401010101" pitchFamily="34" charset="-79"/>
              </a:rPr>
              <a:t>יצירת מערך פיקוח על איכות השירות ובניית מנגנון </a:t>
            </a:r>
            <a:r>
              <a:rPr lang="he-IL" sz="2000" dirty="0" err="1" smtClean="0">
                <a:latin typeface="David" panose="020E0502060401010101" pitchFamily="34" charset="-79"/>
                <a:cs typeface="David" panose="020E0502060401010101" pitchFamily="34" charset="-79"/>
              </a:rPr>
              <a:t>תמרוץ</a:t>
            </a:r>
            <a:r>
              <a:rPr lang="he-IL" sz="2000" dirty="0" smtClean="0">
                <a:latin typeface="David" panose="020E0502060401010101" pitchFamily="34" charset="-79"/>
                <a:cs typeface="David" panose="020E0502060401010101" pitchFamily="34" charset="-79"/>
              </a:rPr>
              <a:t> לחברות הסיעוד.</a:t>
            </a:r>
          </a:p>
          <a:p>
            <a:pPr marL="457200" indent="-457200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Font typeface="+mj-lt"/>
              <a:buAutoNum type="arabicPeriod"/>
            </a:pPr>
            <a:r>
              <a:rPr lang="he-IL" sz="2000" dirty="0" smtClean="0">
                <a:latin typeface="David" panose="020E0502060401010101" pitchFamily="34" charset="-79"/>
                <a:cs typeface="David" panose="020E0502060401010101" pitchFamily="34" charset="-79"/>
              </a:rPr>
              <a:t>בניית מערך שירותים חברתיים בקהילה לטובת הקשישים הסיעודיים, אשר יגביר את מעורבותם בקהילה, יפיג בדידות וישפר את רמת חייהם.</a:t>
            </a:r>
            <a:endParaRPr lang="he-IL" sz="2800" dirty="0"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sp>
        <p:nvSpPr>
          <p:cNvPr id="6" name="Rounded Rectangle 2"/>
          <p:cNvSpPr/>
          <p:nvPr/>
        </p:nvSpPr>
        <p:spPr>
          <a:xfrm>
            <a:off x="467544" y="1264111"/>
            <a:ext cx="8208912" cy="501515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3200" dirty="0">
                <a:latin typeface="David" panose="020E0502060401010101" pitchFamily="34" charset="-79"/>
                <a:cs typeface="David" panose="020E0502060401010101" pitchFamily="34" charset="-79"/>
              </a:rPr>
              <a:t>שיפור איכות השירותים הניתנים כיום</a:t>
            </a:r>
          </a:p>
        </p:txBody>
      </p:sp>
    </p:spTree>
    <p:extLst>
      <p:ext uri="{BB962C8B-B14F-4D97-AF65-F5344CB8AC3E}">
        <p14:creationId xmlns:p14="http://schemas.microsoft.com/office/powerpoint/2010/main" val="502438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539552" y="260648"/>
            <a:ext cx="8229600" cy="1143000"/>
          </a:xfrm>
        </p:spPr>
        <p:txBody>
          <a:bodyPr>
            <a:normAutofit/>
          </a:bodyPr>
          <a:lstStyle/>
          <a:p>
            <a:r>
              <a:rPr lang="he-IL" dirty="0" smtClean="0"/>
              <a:t>צמצום בירוקרטיה – </a:t>
            </a:r>
            <a:r>
              <a:rPr lang="en-US" dirty="0" smtClean="0"/>
              <a:t>One Stop Shop</a:t>
            </a:r>
            <a:endParaRPr lang="he-IL" dirty="0"/>
          </a:p>
        </p:txBody>
      </p:sp>
      <p:sp>
        <p:nvSpPr>
          <p:cNvPr id="5" name="TextBox 4"/>
          <p:cNvSpPr txBox="1"/>
          <p:nvPr/>
        </p:nvSpPr>
        <p:spPr>
          <a:xfrm>
            <a:off x="683568" y="2789053"/>
            <a:ext cx="7920880" cy="143885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1">
            <a:spAutoFit/>
          </a:bodyPr>
          <a:lstStyle/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he-IL" sz="2000" dirty="0" smtClean="0">
                <a:latin typeface="David" panose="020E0502060401010101" pitchFamily="34" charset="-79"/>
                <a:cs typeface="David" panose="020E0502060401010101" pitchFamily="34" charset="-79"/>
              </a:rPr>
              <a:t>גורם מקצועי שיעזור למשפחה במיצוי הזכויות של הקשיש, ובבניית תכנית טיפול אישית ומותאמת עבורו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he-IL" sz="2000" dirty="0" smtClean="0">
                <a:latin typeface="David" panose="020E0502060401010101" pitchFamily="34" charset="-79"/>
                <a:cs typeface="David" panose="020E0502060401010101" pitchFamily="34" charset="-79"/>
              </a:rPr>
              <a:t>כתובת אחת לכל צרכי הקשיש ומשפחתו </a:t>
            </a:r>
          </a:p>
        </p:txBody>
      </p:sp>
      <p:sp>
        <p:nvSpPr>
          <p:cNvPr id="4" name="Rounded Rectangle 2"/>
          <p:cNvSpPr/>
          <p:nvPr/>
        </p:nvSpPr>
        <p:spPr>
          <a:xfrm>
            <a:off x="683568" y="1412776"/>
            <a:ext cx="7920880" cy="501515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3200" b="1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מבחן אחד וטופס אחד לכל קשיש סיעודי</a:t>
            </a:r>
            <a:endParaRPr lang="he-IL" sz="3200" b="1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sp>
        <p:nvSpPr>
          <p:cNvPr id="6" name="Rounded Rectangle 2"/>
          <p:cNvSpPr/>
          <p:nvPr/>
        </p:nvSpPr>
        <p:spPr>
          <a:xfrm>
            <a:off x="683568" y="2253061"/>
            <a:ext cx="7920880" cy="501515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3200" b="1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מתאם טיפול – </a:t>
            </a:r>
            <a:r>
              <a:rPr lang="en-US" sz="3200" b="1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Case Manager</a:t>
            </a:r>
            <a:endParaRPr lang="he-IL" sz="3200" b="1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sp>
        <p:nvSpPr>
          <p:cNvPr id="7" name="Rounded Rectangle 2"/>
          <p:cNvSpPr/>
          <p:nvPr/>
        </p:nvSpPr>
        <p:spPr>
          <a:xfrm>
            <a:off x="683568" y="4509120"/>
            <a:ext cx="7920880" cy="501515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800" b="1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ביטול מבחני ההכנסה על הילדים בכניסה לאשפוז סיעודי</a:t>
            </a:r>
            <a:endParaRPr lang="he-IL" sz="2800" b="1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sp>
        <p:nvSpPr>
          <p:cNvPr id="8" name="Rounded Rectangle 2">
            <a:hlinkClick r:id="rId2" action="ppaction://hlinksldjump"/>
          </p:cNvPr>
          <p:cNvSpPr/>
          <p:nvPr/>
        </p:nvSpPr>
        <p:spPr>
          <a:xfrm>
            <a:off x="683568" y="5805264"/>
            <a:ext cx="2448272" cy="429507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b="1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המחשת הבירוקרטיה</a:t>
            </a:r>
            <a:endParaRPr lang="he-IL" sz="2000" b="1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654974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539552" y="125760"/>
            <a:ext cx="8229600" cy="1143000"/>
          </a:xfrm>
        </p:spPr>
        <p:txBody>
          <a:bodyPr>
            <a:normAutofit/>
          </a:bodyPr>
          <a:lstStyle/>
          <a:p>
            <a:r>
              <a:rPr lang="he-IL" dirty="0" smtClean="0"/>
              <a:t>הרחבת היקף המבוטחים בביטוח סיעודי קבוצתי דרך קופות החולים</a:t>
            </a:r>
            <a:endParaRPr lang="he-IL" dirty="0"/>
          </a:p>
        </p:txBody>
      </p:sp>
      <p:sp>
        <p:nvSpPr>
          <p:cNvPr id="5" name="TextBox 4"/>
          <p:cNvSpPr txBox="1"/>
          <p:nvPr/>
        </p:nvSpPr>
        <p:spPr>
          <a:xfrm>
            <a:off x="509214" y="3793689"/>
            <a:ext cx="8204950" cy="2400657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1">
            <a:spAutoFit/>
          </a:bodyPr>
          <a:lstStyle/>
          <a:p>
            <a:pPr marL="457200" indent="-457200" algn="just">
              <a:spcBef>
                <a:spcPts val="600"/>
              </a:spcBef>
              <a:spcAft>
                <a:spcPts val="600"/>
              </a:spcAft>
              <a:buFont typeface="+mj-lt"/>
              <a:buAutoNum type="arabicPeriod"/>
            </a:pPr>
            <a:r>
              <a:rPr lang="he-IL" sz="2000" dirty="0" smtClean="0">
                <a:latin typeface="David" panose="020E0502060401010101" pitchFamily="34" charset="-79"/>
                <a:cs typeface="David" panose="020E0502060401010101" pitchFamily="34" charset="-79"/>
              </a:rPr>
              <a:t>צירוף </a:t>
            </a:r>
            <a:r>
              <a:rPr lang="he-IL" sz="2000" dirty="0">
                <a:latin typeface="David" panose="020E0502060401010101" pitchFamily="34" charset="-79"/>
                <a:cs typeface="David" panose="020E0502060401010101" pitchFamily="34" charset="-79"/>
              </a:rPr>
              <a:t>אוטומטי ללא חיתום רפואי לאחר הלידה לביטוח כברירת </a:t>
            </a:r>
            <a:r>
              <a:rPr lang="he-IL" sz="2000" dirty="0" smtClean="0">
                <a:latin typeface="David" panose="020E0502060401010101" pitchFamily="34" charset="-79"/>
                <a:cs typeface="David" panose="020E0502060401010101" pitchFamily="34" charset="-79"/>
              </a:rPr>
              <a:t>מחדל.</a:t>
            </a:r>
            <a:endParaRPr lang="he-IL" sz="2000" dirty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marL="914400" lvl="1" indent="-457200" algn="just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he-IL" sz="2000" dirty="0">
                <a:latin typeface="David" panose="020E0502060401010101" pitchFamily="34" charset="-79"/>
                <a:cs typeface="David" panose="020E0502060401010101" pitchFamily="34" charset="-79"/>
              </a:rPr>
              <a:t>צירוף </a:t>
            </a:r>
            <a:r>
              <a:rPr lang="he-IL" sz="2000" dirty="0" smtClean="0">
                <a:latin typeface="David" panose="020E0502060401010101" pitchFamily="34" charset="-79"/>
                <a:cs typeface="David" panose="020E0502060401010101" pitchFamily="34" charset="-79"/>
              </a:rPr>
              <a:t>אוטומטי לאחר </a:t>
            </a:r>
            <a:r>
              <a:rPr lang="he-IL" sz="2000" dirty="0">
                <a:latin typeface="David" panose="020E0502060401010101" pitchFamily="34" charset="-79"/>
                <a:cs typeface="David" panose="020E0502060401010101" pitchFamily="34" charset="-79"/>
              </a:rPr>
              <a:t>הלידה </a:t>
            </a:r>
            <a:r>
              <a:rPr lang="he-IL" sz="2000" dirty="0" smtClean="0">
                <a:latin typeface="David" panose="020E0502060401010101" pitchFamily="34" charset="-79"/>
                <a:cs typeface="David" panose="020E0502060401010101" pitchFamily="34" charset="-79"/>
              </a:rPr>
              <a:t>- ללא עלות.</a:t>
            </a:r>
          </a:p>
          <a:p>
            <a:pPr marL="914400" lvl="1" indent="-457200" algn="just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he-IL" sz="2000" dirty="0" smtClean="0">
                <a:latin typeface="David" panose="020E0502060401010101" pitchFamily="34" charset="-79"/>
                <a:cs typeface="David" panose="020E0502060401010101" pitchFamily="34" charset="-79"/>
              </a:rPr>
              <a:t>בטווח </a:t>
            </a:r>
            <a:r>
              <a:rPr lang="he-IL" sz="2000" dirty="0">
                <a:latin typeface="David" panose="020E0502060401010101" pitchFamily="34" charset="-79"/>
                <a:cs typeface="David" panose="020E0502060401010101" pitchFamily="34" charset="-79"/>
              </a:rPr>
              <a:t>הארוך, </a:t>
            </a:r>
            <a:r>
              <a:rPr lang="he-IL" sz="2000" dirty="0" smtClean="0">
                <a:latin typeface="David" panose="020E0502060401010101" pitchFamily="34" charset="-79"/>
                <a:cs typeface="David" panose="020E0502060401010101" pitchFamily="34" charset="-79"/>
              </a:rPr>
              <a:t>מרבית האוכלוסייה </a:t>
            </a:r>
            <a:r>
              <a:rPr lang="he-IL" sz="2000" dirty="0">
                <a:latin typeface="David" panose="020E0502060401010101" pitchFamily="34" charset="-79"/>
                <a:cs typeface="David" panose="020E0502060401010101" pitchFamily="34" charset="-79"/>
              </a:rPr>
              <a:t>תבוטח בביטוח הסיעודי הנערך לחברי קופות </a:t>
            </a:r>
            <a:r>
              <a:rPr lang="he-IL" sz="2000" dirty="0" smtClean="0">
                <a:latin typeface="David" panose="020E0502060401010101" pitchFamily="34" charset="-79"/>
                <a:cs typeface="David" panose="020E0502060401010101" pitchFamily="34" charset="-79"/>
              </a:rPr>
              <a:t>החולים.</a:t>
            </a:r>
          </a:p>
          <a:p>
            <a:pPr marL="457200" indent="-457200" algn="just">
              <a:spcBef>
                <a:spcPts val="600"/>
              </a:spcBef>
              <a:spcAft>
                <a:spcPts val="600"/>
              </a:spcAft>
              <a:buFont typeface="+mj-lt"/>
              <a:buAutoNum type="arabicPeriod"/>
            </a:pPr>
            <a:r>
              <a:rPr lang="he-IL" sz="2000" dirty="0" smtClean="0">
                <a:latin typeface="David" panose="020E0502060401010101" pitchFamily="34" charset="-79"/>
                <a:cs typeface="David" panose="020E0502060401010101" pitchFamily="34" charset="-79"/>
              </a:rPr>
              <a:t>הקמת </a:t>
            </a:r>
            <a:r>
              <a:rPr lang="he-IL" sz="2000" dirty="0">
                <a:latin typeface="David" panose="020E0502060401010101" pitchFamily="34" charset="-79"/>
                <a:cs typeface="David" panose="020E0502060401010101" pitchFamily="34" charset="-79"/>
              </a:rPr>
              <a:t>ממשק דיגיטלי אחיד ופשוט להצטרפות </a:t>
            </a:r>
            <a:r>
              <a:rPr lang="he-IL" sz="2000" dirty="0" smtClean="0">
                <a:latin typeface="David" panose="020E0502060401010101" pitchFamily="34" charset="-79"/>
                <a:cs typeface="David" panose="020E0502060401010101" pitchFamily="34" charset="-79"/>
              </a:rPr>
              <a:t>לביטוח, </a:t>
            </a:r>
            <a:r>
              <a:rPr lang="he-IL" sz="2000" dirty="0">
                <a:latin typeface="David" panose="020E0502060401010101" pitchFamily="34" charset="-79"/>
                <a:cs typeface="David" panose="020E0502060401010101" pitchFamily="34" charset="-79"/>
              </a:rPr>
              <a:t>ה</a:t>
            </a:r>
            <a:r>
              <a:rPr lang="he-IL" sz="2000" dirty="0" smtClean="0">
                <a:latin typeface="David" panose="020E0502060401010101" pitchFamily="34" charset="-79"/>
                <a:cs typeface="David" panose="020E0502060401010101" pitchFamily="34" charset="-79"/>
              </a:rPr>
              <a:t>כולל מנגנון חיתום אוטומטי.</a:t>
            </a:r>
            <a:endParaRPr lang="he-IL" sz="2800" dirty="0"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sp>
        <p:nvSpPr>
          <p:cNvPr id="4" name="Rounded Rectangle 2"/>
          <p:cNvSpPr/>
          <p:nvPr/>
        </p:nvSpPr>
        <p:spPr>
          <a:xfrm>
            <a:off x="509214" y="2708920"/>
            <a:ext cx="8208912" cy="940753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he-IL" sz="3200" dirty="0" smtClean="0">
                <a:latin typeface="David" panose="020E0502060401010101" pitchFamily="34" charset="-79"/>
                <a:cs typeface="David" panose="020E0502060401010101" pitchFamily="34" charset="-79"/>
              </a:rPr>
              <a:t>הרחבת היקף המבוטחים בביטוח סיעודי דרך הקופות </a:t>
            </a:r>
            <a:r>
              <a:rPr lang="he-IL" sz="3200" dirty="0">
                <a:latin typeface="David" panose="020E0502060401010101" pitchFamily="34" charset="-79"/>
                <a:cs typeface="David" panose="020E0502060401010101" pitchFamily="34" charset="-79"/>
              </a:rPr>
              <a:t>לכלל אוכלוסיית ישראל</a:t>
            </a:r>
          </a:p>
        </p:txBody>
      </p:sp>
      <p:sp>
        <p:nvSpPr>
          <p:cNvPr id="6" name="Rounded Rectangle 2"/>
          <p:cNvSpPr/>
          <p:nvPr/>
        </p:nvSpPr>
        <p:spPr>
          <a:xfrm>
            <a:off x="509214" y="1466167"/>
            <a:ext cx="8208912" cy="940753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he-IL" sz="3200" dirty="0" smtClean="0">
                <a:latin typeface="David" panose="020E0502060401010101" pitchFamily="34" charset="-79"/>
                <a:cs typeface="David" panose="020E0502060401010101" pitchFamily="34" charset="-79"/>
              </a:rPr>
              <a:t>קליטת כלל מבוטחי הביטוח הקבוצתי מעל גיל 60 ללא חיתום רפואי</a:t>
            </a:r>
            <a:endParaRPr lang="he-IL" sz="3200" dirty="0"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603657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539552" y="332656"/>
            <a:ext cx="8229600" cy="1143000"/>
          </a:xfrm>
        </p:spPr>
        <p:txBody>
          <a:bodyPr>
            <a:normAutofit/>
          </a:bodyPr>
          <a:lstStyle/>
          <a:p>
            <a:r>
              <a:rPr lang="he-IL" dirty="0" smtClean="0"/>
              <a:t>הכללת טיפולי שיניים לקשישים בסל הבריאות</a:t>
            </a:r>
            <a:endParaRPr lang="he-IL" dirty="0"/>
          </a:p>
        </p:txBody>
      </p:sp>
      <p:sp>
        <p:nvSpPr>
          <p:cNvPr id="5" name="TextBox 4"/>
          <p:cNvSpPr txBox="1"/>
          <p:nvPr/>
        </p:nvSpPr>
        <p:spPr>
          <a:xfrm>
            <a:off x="755576" y="1844824"/>
            <a:ext cx="7632848" cy="143885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1">
            <a:spAutoFit/>
          </a:bodyPr>
          <a:lstStyle/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he-IL" sz="2000" dirty="0" smtClean="0">
                <a:latin typeface="David" panose="020E0502060401010101" pitchFamily="34" charset="-79"/>
                <a:cs typeface="David" panose="020E0502060401010101" pitchFamily="34" charset="-79"/>
              </a:rPr>
              <a:t>רפואה מונעת – שיננית, בדיקות תקופתיות.</a:t>
            </a: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he-IL" sz="2000" dirty="0" smtClean="0">
                <a:latin typeface="David" panose="020E0502060401010101" pitchFamily="34" charset="-79"/>
                <a:cs typeface="David" panose="020E0502060401010101" pitchFamily="34" charset="-79"/>
              </a:rPr>
              <a:t>רפואה משמרת – סתימות, עקירות.</a:t>
            </a: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he-IL" sz="2000" dirty="0" smtClean="0">
                <a:latin typeface="David" panose="020E0502060401010101" pitchFamily="34" charset="-79"/>
                <a:cs typeface="David" panose="020E0502060401010101" pitchFamily="34" charset="-79"/>
              </a:rPr>
              <a:t>רפואה משקמת – כתרים שתלים ותותבות.</a:t>
            </a:r>
            <a:endParaRPr lang="he-IL" sz="2000" dirty="0"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sp>
        <p:nvSpPr>
          <p:cNvPr id="4" name="Rounded Rectangle 2"/>
          <p:cNvSpPr/>
          <p:nvPr/>
        </p:nvSpPr>
        <p:spPr>
          <a:xfrm>
            <a:off x="755576" y="1264111"/>
            <a:ext cx="7632848" cy="501515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he-IL" sz="3200" dirty="0">
                <a:latin typeface="David" panose="020E0502060401010101" pitchFamily="34" charset="-79"/>
                <a:cs typeface="David" panose="020E0502060401010101" pitchFamily="34" charset="-79"/>
              </a:rPr>
              <a:t>הכללת טיפולי שיניים החל מגיל </a:t>
            </a:r>
            <a:r>
              <a:rPr lang="he-IL" sz="3200" dirty="0" smtClean="0">
                <a:latin typeface="David" panose="020E0502060401010101" pitchFamily="34" charset="-79"/>
                <a:cs typeface="David" panose="020E0502060401010101" pitchFamily="34" charset="-79"/>
              </a:rPr>
              <a:t>75</a:t>
            </a:r>
            <a:endParaRPr lang="he-IL" sz="3200" dirty="0"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356371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539552" y="332656"/>
            <a:ext cx="8229600" cy="1143000"/>
          </a:xfrm>
        </p:spPr>
        <p:txBody>
          <a:bodyPr>
            <a:normAutofit/>
          </a:bodyPr>
          <a:lstStyle/>
          <a:p>
            <a:r>
              <a:rPr lang="he-IL" dirty="0" smtClean="0"/>
              <a:t>תוספת שעות סיעוד</a:t>
            </a:r>
            <a:endParaRPr lang="he-IL" dirty="0"/>
          </a:p>
        </p:txBody>
      </p:sp>
      <p:sp>
        <p:nvSpPr>
          <p:cNvPr id="6" name="Rounded Rectangle 2"/>
          <p:cNvSpPr/>
          <p:nvPr/>
        </p:nvSpPr>
        <p:spPr>
          <a:xfrm>
            <a:off x="683568" y="1271301"/>
            <a:ext cx="7920880" cy="501515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3200" dirty="0">
                <a:latin typeface="David" panose="020E0502060401010101" pitchFamily="34" charset="-79"/>
                <a:cs typeface="David" panose="020E0502060401010101" pitchFamily="34" charset="-79"/>
              </a:rPr>
              <a:t>בניית מודל חדש לקצבת הסיעוד של ביטוח לאומי </a:t>
            </a:r>
          </a:p>
        </p:txBody>
      </p:sp>
      <p:graphicFrame>
        <p:nvGraphicFramePr>
          <p:cNvPr id="7" name="תרשים 6"/>
          <p:cNvGraphicFramePr/>
          <p:nvPr>
            <p:extLst>
              <p:ext uri="{D42A27DB-BD31-4B8C-83A1-F6EECF244321}">
                <p14:modId xmlns:p14="http://schemas.microsoft.com/office/powerpoint/2010/main" val="1655438632"/>
              </p:ext>
            </p:extLst>
          </p:nvPr>
        </p:nvGraphicFramePr>
        <p:xfrm>
          <a:off x="1259632" y="1844824"/>
          <a:ext cx="6360368" cy="374441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8" name="Rounded Rectangle 34"/>
          <p:cNvSpPr/>
          <p:nvPr/>
        </p:nvSpPr>
        <p:spPr>
          <a:xfrm>
            <a:off x="692356" y="5805264"/>
            <a:ext cx="7912092" cy="628511"/>
          </a:xfrm>
          <a:prstGeom prst="roundRect">
            <a:avLst/>
          </a:prstGeom>
          <a:solidFill>
            <a:schemeClr val="accent1">
              <a:lumMod val="50000"/>
            </a:schemeClr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3200" b="1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תוספת שעות של 36% עבור קשישים ברמה העליונה</a:t>
            </a:r>
            <a:endParaRPr lang="he-IL" sz="3200" b="1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666807" y="4581128"/>
            <a:ext cx="648072" cy="276999"/>
          </a:xfrm>
          <a:prstGeom prst="rect">
            <a:avLst/>
          </a:prstGeom>
          <a:solidFill>
            <a:schemeClr val="bg1"/>
          </a:solidFill>
        </p:spPr>
        <p:txBody>
          <a:bodyPr wrap="square" rtlCol="1">
            <a:spAutoFit/>
          </a:bodyPr>
          <a:lstStyle/>
          <a:p>
            <a:r>
              <a:rPr lang="en-US" sz="1200" dirty="0" smtClean="0">
                <a:latin typeface="David" panose="020E0502060401010101" pitchFamily="34" charset="-79"/>
                <a:cs typeface="David" panose="020E0502060401010101" pitchFamily="34" charset="-79"/>
              </a:rPr>
              <a:t>1,000</a:t>
            </a:r>
            <a:endParaRPr lang="he-IL" sz="1200" dirty="0"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1990623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כותרת 2"/>
          <p:cNvSpPr>
            <a:spLocks noGrp="1"/>
          </p:cNvSpPr>
          <p:nvPr>
            <p:ph type="title"/>
          </p:nvPr>
        </p:nvSpPr>
        <p:spPr>
          <a:xfrm>
            <a:off x="518864" y="269776"/>
            <a:ext cx="8229600" cy="1143000"/>
          </a:xfrm>
        </p:spPr>
        <p:txBody>
          <a:bodyPr>
            <a:normAutofit/>
          </a:bodyPr>
          <a:lstStyle/>
          <a:p>
            <a:r>
              <a:rPr lang="he-IL" dirty="0" smtClean="0"/>
              <a:t>ישראל מקום 1 בעולם בשיעור מקבלי שעות סיעוד</a:t>
            </a:r>
            <a:endParaRPr lang="he-IL" dirty="0"/>
          </a:p>
        </p:txBody>
      </p:sp>
      <p:sp>
        <p:nvSpPr>
          <p:cNvPr id="6" name="TextBox 5"/>
          <p:cNvSpPr txBox="1"/>
          <p:nvPr/>
        </p:nvSpPr>
        <p:spPr>
          <a:xfrm>
            <a:off x="6471849" y="6495910"/>
            <a:ext cx="2304256" cy="30777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1400" dirty="0" smtClean="0">
                <a:latin typeface="David" panose="020E0502060401010101" pitchFamily="34" charset="-79"/>
                <a:cs typeface="David" panose="020E0502060401010101" pitchFamily="34" charset="-79"/>
              </a:rPr>
              <a:t>מקור: </a:t>
            </a:r>
            <a:r>
              <a:rPr lang="en-US" sz="1400" dirty="0" err="1" smtClean="0">
                <a:latin typeface="David" panose="020E0502060401010101" pitchFamily="34" charset="-79"/>
                <a:cs typeface="David" panose="020E0502060401010101" pitchFamily="34" charset="-79"/>
              </a:rPr>
              <a:t>OECD.stat</a:t>
            </a:r>
            <a:r>
              <a:rPr lang="he-IL" sz="1400" dirty="0" smtClean="0">
                <a:latin typeface="David" panose="020E0502060401010101" pitchFamily="34" charset="-79"/>
                <a:cs typeface="David" panose="020E0502060401010101" pitchFamily="34" charset="-79"/>
              </a:rPr>
              <a:t> 2016</a:t>
            </a:r>
            <a:endParaRPr lang="he-IL" sz="1400" dirty="0"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graphicFrame>
        <p:nvGraphicFramePr>
          <p:cNvPr id="7" name="תרשים 4098"/>
          <p:cNvGraphicFramePr/>
          <p:nvPr>
            <p:extLst>
              <p:ext uri="{D42A27DB-BD31-4B8C-83A1-F6EECF244321}">
                <p14:modId xmlns:p14="http://schemas.microsoft.com/office/powerpoint/2010/main" val="2579320507"/>
              </p:ext>
            </p:extLst>
          </p:nvPr>
        </p:nvGraphicFramePr>
        <p:xfrm>
          <a:off x="395536" y="1209029"/>
          <a:ext cx="8280920" cy="438021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Rounded Rectangle 34"/>
          <p:cNvSpPr/>
          <p:nvPr/>
        </p:nvSpPr>
        <p:spPr>
          <a:xfrm>
            <a:off x="491223" y="5589240"/>
            <a:ext cx="8257241" cy="628511"/>
          </a:xfrm>
          <a:prstGeom prst="roundRect">
            <a:avLst/>
          </a:prstGeom>
          <a:solidFill>
            <a:schemeClr val="accent1">
              <a:lumMod val="50000"/>
            </a:schemeClr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800" b="1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סף הכניסה לקבלת גמלה בישראל נמוך בהשוואה ל-</a:t>
            </a:r>
            <a:r>
              <a:rPr lang="en-US" sz="2800" b="1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OECD</a:t>
            </a:r>
            <a:endParaRPr lang="he-IL" sz="2800" b="1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1636432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776808" y="88052"/>
            <a:ext cx="7467600" cy="1143000"/>
          </a:xfrm>
        </p:spPr>
        <p:txBody>
          <a:bodyPr/>
          <a:lstStyle/>
          <a:p>
            <a:r>
              <a:rPr lang="he-IL" dirty="0" smtClean="0"/>
              <a:t>שיעור הקשישים באוכלוסייה יעלה משמעותית בשנים הקרובות</a:t>
            </a:r>
            <a:endParaRPr lang="he-IL" dirty="0"/>
          </a:p>
        </p:txBody>
      </p:sp>
      <p:sp>
        <p:nvSpPr>
          <p:cNvPr id="7" name="כותרת 1"/>
          <p:cNvSpPr txBox="1">
            <a:spLocks/>
          </p:cNvSpPr>
          <p:nvPr/>
        </p:nvSpPr>
        <p:spPr>
          <a:xfrm>
            <a:off x="776808" y="1273324"/>
            <a:ext cx="7467600" cy="422920"/>
          </a:xfrm>
          <a:prstGeom prst="rect">
            <a:avLst/>
          </a:prstGeom>
        </p:spPr>
        <p:txBody>
          <a:bodyPr vert="horz" anchor="b">
            <a:normAutofit/>
          </a:bodyPr>
          <a:lstStyle>
            <a:lvl1pPr algn="ctr" rtl="1" eaLnBrk="1" latinLnBrk="0" hangingPunct="1">
              <a:spcBef>
                <a:spcPct val="0"/>
              </a:spcBef>
              <a:buNone/>
              <a:defRPr kumimoji="0" sz="3000" b="1" kern="1200" cap="small" baseline="0">
                <a:solidFill>
                  <a:schemeClr val="tx1"/>
                </a:solidFill>
                <a:latin typeface="Gisha" panose="020B0502040204020203" pitchFamily="34" charset="-79"/>
                <a:ea typeface="+mj-ea"/>
                <a:cs typeface="Gisha" panose="020B0502040204020203" pitchFamily="34" charset="-79"/>
              </a:defRPr>
            </a:lvl1pPr>
          </a:lstStyle>
          <a:p>
            <a:r>
              <a:rPr lang="he-IL" sz="1800" dirty="0">
                <a:latin typeface="David" panose="020E0502060401010101" pitchFamily="34" charset="-79"/>
                <a:cs typeface="David" panose="020E0502060401010101" pitchFamily="34" charset="-79"/>
              </a:rPr>
              <a:t>שיעור האוכלוסייה בגיל 65+ מסך האוכלוסייה לאורך העשורים הקרובים</a:t>
            </a:r>
          </a:p>
        </p:txBody>
      </p:sp>
      <p:graphicFrame>
        <p:nvGraphicFramePr>
          <p:cNvPr id="8" name="תרשים 2"/>
          <p:cNvGraphicFramePr/>
          <p:nvPr>
            <p:extLst>
              <p:ext uri="{D42A27DB-BD31-4B8C-83A1-F6EECF244321}">
                <p14:modId xmlns:p14="http://schemas.microsoft.com/office/powerpoint/2010/main" val="1813026675"/>
              </p:ext>
            </p:extLst>
          </p:nvPr>
        </p:nvGraphicFramePr>
        <p:xfrm>
          <a:off x="395536" y="1696244"/>
          <a:ext cx="7992888" cy="38209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4" name="Rectangle 3"/>
          <p:cNvSpPr/>
          <p:nvPr/>
        </p:nvSpPr>
        <p:spPr>
          <a:xfrm>
            <a:off x="5436096" y="6381328"/>
            <a:ext cx="270458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e-IL" sz="1400" dirty="0">
                <a:latin typeface="David" panose="020E0502060401010101" pitchFamily="34" charset="-79"/>
                <a:cs typeface="David" panose="020E0502060401010101" pitchFamily="34" charset="-79"/>
              </a:rPr>
              <a:t>מקור: הלשכה המרכזית לסטטיסטיקה</a:t>
            </a:r>
            <a:endParaRPr lang="en-US" sz="1400" dirty="0"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sp>
        <p:nvSpPr>
          <p:cNvPr id="9" name="Rounded Rectangle 34"/>
          <p:cNvSpPr/>
          <p:nvPr/>
        </p:nvSpPr>
        <p:spPr>
          <a:xfrm>
            <a:off x="491223" y="5589240"/>
            <a:ext cx="8257241" cy="628511"/>
          </a:xfrm>
          <a:prstGeom prst="roundRect">
            <a:avLst/>
          </a:prstGeom>
          <a:solidFill>
            <a:schemeClr val="accent1">
              <a:lumMod val="50000"/>
            </a:schemeClr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800" b="1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גידול באוכלוסיית הקשישים דורש מענה בר קיימא</a:t>
            </a:r>
            <a:endParaRPr lang="he-IL" sz="2800" b="1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3183133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683568" y="53752"/>
            <a:ext cx="8003232" cy="1143000"/>
          </a:xfrm>
        </p:spPr>
        <p:txBody>
          <a:bodyPr>
            <a:normAutofit/>
          </a:bodyPr>
          <a:lstStyle/>
          <a:p>
            <a:r>
              <a:rPr lang="he-IL" dirty="0" smtClean="0"/>
              <a:t>מספר הזכאים ברמת התלות הגבוהה גדל בקצב גבוה ביחס לשאר הרמות</a:t>
            </a:r>
            <a:endParaRPr lang="he-IL" dirty="0"/>
          </a:p>
        </p:txBody>
      </p:sp>
      <p:sp>
        <p:nvSpPr>
          <p:cNvPr id="5" name="TextBox 4"/>
          <p:cNvSpPr txBox="1"/>
          <p:nvPr/>
        </p:nvSpPr>
        <p:spPr>
          <a:xfrm>
            <a:off x="2843808" y="6458896"/>
            <a:ext cx="5976664" cy="27699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1200" dirty="0" smtClean="0">
                <a:solidFill>
                  <a:prstClr val="black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מקור: המוסד לביטוח לאומי</a:t>
            </a:r>
            <a:endParaRPr lang="he-IL" sz="1200" dirty="0">
              <a:solidFill>
                <a:prstClr val="black"/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sp>
        <p:nvSpPr>
          <p:cNvPr id="6" name="מציין מיקום של מספר שקופית 4"/>
          <p:cNvSpPr>
            <a:spLocks noGrp="1"/>
          </p:cNvSpPr>
          <p:nvPr>
            <p:ph type="sldNum" sz="quarter" idx="4294967295"/>
          </p:nvPr>
        </p:nvSpPr>
        <p:spPr>
          <a:xfrm>
            <a:off x="3998404" y="6336792"/>
            <a:ext cx="609600" cy="521208"/>
          </a:xfrm>
        </p:spPr>
        <p:txBody>
          <a:bodyPr/>
          <a:lstStyle/>
          <a:p>
            <a:fld id="{5180A9A9-4614-47A4-BF39-A8B51A375E46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16</a:t>
            </a:fld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  <p:graphicFrame>
        <p:nvGraphicFramePr>
          <p:cNvPr id="7" name="תרשים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062646738"/>
              </p:ext>
            </p:extLst>
          </p:nvPr>
        </p:nvGraphicFramePr>
        <p:xfrm>
          <a:off x="539552" y="1196753"/>
          <a:ext cx="8280920" cy="424847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8" name="Rounded Rectangle 34"/>
          <p:cNvSpPr/>
          <p:nvPr/>
        </p:nvSpPr>
        <p:spPr>
          <a:xfrm>
            <a:off x="491223" y="5589240"/>
            <a:ext cx="8257241" cy="628511"/>
          </a:xfrm>
          <a:prstGeom prst="roundRect">
            <a:avLst/>
          </a:prstGeom>
          <a:solidFill>
            <a:schemeClr val="accent1">
              <a:lumMod val="50000"/>
            </a:schemeClr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800" b="1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הרפורמה מקצה משאבים עבור הקשישים הזקוקים לכך ביותר</a:t>
            </a:r>
            <a:endParaRPr lang="he-IL" sz="2800" b="1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17868286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כותרת 2"/>
          <p:cNvSpPr>
            <a:spLocks noGrp="1"/>
          </p:cNvSpPr>
          <p:nvPr>
            <p:ph type="title"/>
          </p:nvPr>
        </p:nvSpPr>
        <p:spPr>
          <a:xfrm>
            <a:off x="518864" y="44624"/>
            <a:ext cx="8229600" cy="1143000"/>
          </a:xfrm>
        </p:spPr>
        <p:txBody>
          <a:bodyPr>
            <a:normAutofit/>
          </a:bodyPr>
          <a:lstStyle/>
          <a:p>
            <a:r>
              <a:rPr lang="he-IL" dirty="0" smtClean="0"/>
              <a:t>בישראל כמות גבוהה מאוד של עובדי סיעוד ביחס לאוכלוסייה – כ-145 אלף עובדים בתחום</a:t>
            </a:r>
            <a:endParaRPr lang="he-IL" dirty="0"/>
          </a:p>
        </p:txBody>
      </p:sp>
      <p:sp>
        <p:nvSpPr>
          <p:cNvPr id="6" name="TextBox 5"/>
          <p:cNvSpPr txBox="1"/>
          <p:nvPr/>
        </p:nvSpPr>
        <p:spPr>
          <a:xfrm>
            <a:off x="3707904" y="6236567"/>
            <a:ext cx="4392488" cy="30777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1400" dirty="0">
                <a:latin typeface="David" panose="020E0502060401010101" pitchFamily="34" charset="-79"/>
                <a:cs typeface="David" panose="020E0502060401010101" pitchFamily="34" charset="-79"/>
              </a:rPr>
              <a:t>מקור: </a:t>
            </a:r>
            <a:r>
              <a:rPr lang="en-US" sz="1400" dirty="0">
                <a:latin typeface="David" panose="020E0502060401010101" pitchFamily="34" charset="-79"/>
                <a:cs typeface="David" panose="020E0502060401010101" pitchFamily="34" charset="-79"/>
              </a:rPr>
              <a:t>OECD – Health at a Glance 2015</a:t>
            </a:r>
          </a:p>
        </p:txBody>
      </p:sp>
      <p:graphicFrame>
        <p:nvGraphicFramePr>
          <p:cNvPr id="8" name="Chart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743820008"/>
              </p:ext>
            </p:extLst>
          </p:nvPr>
        </p:nvGraphicFramePr>
        <p:xfrm>
          <a:off x="323528" y="1196752"/>
          <a:ext cx="8064896" cy="518457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9" name="מלבן מעוגל 1"/>
          <p:cNvSpPr/>
          <p:nvPr/>
        </p:nvSpPr>
        <p:spPr>
          <a:xfrm>
            <a:off x="5148064" y="3645024"/>
            <a:ext cx="360040" cy="1541664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he-IL"/>
          </a:p>
        </p:txBody>
      </p:sp>
      <p:sp>
        <p:nvSpPr>
          <p:cNvPr id="10" name="מלבן מעוגל 1"/>
          <p:cNvSpPr/>
          <p:nvPr/>
        </p:nvSpPr>
        <p:spPr>
          <a:xfrm>
            <a:off x="6903322" y="2492896"/>
            <a:ext cx="360040" cy="2693792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406958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827584" y="203845"/>
            <a:ext cx="7704856" cy="848891"/>
          </a:xfrm>
        </p:spPr>
        <p:txBody>
          <a:bodyPr>
            <a:noAutofit/>
          </a:bodyPr>
          <a:lstStyle/>
          <a:p>
            <a:r>
              <a:rPr lang="he-IL" dirty="0" smtClean="0"/>
              <a:t>עובדים בתחום הסיעוד צפויים לתפוס נתח הולך וגדל משוק העבודה</a:t>
            </a:r>
            <a:endParaRPr lang="he-IL" dirty="0"/>
          </a:p>
        </p:txBody>
      </p:sp>
      <p:graphicFrame>
        <p:nvGraphicFramePr>
          <p:cNvPr id="5" name="תרשים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786426582"/>
              </p:ext>
            </p:extLst>
          </p:nvPr>
        </p:nvGraphicFramePr>
        <p:xfrm>
          <a:off x="609600" y="1340768"/>
          <a:ext cx="8066855" cy="417646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2771800" y="6308725"/>
            <a:ext cx="5472608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1400" dirty="0" smtClean="0">
                <a:latin typeface="David" panose="020E0502060401010101" pitchFamily="34" charset="-79"/>
                <a:cs typeface="David" panose="020E0502060401010101" pitchFamily="34" charset="-79"/>
              </a:rPr>
              <a:t>מקור: ביטוח לאומי, תחזית בינונית של </a:t>
            </a:r>
            <a:r>
              <a:rPr lang="he-IL" sz="1400" dirty="0" err="1" smtClean="0">
                <a:latin typeface="David" panose="020E0502060401010101" pitchFamily="34" charset="-79"/>
                <a:cs typeface="David" panose="020E0502060401010101" pitchFamily="34" charset="-79"/>
              </a:rPr>
              <a:t>הלמ"ס</a:t>
            </a:r>
            <a:r>
              <a:rPr lang="he-IL" sz="1400" dirty="0" smtClean="0">
                <a:latin typeface="David" panose="020E0502060401010101" pitchFamily="34" charset="-79"/>
                <a:cs typeface="David" panose="020E0502060401010101" pitchFamily="34" charset="-79"/>
              </a:rPr>
              <a:t>, עיבוד משרד האוצר</a:t>
            </a:r>
          </a:p>
          <a:p>
            <a:r>
              <a:rPr lang="he-IL" sz="1400" dirty="0" smtClean="0">
                <a:latin typeface="David" panose="020E0502060401010101" pitchFamily="34" charset="-79"/>
                <a:cs typeface="David" panose="020E0502060401010101" pitchFamily="34" charset="-79"/>
              </a:rPr>
              <a:t>*גילאי עבודה 25-64, שיעור השתתפות מקובע ל-2016 (80.7%)</a:t>
            </a:r>
            <a:endParaRPr lang="he-IL" sz="1400" dirty="0"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sp>
        <p:nvSpPr>
          <p:cNvPr id="8" name="Rounded Rectangle 34"/>
          <p:cNvSpPr/>
          <p:nvPr/>
        </p:nvSpPr>
        <p:spPr>
          <a:xfrm>
            <a:off x="323528" y="5589240"/>
            <a:ext cx="8568951" cy="628511"/>
          </a:xfrm>
          <a:prstGeom prst="roundRect">
            <a:avLst/>
          </a:prstGeom>
          <a:solidFill>
            <a:schemeClr val="accent1">
              <a:lumMod val="50000"/>
            </a:schemeClr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800" b="1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ללא שינוי במבנה הקצבה 1 מתוך 12 עובדים יידרש לעבוד בסיעוד</a:t>
            </a:r>
            <a:endParaRPr lang="he-IL" sz="2800" b="1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3764025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827584" y="203845"/>
            <a:ext cx="7704856" cy="848891"/>
          </a:xfrm>
        </p:spPr>
        <p:txBody>
          <a:bodyPr>
            <a:noAutofit/>
          </a:bodyPr>
          <a:lstStyle/>
          <a:p>
            <a:r>
              <a:rPr lang="he-IL" dirty="0" smtClean="0"/>
              <a:t>רק </a:t>
            </a:r>
            <a:r>
              <a:rPr lang="he-IL" dirty="0"/>
              <a:t>כ-7% ממקבלי קצבת הסיעוד מנצלים את הביקורים במרכזי היום</a:t>
            </a:r>
          </a:p>
        </p:txBody>
      </p:sp>
      <p:graphicFrame>
        <p:nvGraphicFramePr>
          <p:cNvPr id="6" name="תרשים 5">
            <a:extLst>
              <a:ext uri="{FF2B5EF4-FFF2-40B4-BE49-F238E27FC236}">
                <a16:creationId xmlns:a16="http://schemas.microsoft.com/office/drawing/2014/main" xmlns="" id="{00A78D28-B0CC-430D-B665-F549672248B3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714169158"/>
              </p:ext>
            </p:extLst>
          </p:nvPr>
        </p:nvGraphicFramePr>
        <p:xfrm>
          <a:off x="657109" y="1247524"/>
          <a:ext cx="7848872" cy="484577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4283968" y="6308725"/>
            <a:ext cx="3960440" cy="30777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1400" dirty="0" smtClean="0">
                <a:latin typeface="David" panose="020E0502060401010101" pitchFamily="34" charset="-79"/>
                <a:cs typeface="David" panose="020E0502060401010101" pitchFamily="34" charset="-79"/>
              </a:rPr>
              <a:t>מקור: ביטוח לאומי</a:t>
            </a:r>
            <a:endParaRPr lang="he-IL" sz="1400" dirty="0"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4188758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539552" y="188640"/>
            <a:ext cx="8229600" cy="1143000"/>
          </a:xfrm>
        </p:spPr>
        <p:txBody>
          <a:bodyPr>
            <a:normAutofit/>
          </a:bodyPr>
          <a:lstStyle/>
          <a:p>
            <a:r>
              <a:rPr lang="he-IL" dirty="0" smtClean="0"/>
              <a:t>יצירת רובד חדש של קצבה בכסף</a:t>
            </a:r>
            <a:endParaRPr lang="he-IL" dirty="0"/>
          </a:p>
        </p:txBody>
      </p:sp>
      <p:graphicFrame>
        <p:nvGraphicFramePr>
          <p:cNvPr id="7" name="תרשים 6"/>
          <p:cNvGraphicFramePr/>
          <p:nvPr>
            <p:extLst>
              <p:ext uri="{D42A27DB-BD31-4B8C-83A1-F6EECF244321}">
                <p14:modId xmlns:p14="http://schemas.microsoft.com/office/powerpoint/2010/main" val="2832558484"/>
              </p:ext>
            </p:extLst>
          </p:nvPr>
        </p:nvGraphicFramePr>
        <p:xfrm>
          <a:off x="827584" y="1268760"/>
          <a:ext cx="7560840" cy="43924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8" name="Rounded Rectangle 34"/>
          <p:cNvSpPr/>
          <p:nvPr/>
        </p:nvSpPr>
        <p:spPr>
          <a:xfrm>
            <a:off x="755576" y="5805264"/>
            <a:ext cx="7704856" cy="628511"/>
          </a:xfrm>
          <a:prstGeom prst="roundRect">
            <a:avLst/>
          </a:prstGeom>
          <a:solidFill>
            <a:schemeClr val="accent1">
              <a:lumMod val="50000"/>
            </a:schemeClr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3200" b="1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התאמה מיטבית של המענים לצרכיו של הקשיש</a:t>
            </a:r>
            <a:endParaRPr lang="he-IL" sz="3200" b="1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3422235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931E205BBB08441AEFFEBF8ABB23DF1" ma:contentTypeVersion="0" ma:contentTypeDescription="Create a new document." ma:contentTypeScope="" ma:versionID="5e16b795bfa190b891513a8f9da45484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1b05d82d297216baf5b26c55225140df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DD56C58C-DD55-4E7B-B36C-EB9ECE51129B}"/>
</file>

<file path=customXml/itemProps2.xml><?xml version="1.0" encoding="utf-8"?>
<ds:datastoreItem xmlns:ds="http://schemas.openxmlformats.org/officeDocument/2006/customXml" ds:itemID="{D7A6B1C5-A649-4321-81DC-859840102C41}"/>
</file>

<file path=customXml/itemProps3.xml><?xml version="1.0" encoding="utf-8"?>
<ds:datastoreItem xmlns:ds="http://schemas.openxmlformats.org/officeDocument/2006/customXml" ds:itemID="{B8609928-9531-44A0-930A-32ED74AFA99A}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19252</TotalTime>
  <Words>812</Words>
  <Application>Microsoft Office PowerPoint</Application>
  <PresentationFormat>‫הצגה על המסך (4:3)</PresentationFormat>
  <Paragraphs>114</Paragraphs>
  <Slides>20</Slides>
  <Notes>4</Notes>
  <HiddenSlides>0</HiddenSlides>
  <MMClips>0</MMClips>
  <ScaleCrop>false</ScaleCrop>
  <HeadingPairs>
    <vt:vector size="6" baseType="variant">
      <vt:variant>
        <vt:lpstr>גופנים בשימוש</vt:lpstr>
      </vt:variant>
      <vt:variant>
        <vt:i4>6</vt:i4>
      </vt:variant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20</vt:i4>
      </vt:variant>
    </vt:vector>
  </HeadingPairs>
  <TitlesOfParts>
    <vt:vector size="27" baseType="lpstr">
      <vt:lpstr>Arial</vt:lpstr>
      <vt:lpstr>Calibri</vt:lpstr>
      <vt:lpstr>Calibri Light</vt:lpstr>
      <vt:lpstr>Courier New</vt:lpstr>
      <vt:lpstr>David</vt:lpstr>
      <vt:lpstr>Times New Roman</vt:lpstr>
      <vt:lpstr>ערכת נושא Office</vt:lpstr>
      <vt:lpstr>תכנית סיעוד לאומית  תקציב 2019</vt:lpstr>
      <vt:lpstr>תוכן עניינים</vt:lpstr>
      <vt:lpstr>כ-200 אלף איש זכאים לשירותי סיעוד ציבוריים</vt:lpstr>
      <vt:lpstr>סך ההוצאה הציבורית על שירותי סיעוד כ-9.3 מיליארד ש"ח</vt:lpstr>
      <vt:lpstr>שורשי הבעיות במערכת הסיעוד בישראל</vt:lpstr>
      <vt:lpstr>יתרונות הרפורמה</vt:lpstr>
      <vt:lpstr>עיקרי התכנית </vt:lpstr>
      <vt:lpstr>תוספת שירותי רפואה ושיקום בבית </vt:lpstr>
      <vt:lpstr>תוספת ושיפור שירותי רווחה בקהילה</vt:lpstr>
      <vt:lpstr>צמצום בירוקרטיה – One Stop Shop</vt:lpstr>
      <vt:lpstr>הרחבת היקף המבוטחים בביטוח סיעודי קבוצתי דרך קופות החולים</vt:lpstr>
      <vt:lpstr>הכללת טיפולי שיניים לקשישים בסל הבריאות</vt:lpstr>
      <vt:lpstr>תוספת שעות סיעוד</vt:lpstr>
      <vt:lpstr>ישראל מקום 1 בעולם בשיעור מקבלי שעות סיעוד</vt:lpstr>
      <vt:lpstr>שיעור הקשישים באוכלוסייה יעלה משמעותית בשנים הקרובות</vt:lpstr>
      <vt:lpstr>מספר הזכאים ברמת התלות הגבוהה גדל בקצב גבוה ביחס לשאר הרמות</vt:lpstr>
      <vt:lpstr>בישראל כמות גבוהה מאוד של עובדי סיעוד ביחס לאוכלוסייה – כ-145 אלף עובדים בתחום</vt:lpstr>
      <vt:lpstr>עובדים בתחום הסיעוד צפויים לתפוס נתח הולך וגדל משוק העבודה</vt:lpstr>
      <vt:lpstr>רק כ-7% ממקבלי קצבת הסיעוד מנצלים את הביקורים במרכזי היום</vt:lpstr>
      <vt:lpstr>יצירת רובד חדש של קצבה בכסף</vt:lpstr>
    </vt:vector>
  </TitlesOfParts>
  <Company>MOF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מצגת של PowerPoint</dc:title>
  <dc:creator>אבי כהן</dc:creator>
  <cp:lastModifiedBy>אתי שבתאי</cp:lastModifiedBy>
  <cp:revision>483</cp:revision>
  <cp:lastPrinted>2017-11-20T09:06:41Z</cp:lastPrinted>
  <dcterms:created xsi:type="dcterms:W3CDTF">2015-11-16T09:00:11Z</dcterms:created>
  <dcterms:modified xsi:type="dcterms:W3CDTF">2018-02-19T06:29:15Z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0x010100F931E205BBB08441AEFFEBF8ABB23DF1</vt:lpwstr>
  </property>
  <property fmtid="{D5CDD505-2E9C-101B-9397-08002B2CF9AE}" pid="3" name="SanhedrinDocumentType">
    <vt:r8>88</vt:r8>
  </property>
  <property fmtid="{D5CDD505-2E9C-101B-9397-08002B2CF9AE}" pid="4" name="SanhedrinItemID">
    <vt:r8>2065534</vt:r8>
  </property>
</Properties>
</file>