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diagrams/data1.xml" ContentType="application/vnd.openxmlformats-officedocument.drawingml.diagramData+xml"/>
  <Override PartName="/ppt/presentation.xml" ContentType="application/vnd.openxmlformats-officedocument.presentationml.presentation.main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9.xml" ContentType="application/vnd.openxmlformats-officedocument.presentationml.slideLayout+xml"/>
  <Override PartName="/ppt/diagrams/drawing1.xml" ContentType="application/vnd.ms-office.drawingml.diagramDrawing+xml"/>
  <Override PartName="/ppt/diagrams/colors1.xml" ContentType="application/vnd.openxmlformats-officedocument.drawingml.diagramColors+xml"/>
  <Override PartName="/ppt/diagrams/quickStyle1.xml" ContentType="application/vnd.openxmlformats-officedocument.drawingml.diagramStyle+xml"/>
  <Override PartName="/ppt/diagrams/layout1.xml" ContentType="application/vnd.openxmlformats-officedocument.drawingml.diagram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6" r:id="rId4"/>
    <p:sldId id="268" r:id="rId5"/>
    <p:sldId id="267" r:id="rId6"/>
    <p:sldId id="265" r:id="rId7"/>
  </p:sldIdLst>
  <p:sldSz cx="12192000" cy="6858000"/>
  <p:notesSz cx="6858000" cy="9144000"/>
  <p:defaultTextStyle>
    <a:defPPr>
      <a:defRPr lang="he-I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38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Relationship Id="rId14" Type="http://schemas.openxmlformats.org/officeDocument/2006/relationships/customXml" Target="../customXml/item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703B33B-BD5D-4FD5-ACD2-DE5815A17CA9}" type="doc">
      <dgm:prSet loTypeId="urn:microsoft.com/office/officeart/2005/8/layout/matrix2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5CF6E41-4608-45A2-B24A-AF3B3180A727}">
      <dgm:prSet phldrT="[Text]"/>
      <dgm:spPr/>
      <dgm:t>
        <a:bodyPr/>
        <a:lstStyle/>
        <a:p>
          <a:r>
            <a:rPr lang="he-IL" dirty="0" smtClean="0"/>
            <a:t>חיישנים</a:t>
          </a:r>
          <a:endParaRPr lang="en-US" dirty="0"/>
        </a:p>
      </dgm:t>
    </dgm:pt>
    <dgm:pt modelId="{F41C3008-8DF1-4570-865A-71FD8E035447}" type="parTrans" cxnId="{ED430187-2C27-4F24-BD5A-48024CA60A63}">
      <dgm:prSet/>
      <dgm:spPr/>
      <dgm:t>
        <a:bodyPr/>
        <a:lstStyle/>
        <a:p>
          <a:endParaRPr lang="en-US"/>
        </a:p>
      </dgm:t>
    </dgm:pt>
    <dgm:pt modelId="{B1AFA1EF-6EF9-4C21-B5DE-EF91E0569303}" type="sibTrans" cxnId="{ED430187-2C27-4F24-BD5A-48024CA60A63}">
      <dgm:prSet/>
      <dgm:spPr/>
      <dgm:t>
        <a:bodyPr/>
        <a:lstStyle/>
        <a:p>
          <a:endParaRPr lang="en-US"/>
        </a:p>
      </dgm:t>
    </dgm:pt>
    <dgm:pt modelId="{D9719A71-5465-44ED-81F2-4DF7DA15F3C1}">
      <dgm:prSet phldrT="[Text]"/>
      <dgm:spPr/>
      <dgm:t>
        <a:bodyPr/>
        <a:lstStyle/>
        <a:p>
          <a:r>
            <a:rPr lang="he-IL" dirty="0" smtClean="0"/>
            <a:t>מידע</a:t>
          </a:r>
          <a:endParaRPr lang="en-US" dirty="0"/>
        </a:p>
      </dgm:t>
    </dgm:pt>
    <dgm:pt modelId="{D0BA64ED-42EC-40D6-826A-852858DC986C}" type="parTrans" cxnId="{70D10391-159A-4593-9257-12C21DCEA7BD}">
      <dgm:prSet/>
      <dgm:spPr/>
      <dgm:t>
        <a:bodyPr/>
        <a:lstStyle/>
        <a:p>
          <a:endParaRPr lang="en-US"/>
        </a:p>
      </dgm:t>
    </dgm:pt>
    <dgm:pt modelId="{17993E43-9A37-4F4C-9D42-23641A65937E}" type="sibTrans" cxnId="{70D10391-159A-4593-9257-12C21DCEA7BD}">
      <dgm:prSet/>
      <dgm:spPr/>
      <dgm:t>
        <a:bodyPr/>
        <a:lstStyle/>
        <a:p>
          <a:endParaRPr lang="en-US"/>
        </a:p>
      </dgm:t>
    </dgm:pt>
    <dgm:pt modelId="{1CD1FA3A-9DFD-426A-9473-54D6BFE0D4A7}">
      <dgm:prSet phldrT="[Text]"/>
      <dgm:spPr/>
      <dgm:t>
        <a:bodyPr/>
        <a:lstStyle/>
        <a:p>
          <a:r>
            <a:rPr lang="he-IL" dirty="0" smtClean="0"/>
            <a:t>תקשורת</a:t>
          </a:r>
        </a:p>
        <a:p>
          <a:r>
            <a:rPr lang="en-US" dirty="0" smtClean="0"/>
            <a:t>M</a:t>
          </a:r>
          <a:r>
            <a:rPr lang="he-IL" dirty="0" smtClean="0"/>
            <a:t>2</a:t>
          </a:r>
          <a:r>
            <a:rPr lang="en-US" dirty="0" smtClean="0"/>
            <a:t>M</a:t>
          </a:r>
          <a:endParaRPr lang="en-US" dirty="0"/>
        </a:p>
      </dgm:t>
    </dgm:pt>
    <dgm:pt modelId="{9BD2155D-4614-4A4E-8874-896DF9FAE0F9}" type="parTrans" cxnId="{577DA0C7-37F0-4446-BEF9-14E3D50F231E}">
      <dgm:prSet/>
      <dgm:spPr/>
      <dgm:t>
        <a:bodyPr/>
        <a:lstStyle/>
        <a:p>
          <a:endParaRPr lang="en-US"/>
        </a:p>
      </dgm:t>
    </dgm:pt>
    <dgm:pt modelId="{07097ADC-A3DD-4653-82CD-DD8F3A36BA3E}" type="sibTrans" cxnId="{577DA0C7-37F0-4446-BEF9-14E3D50F231E}">
      <dgm:prSet/>
      <dgm:spPr/>
      <dgm:t>
        <a:bodyPr/>
        <a:lstStyle/>
        <a:p>
          <a:endParaRPr lang="en-US"/>
        </a:p>
      </dgm:t>
    </dgm:pt>
    <dgm:pt modelId="{8E142D35-71FC-42A8-9949-64F429A1D974}">
      <dgm:prSet phldrT="[Text]"/>
      <dgm:spPr/>
      <dgm:t>
        <a:bodyPr/>
        <a:lstStyle/>
        <a:p>
          <a:r>
            <a:rPr lang="he-IL" dirty="0" smtClean="0"/>
            <a:t>ענן</a:t>
          </a:r>
          <a:endParaRPr lang="en-US" dirty="0"/>
        </a:p>
      </dgm:t>
    </dgm:pt>
    <dgm:pt modelId="{4C0647A3-12BE-4C54-9B52-4A6C019B14BB}" type="parTrans" cxnId="{3C713C80-2157-43B2-8719-F3B74CA0A197}">
      <dgm:prSet/>
      <dgm:spPr/>
      <dgm:t>
        <a:bodyPr/>
        <a:lstStyle/>
        <a:p>
          <a:endParaRPr lang="en-US"/>
        </a:p>
      </dgm:t>
    </dgm:pt>
    <dgm:pt modelId="{DC1FF727-E447-4CA4-A0CB-80174A62A5CC}" type="sibTrans" cxnId="{3C713C80-2157-43B2-8719-F3B74CA0A197}">
      <dgm:prSet/>
      <dgm:spPr/>
      <dgm:t>
        <a:bodyPr/>
        <a:lstStyle/>
        <a:p>
          <a:endParaRPr lang="en-US"/>
        </a:p>
      </dgm:t>
    </dgm:pt>
    <dgm:pt modelId="{49A3C1D9-B069-4214-BB4D-8F3FFDAFDD5C}" type="pres">
      <dgm:prSet presAssocID="{8703B33B-BD5D-4FD5-ACD2-DE5815A17CA9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B252C86-8F49-45B2-948D-E6CE211469F7}" type="pres">
      <dgm:prSet presAssocID="{8703B33B-BD5D-4FD5-ACD2-DE5815A17CA9}" presName="axisShape" presStyleLbl="bgShp" presStyleIdx="0" presStyleCnt="1"/>
      <dgm:spPr/>
    </dgm:pt>
    <dgm:pt modelId="{4D0A40AB-354E-4F18-AAB8-24B999477116}" type="pres">
      <dgm:prSet presAssocID="{8703B33B-BD5D-4FD5-ACD2-DE5815A17CA9}" presName="rect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B602AFC-FE3A-45D2-9FA6-2448BC311598}" type="pres">
      <dgm:prSet presAssocID="{8703B33B-BD5D-4FD5-ACD2-DE5815A17CA9}" presName="rect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41A3DB-8048-4858-B714-89817F69C5E2}" type="pres">
      <dgm:prSet presAssocID="{8703B33B-BD5D-4FD5-ACD2-DE5815A17CA9}" presName="rect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117EAEA-05B8-4BED-8254-3D0CEE901079}" type="pres">
      <dgm:prSet presAssocID="{8703B33B-BD5D-4FD5-ACD2-DE5815A17CA9}" presName="rect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77DA0C7-37F0-4446-BEF9-14E3D50F231E}" srcId="{8703B33B-BD5D-4FD5-ACD2-DE5815A17CA9}" destId="{1CD1FA3A-9DFD-426A-9473-54D6BFE0D4A7}" srcOrd="2" destOrd="0" parTransId="{9BD2155D-4614-4A4E-8874-896DF9FAE0F9}" sibTransId="{07097ADC-A3DD-4653-82CD-DD8F3A36BA3E}"/>
    <dgm:cxn modelId="{F67A46F1-D040-4401-9C34-FA7B1AA8B642}" type="presOf" srcId="{1CD1FA3A-9DFD-426A-9473-54D6BFE0D4A7}" destId="{FB41A3DB-8048-4858-B714-89817F69C5E2}" srcOrd="0" destOrd="0" presId="urn:microsoft.com/office/officeart/2005/8/layout/matrix2"/>
    <dgm:cxn modelId="{0A205A20-8511-4C3C-828E-8A5B9472D502}" type="presOf" srcId="{8E142D35-71FC-42A8-9949-64F429A1D974}" destId="{E117EAEA-05B8-4BED-8254-3D0CEE901079}" srcOrd="0" destOrd="0" presId="urn:microsoft.com/office/officeart/2005/8/layout/matrix2"/>
    <dgm:cxn modelId="{76F928D9-38F9-410E-B2D5-4E2D1C769DD0}" type="presOf" srcId="{D9719A71-5465-44ED-81F2-4DF7DA15F3C1}" destId="{3B602AFC-FE3A-45D2-9FA6-2448BC311598}" srcOrd="0" destOrd="0" presId="urn:microsoft.com/office/officeart/2005/8/layout/matrix2"/>
    <dgm:cxn modelId="{BAF5EDCD-6C38-455D-85E8-2E045AD312B2}" type="presOf" srcId="{C5CF6E41-4608-45A2-B24A-AF3B3180A727}" destId="{4D0A40AB-354E-4F18-AAB8-24B999477116}" srcOrd="0" destOrd="0" presId="urn:microsoft.com/office/officeart/2005/8/layout/matrix2"/>
    <dgm:cxn modelId="{ED430187-2C27-4F24-BD5A-48024CA60A63}" srcId="{8703B33B-BD5D-4FD5-ACD2-DE5815A17CA9}" destId="{C5CF6E41-4608-45A2-B24A-AF3B3180A727}" srcOrd="0" destOrd="0" parTransId="{F41C3008-8DF1-4570-865A-71FD8E035447}" sibTransId="{B1AFA1EF-6EF9-4C21-B5DE-EF91E0569303}"/>
    <dgm:cxn modelId="{3CC963D1-5F70-482D-8821-749A38A8BC58}" type="presOf" srcId="{8703B33B-BD5D-4FD5-ACD2-DE5815A17CA9}" destId="{49A3C1D9-B069-4214-BB4D-8F3FFDAFDD5C}" srcOrd="0" destOrd="0" presId="urn:microsoft.com/office/officeart/2005/8/layout/matrix2"/>
    <dgm:cxn modelId="{3C713C80-2157-43B2-8719-F3B74CA0A197}" srcId="{8703B33B-BD5D-4FD5-ACD2-DE5815A17CA9}" destId="{8E142D35-71FC-42A8-9949-64F429A1D974}" srcOrd="3" destOrd="0" parTransId="{4C0647A3-12BE-4C54-9B52-4A6C019B14BB}" sibTransId="{DC1FF727-E447-4CA4-A0CB-80174A62A5CC}"/>
    <dgm:cxn modelId="{70D10391-159A-4593-9257-12C21DCEA7BD}" srcId="{8703B33B-BD5D-4FD5-ACD2-DE5815A17CA9}" destId="{D9719A71-5465-44ED-81F2-4DF7DA15F3C1}" srcOrd="1" destOrd="0" parTransId="{D0BA64ED-42EC-40D6-826A-852858DC986C}" sibTransId="{17993E43-9A37-4F4C-9D42-23641A65937E}"/>
    <dgm:cxn modelId="{A4A11705-E2B4-43E1-B387-E583F495B90F}" type="presParOf" srcId="{49A3C1D9-B069-4214-BB4D-8F3FFDAFDD5C}" destId="{7B252C86-8F49-45B2-948D-E6CE211469F7}" srcOrd="0" destOrd="0" presId="urn:microsoft.com/office/officeart/2005/8/layout/matrix2"/>
    <dgm:cxn modelId="{8B31C10B-7B90-4335-925F-BD6EEAEDB3F1}" type="presParOf" srcId="{49A3C1D9-B069-4214-BB4D-8F3FFDAFDD5C}" destId="{4D0A40AB-354E-4F18-AAB8-24B999477116}" srcOrd="1" destOrd="0" presId="urn:microsoft.com/office/officeart/2005/8/layout/matrix2"/>
    <dgm:cxn modelId="{C1B54237-B23A-4B57-8ADF-07C40D7DBA26}" type="presParOf" srcId="{49A3C1D9-B069-4214-BB4D-8F3FFDAFDD5C}" destId="{3B602AFC-FE3A-45D2-9FA6-2448BC311598}" srcOrd="2" destOrd="0" presId="urn:microsoft.com/office/officeart/2005/8/layout/matrix2"/>
    <dgm:cxn modelId="{6F23B205-9FA2-49A0-B554-780419DD9A73}" type="presParOf" srcId="{49A3C1D9-B069-4214-BB4D-8F3FFDAFDD5C}" destId="{FB41A3DB-8048-4858-B714-89817F69C5E2}" srcOrd="3" destOrd="0" presId="urn:microsoft.com/office/officeart/2005/8/layout/matrix2"/>
    <dgm:cxn modelId="{69CA3F65-CA32-4370-A43C-1D17364DEADB}" type="presParOf" srcId="{49A3C1D9-B069-4214-BB4D-8F3FFDAFDD5C}" destId="{E117EAEA-05B8-4BED-8254-3D0CEE901079}" srcOrd="4" destOrd="0" presId="urn:microsoft.com/office/officeart/2005/8/layout/matrix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2">
  <dgm:title val=""/>
  <dgm:desc val=""/>
  <dgm:catLst>
    <dgm:cat type="matrix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l" for="ch" forName="rect1" refType="w" fact="0.065"/>
          <dgm:constr type="t" for="ch" forName="rect1" refType="h" fact="0.065"/>
          <dgm:constr type="w" for="ch" forName="rect2" refType="w" fact="0.4"/>
          <dgm:constr type="h" for="ch" forName="rect2" refType="h" fact="0.4"/>
          <dgm:constr type="r" for="ch" forName="rect2" refType="w" fact="0.935"/>
          <dgm:constr type="t" for="ch" forName="rect2" refType="h" fact="0.065"/>
          <dgm:constr type="w" for="ch" forName="rect3" refType="w" fact="0.4"/>
          <dgm:constr type="h" for="ch" forName="rect3" refType="w" fact="0.4"/>
          <dgm:constr type="l" for="ch" forName="rect3" refType="w" fact="0.065"/>
          <dgm:constr type="b" for="ch" forName="rect3" refType="h" fact="0.935"/>
          <dgm:constr type="w" for="ch" forName="rect4" refType="w" fact="0.4"/>
          <dgm:constr type="h" for="ch" forName="rect4" refType="h" fact="0.4"/>
          <dgm:constr type="r" for="ch" forName="rect4" refType="w" fact="0.935"/>
          <dgm:constr type="b" for="ch" forName="rect4" refType="h" fact="0.935"/>
        </dgm:constrLst>
      </dgm:if>
      <dgm:else name="Name2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r" for="ch" forName="rect1" refType="w" fact="0.935"/>
          <dgm:constr type="t" for="ch" forName="rect1" refType="h" fact="0.065"/>
          <dgm:constr type="w" for="ch" forName="rect2" refType="w" fact="0.4"/>
          <dgm:constr type="h" for="ch" forName="rect2" refType="h" fact="0.4"/>
          <dgm:constr type="l" for="ch" forName="rect2" refType="w" fact="0.065"/>
          <dgm:constr type="t" for="ch" forName="rect2" refType="h" fact="0.065"/>
          <dgm:constr type="w" for="ch" forName="rect3" refType="w" fact="0.4"/>
          <dgm:constr type="h" for="ch" forName="rect3" refType="w" fact="0.4"/>
          <dgm:constr type="r" for="ch" forName="rect3" refType="w" fact="0.935"/>
          <dgm:constr type="b" for="ch" forName="rect3" refType="h" fact="0.935"/>
          <dgm:constr type="w" for="ch" forName="rect4" refType="w" fact="0.4"/>
          <dgm:constr type="h" for="ch" forName="rect4" refType="h" fact="0.4"/>
          <dgm:constr type="l" for="ch" forName="rect4" refType="w" fact="0.065"/>
          <dgm:constr type="b" for="ch" forName="rect4" refType="h" fact="0.935"/>
        </dgm:constrLst>
      </dgm:else>
    </dgm:choose>
    <dgm:ruleLst/>
    <dgm:choose name="Name3">
      <dgm:if name="Name4" axis="ch" ptType="node" func="cnt" op="gte" val="1">
        <dgm:layoutNode name="axisShape" styleLbl="bgShp">
          <dgm:alg type="sp"/>
          <dgm:shape xmlns:r="http://schemas.openxmlformats.org/officeDocument/2006/relationships" type="quadArrow" r:blip="">
            <dgm:adjLst>
              <dgm:adj idx="1" val="0.02"/>
              <dgm:adj idx="2" val="0.04"/>
              <dgm:adj idx="3" val="0.05"/>
            </dgm:adjLst>
          </dgm:shape>
          <dgm:presOf/>
          <dgm:constrLst/>
          <dgm:ruleLst/>
        </dgm:layoutNode>
        <dgm:layoutNode name="rect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9F7A70-2B15-4D6E-BD48-2DDC6AA7DD62}" type="datetimeFigureOut">
              <a:rPr lang="he-IL" smtClean="0"/>
              <a:t>ד'/אדר/תשע"ח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870BB-C52C-48E7-8FF4-4B7E0C32D30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313356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he-I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9F7A70-2B15-4D6E-BD48-2DDC6AA7DD62}" type="datetimeFigureOut">
              <a:rPr lang="he-IL" smtClean="0"/>
              <a:t>ד'/אדר/תשע"ח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870BB-C52C-48E7-8FF4-4B7E0C32D30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148557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9F7A70-2B15-4D6E-BD48-2DDC6AA7DD62}" type="datetimeFigureOut">
              <a:rPr lang="he-IL" smtClean="0"/>
              <a:t>ד'/אדר/תשע"ח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870BB-C52C-48E7-8FF4-4B7E0C32D30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865845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9F7A70-2B15-4D6E-BD48-2DDC6AA7DD62}" type="datetimeFigureOut">
              <a:rPr lang="he-IL" smtClean="0"/>
              <a:t>ד'/אדר/תשע"ח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870BB-C52C-48E7-8FF4-4B7E0C32D30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259092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9F7A70-2B15-4D6E-BD48-2DDC6AA7DD62}" type="datetimeFigureOut">
              <a:rPr lang="he-IL" smtClean="0"/>
              <a:t>ד'/אדר/תשע"ח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870BB-C52C-48E7-8FF4-4B7E0C32D30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575528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9F7A70-2B15-4D6E-BD48-2DDC6AA7DD62}" type="datetimeFigureOut">
              <a:rPr lang="he-IL" smtClean="0"/>
              <a:t>ד'/אדר/תשע"ח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870BB-C52C-48E7-8FF4-4B7E0C32D30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678087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9F7A70-2B15-4D6E-BD48-2DDC6AA7DD62}" type="datetimeFigureOut">
              <a:rPr lang="he-IL" smtClean="0"/>
              <a:t>ד'/אדר/תשע"ח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870BB-C52C-48E7-8FF4-4B7E0C32D30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494538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9F7A70-2B15-4D6E-BD48-2DDC6AA7DD62}" type="datetimeFigureOut">
              <a:rPr lang="he-IL" smtClean="0"/>
              <a:t>ד'/אדר/תשע"ח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870BB-C52C-48E7-8FF4-4B7E0C32D30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88661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9F7A70-2B15-4D6E-BD48-2DDC6AA7DD62}" type="datetimeFigureOut">
              <a:rPr lang="he-IL" smtClean="0"/>
              <a:t>ד'/אדר/תשע"ח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870BB-C52C-48E7-8FF4-4B7E0C32D30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88784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9F7A70-2B15-4D6E-BD48-2DDC6AA7DD62}" type="datetimeFigureOut">
              <a:rPr lang="he-IL" smtClean="0"/>
              <a:t>ד'/אדר/תשע"ח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870BB-C52C-48E7-8FF4-4B7E0C32D30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815549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9F7A70-2B15-4D6E-BD48-2DDC6AA7DD62}" type="datetimeFigureOut">
              <a:rPr lang="he-IL" smtClean="0"/>
              <a:t>ד'/אדר/תשע"ח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870BB-C52C-48E7-8FF4-4B7E0C32D30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81725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he-IL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he-IL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359F7A70-2B15-4D6E-BD48-2DDC6AA7DD62}" type="datetimeFigureOut">
              <a:rPr lang="he-IL" smtClean="0"/>
              <a:pPr/>
              <a:t>ד'/אדר/תשע"ח</a:t>
            </a:fld>
            <a:endParaRPr lang="he-I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endParaRPr lang="he-I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D27870BB-C52C-48E7-8FF4-4B7E0C32D308}" type="slidenum">
              <a:rPr lang="he-IL" smtClean="0"/>
              <a:pPr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051434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/Users/yael1/Documents/*my%20clients/isoc%20-%20igud%20internet/ISOC%20Logo/final%20logo/jpg/isoc_logo%20Heb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/Users/yael1/Documents/*my%20clients/isoc%20-%20igud%20internet/ISOC%20Logo/final%20logo/png/isoc_logo%20Heb.png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4771" y="1122363"/>
            <a:ext cx="10914611" cy="2387600"/>
          </a:xfrm>
        </p:spPr>
        <p:txBody>
          <a:bodyPr>
            <a:noAutofit/>
          </a:bodyPr>
          <a:lstStyle/>
          <a:p>
            <a:pPr rtl="1"/>
            <a:r>
              <a:rPr lang="en-US" sz="7200" b="1" dirty="0" err="1" smtClean="0">
                <a:cs typeface="+mn-cs"/>
              </a:rPr>
              <a:t>IoT</a:t>
            </a:r>
            <a:r>
              <a:rPr lang="he-IL" sz="7200" b="1" dirty="0" smtClean="0">
                <a:cs typeface="+mn-cs"/>
              </a:rPr>
              <a:t> - האינטרנט של החפצים</a:t>
            </a:r>
            <a:br>
              <a:rPr lang="he-IL" sz="7200" b="1" dirty="0" smtClean="0">
                <a:cs typeface="+mn-cs"/>
              </a:rPr>
            </a:br>
            <a:r>
              <a:rPr lang="en-US" sz="7200" b="1" dirty="0" smtClean="0">
                <a:cs typeface="+mn-cs"/>
              </a:rPr>
              <a:t/>
            </a:r>
            <a:br>
              <a:rPr lang="en-US" sz="7200" b="1" dirty="0" smtClean="0">
                <a:cs typeface="+mn-cs"/>
              </a:rPr>
            </a:br>
            <a:r>
              <a:rPr lang="he-IL" sz="2000" b="1" smtClean="0">
                <a:cs typeface="+mn-cs"/>
              </a:rPr>
              <a:t>דיון </a:t>
            </a:r>
            <a:r>
              <a:rPr lang="he-IL" sz="2000" b="1" dirty="0" smtClean="0">
                <a:cs typeface="+mn-cs"/>
              </a:rPr>
              <a:t>בועדת המדע והטכנולוגיה של הכנסת, 19 לפברואר 2018</a:t>
            </a:r>
            <a:endParaRPr lang="he-IL" sz="8800" b="1" dirty="0"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34511" y="4947362"/>
            <a:ext cx="9144000" cy="1655762"/>
          </a:xfrm>
        </p:spPr>
        <p:txBody>
          <a:bodyPr/>
          <a:lstStyle/>
          <a:p>
            <a:pPr rtl="1">
              <a:lnSpc>
                <a:spcPct val="100000"/>
              </a:lnSpc>
              <a:spcBef>
                <a:spcPts val="0"/>
              </a:spcBef>
            </a:pPr>
            <a:r>
              <a:rPr lang="he-IL" b="1" dirty="0" smtClean="0"/>
              <a:t>עו"ד יורם הכהן</a:t>
            </a:r>
          </a:p>
          <a:p>
            <a:pPr rtl="1">
              <a:lnSpc>
                <a:spcPct val="100000"/>
              </a:lnSpc>
              <a:spcBef>
                <a:spcPts val="0"/>
              </a:spcBef>
            </a:pPr>
            <a:r>
              <a:rPr lang="he-IL" b="1" dirty="0" smtClean="0"/>
              <a:t>מנכ"ל איגוד האינטרנט הישראלי</a:t>
            </a:r>
            <a:endParaRPr lang="he-IL" b="1" dirty="0"/>
          </a:p>
        </p:txBody>
      </p:sp>
      <p:pic>
        <p:nvPicPr>
          <p:cNvPr id="4" name="Picture 6" descr="/Users/yael1/Documents/*my clients/isoc - igud internet/ISOC Logo/final logo/jpg/isoc_logo Heb.jpg"/>
          <p:cNvPicPr>
            <a:picLocks noChangeAspect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0879" y="3509963"/>
            <a:ext cx="3391263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0750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7200" b="1" dirty="0" smtClean="0"/>
              <a:t>הסטוריה והגדרה</a:t>
            </a:r>
            <a:endParaRPr lang="he-IL" sz="7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 rtl="1">
              <a:buNone/>
            </a:pPr>
            <a:r>
              <a:rPr lang="he-IL" dirty="0"/>
              <a:t>המונח </a:t>
            </a:r>
            <a:r>
              <a:rPr lang="en-US" dirty="0"/>
              <a:t>Internet of Things</a:t>
            </a:r>
            <a:r>
              <a:rPr lang="he-IL" dirty="0"/>
              <a:t> נטבע על ידי יזם האינטרנט הבריטי קווין אשטון בשנת 1999 כדי לתאר חיבור אובייקטים בעולם הפיזי לאינטרנט על ידי חיישנים. באותו מיזם, הוא עשה שימוש באמצעי </a:t>
            </a:r>
            <a:r>
              <a:rPr lang="en-US" dirty="0"/>
              <a:t>RFID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(</a:t>
            </a:r>
            <a:r>
              <a:rPr lang="en-US" dirty="0"/>
              <a:t>Radio Frequency Identification)</a:t>
            </a:r>
            <a:r>
              <a:rPr lang="he-IL" dirty="0"/>
              <a:t> למעקב אחר </a:t>
            </a:r>
            <a:r>
              <a:rPr lang="he-IL" dirty="0" smtClean="0"/>
              <a:t>שרשרת </a:t>
            </a:r>
            <a:r>
              <a:rPr lang="he-IL" dirty="0"/>
              <a:t>אספקה בארגון.</a:t>
            </a:r>
            <a:endParaRPr lang="en-US" dirty="0"/>
          </a:p>
          <a:p>
            <a:pPr marL="0" indent="0" algn="r" rtl="1">
              <a:buNone/>
            </a:pPr>
            <a:endParaRPr lang="he-IL" dirty="0" smtClean="0"/>
          </a:p>
          <a:p>
            <a:pPr marL="0" indent="0" algn="just" rtl="1">
              <a:buNone/>
            </a:pPr>
            <a:r>
              <a:rPr lang="he-IL" dirty="0" smtClean="0"/>
              <a:t>הגדרה (לא יחידה) – </a:t>
            </a:r>
            <a:r>
              <a:rPr lang="he-IL" i="1" dirty="0" smtClean="0"/>
              <a:t>"האינטרנט של החפצים </a:t>
            </a:r>
            <a:r>
              <a:rPr lang="en-US" i="1" dirty="0" smtClean="0"/>
              <a:t>(Internet of Things)</a:t>
            </a:r>
            <a:r>
              <a:rPr lang="he-IL" i="1" dirty="0" smtClean="0"/>
              <a:t> מתייחס למתארים של חיבור רשתי של חפצים בעלי יכולת חישובית מוגבלת (כגון חיישנים, אובייקטים וחפצים שבדרך כלל אינם נחשבים כמחשב) המאפשרים לאותם חפצים לייצר, להעביר ולצרוך מידע בהתערבות אדם מינימלית."</a:t>
            </a:r>
          </a:p>
          <a:p>
            <a:pPr marL="0" indent="0" algn="r" rtl="1">
              <a:buNone/>
            </a:pPr>
            <a:endParaRPr lang="he-IL" dirty="0"/>
          </a:p>
        </p:txBody>
      </p:sp>
      <p:pic>
        <p:nvPicPr>
          <p:cNvPr id="4" name="Picture 6" descr="/Users/yael1/Documents/*my clients/isoc - igud internet/ISOC Logo/final logo/png/isoc_logo Heb.png"/>
          <p:cNvPicPr>
            <a:picLocks noChangeAspect="1"/>
          </p:cNvPicPr>
          <p:nvPr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184" y="5764213"/>
            <a:ext cx="1798947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25324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0466"/>
            <a:ext cx="10515600" cy="950588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 err="1" smtClean="0"/>
              <a:t>IoT</a:t>
            </a:r>
            <a:r>
              <a:rPr lang="en-US" sz="4800" b="1" dirty="0" smtClean="0"/>
              <a:t> eco-system</a:t>
            </a:r>
            <a:endParaRPr lang="he-IL" sz="4800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2522168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8556172" y="3816628"/>
            <a:ext cx="1670179" cy="36933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dirty="0" smtClean="0"/>
              <a:t>למידת מכונה</a:t>
            </a:r>
            <a:endParaRPr lang="he-IL" dirty="0"/>
          </a:p>
        </p:txBody>
      </p:sp>
      <p:sp>
        <p:nvSpPr>
          <p:cNvPr id="5" name="TextBox 4"/>
          <p:cNvSpPr txBox="1"/>
          <p:nvPr/>
        </p:nvSpPr>
        <p:spPr>
          <a:xfrm>
            <a:off x="2055845" y="3816628"/>
            <a:ext cx="1670179" cy="36933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dirty="0" smtClean="0"/>
              <a:t>שליטה מרחוק</a:t>
            </a:r>
            <a:endParaRPr lang="he-IL" dirty="0"/>
          </a:p>
        </p:txBody>
      </p:sp>
      <p:sp>
        <p:nvSpPr>
          <p:cNvPr id="6" name="TextBox 5"/>
          <p:cNvSpPr txBox="1"/>
          <p:nvPr/>
        </p:nvSpPr>
        <p:spPr>
          <a:xfrm>
            <a:off x="5122506" y="1444811"/>
            <a:ext cx="1808583" cy="36933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dirty="0" smtClean="0"/>
              <a:t>מכונות אוטונמיות</a:t>
            </a:r>
            <a:endParaRPr lang="he-IL" dirty="0"/>
          </a:p>
        </p:txBody>
      </p:sp>
      <p:sp>
        <p:nvSpPr>
          <p:cNvPr id="7" name="TextBox 6"/>
          <p:cNvSpPr txBox="1"/>
          <p:nvPr/>
        </p:nvSpPr>
        <p:spPr>
          <a:xfrm>
            <a:off x="5054471" y="6188445"/>
            <a:ext cx="2083058" cy="36933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dirty="0" smtClean="0"/>
              <a:t>מערכות אינטליגנטיות</a:t>
            </a:r>
            <a:endParaRPr lang="he-IL" dirty="0"/>
          </a:p>
        </p:txBody>
      </p:sp>
      <p:sp>
        <p:nvSpPr>
          <p:cNvPr id="8" name="TextBox 7"/>
          <p:cNvSpPr txBox="1"/>
          <p:nvPr/>
        </p:nvSpPr>
        <p:spPr>
          <a:xfrm>
            <a:off x="326571" y="6557777"/>
            <a:ext cx="989978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OECD: THE INTERNET OF THINGS: SEIZING THE BENEFITS AND ADDRESSING THE CHALLENGES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711993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49275"/>
          </a:xfrm>
        </p:spPr>
        <p:txBody>
          <a:bodyPr>
            <a:normAutofit fontScale="90000"/>
          </a:bodyPr>
          <a:lstStyle/>
          <a:p>
            <a:pPr algn="ctr"/>
            <a:r>
              <a:rPr lang="he-IL" b="1" dirty="0" smtClean="0"/>
              <a:t>קצת מספרים</a:t>
            </a:r>
            <a:endParaRPr lang="he-IL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14400"/>
            <a:ext cx="10515600" cy="4351338"/>
          </a:xfrm>
        </p:spPr>
        <p:txBody>
          <a:bodyPr/>
          <a:lstStyle/>
          <a:p>
            <a:pPr algn="r" rtl="1"/>
            <a:r>
              <a:rPr lang="en-US" dirty="0" smtClean="0"/>
              <a:t>Cisco</a:t>
            </a:r>
            <a:r>
              <a:rPr lang="he-IL" dirty="0" smtClean="0"/>
              <a:t> מעריכה כי התעבורה באינטרנט של רכיבים שאינם </a:t>
            </a:r>
            <a:r>
              <a:rPr lang="en-US" dirty="0" smtClean="0"/>
              <a:t>PC</a:t>
            </a:r>
            <a:r>
              <a:rPr lang="he-IL" dirty="0" smtClean="0"/>
              <a:t> תעלה מ-40%</a:t>
            </a:r>
            <a:r>
              <a:rPr lang="en-US" dirty="0" smtClean="0"/>
              <a:t> </a:t>
            </a:r>
            <a:r>
              <a:rPr lang="he-IL" dirty="0" smtClean="0"/>
              <a:t>בשנת 2014 ל-70% בשנת 2019 (מכלל תעבורת האינטרנט). בתקשורת של </a:t>
            </a:r>
            <a:r>
              <a:rPr lang="en-US" dirty="0" smtClean="0"/>
              <a:t>M2M (Machine to Machine)</a:t>
            </a:r>
            <a:r>
              <a:rPr lang="he-IL" dirty="0" smtClean="0"/>
              <a:t> המספר יעלה מ-24%</a:t>
            </a:r>
            <a:r>
              <a:rPr lang="en-US" dirty="0" smtClean="0"/>
              <a:t> </a:t>
            </a:r>
            <a:r>
              <a:rPr lang="he-IL" dirty="0" smtClean="0"/>
              <a:t>ל-43%. המסקנה: </a:t>
            </a:r>
            <a:r>
              <a:rPr lang="en-US" dirty="0" smtClean="0"/>
              <a:t>internet ≠ www</a:t>
            </a:r>
            <a:r>
              <a:rPr lang="he-IL" dirty="0" smtClean="0"/>
              <a:t> יותר..</a:t>
            </a:r>
          </a:p>
          <a:p>
            <a:pPr algn="r" rtl="1"/>
            <a:r>
              <a:rPr lang="he-IL" dirty="0" smtClean="0"/>
              <a:t>ההערכה שבשנת </a:t>
            </a:r>
            <a:r>
              <a:rPr lang="en-US" dirty="0" smtClean="0"/>
              <a:t>2025</a:t>
            </a:r>
            <a:r>
              <a:rPr lang="he-IL" dirty="0" smtClean="0"/>
              <a:t> יהיו למעלה מ-100 מילארד חפצים מחוברים בתקשורת אינטרנט.</a:t>
            </a:r>
            <a:endParaRPr lang="en-US" dirty="0" smtClean="0"/>
          </a:p>
          <a:p>
            <a:pPr algn="r" rtl="1"/>
            <a:r>
              <a:rPr lang="he-IL" dirty="0" smtClean="0"/>
              <a:t>הרבה כסף:</a:t>
            </a:r>
          </a:p>
          <a:p>
            <a:pPr algn="r" rtl="1"/>
            <a:endParaRPr lang="he-IL" dirty="0" smtClean="0"/>
          </a:p>
          <a:p>
            <a:pPr algn="r" rtl="1"/>
            <a:endParaRPr lang="he-IL" dirty="0" smtClean="0"/>
          </a:p>
          <a:p>
            <a:pPr algn="r" rtl="1"/>
            <a:endParaRPr lang="he-IL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190" y="3388183"/>
            <a:ext cx="8361006" cy="3469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365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he-IL" sz="5400" b="1" dirty="0" smtClean="0"/>
              <a:t>תחומי יישום</a:t>
            </a:r>
            <a:endParaRPr lang="he-IL" sz="5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r" rtl="1"/>
            <a:r>
              <a:rPr lang="he-IL" dirty="0" smtClean="0"/>
              <a:t>רפואה</a:t>
            </a:r>
          </a:p>
          <a:p>
            <a:pPr algn="r" rtl="1"/>
            <a:r>
              <a:rPr lang="he-IL" dirty="0" smtClean="0"/>
              <a:t>בטחון</a:t>
            </a:r>
          </a:p>
          <a:p>
            <a:pPr algn="r" rtl="1"/>
            <a:r>
              <a:rPr lang="he-IL" dirty="0" smtClean="0"/>
              <a:t>תשתיות (חשמל, מים, ביוב וכד')</a:t>
            </a:r>
          </a:p>
          <a:p>
            <a:pPr algn="r" rtl="1"/>
            <a:r>
              <a:rPr lang="he-IL" dirty="0" smtClean="0"/>
              <a:t>תחבורה</a:t>
            </a:r>
          </a:p>
          <a:p>
            <a:pPr algn="r" rtl="1"/>
            <a:r>
              <a:rPr lang="he-IL" dirty="0" smtClean="0"/>
              <a:t>בית חכם</a:t>
            </a:r>
          </a:p>
          <a:p>
            <a:pPr algn="r" rtl="1"/>
            <a:r>
              <a:rPr lang="he-IL" dirty="0" smtClean="0"/>
              <a:t>מחשוב לביש</a:t>
            </a:r>
          </a:p>
          <a:p>
            <a:pPr algn="r" rtl="1"/>
            <a:r>
              <a:rPr lang="he-IL" dirty="0" smtClean="0"/>
              <a:t>אופטימיזציה של ייצור תעשייתי</a:t>
            </a:r>
          </a:p>
          <a:p>
            <a:pPr algn="r" rtl="1"/>
            <a:r>
              <a:rPr lang="he-IL" dirty="0" smtClean="0"/>
              <a:t>חקלאות</a:t>
            </a:r>
          </a:p>
          <a:p>
            <a:pPr algn="r" rtl="1"/>
            <a:r>
              <a:rPr lang="he-IL" dirty="0" smtClean="0"/>
              <a:t>אנרגיה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351" y="1336124"/>
            <a:ext cx="6505575" cy="50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335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146939"/>
            <a:ext cx="10515600" cy="1088771"/>
          </a:xfrm>
        </p:spPr>
        <p:txBody>
          <a:bodyPr>
            <a:normAutofit/>
          </a:bodyPr>
          <a:lstStyle/>
          <a:p>
            <a:pPr algn="ctr" rtl="1"/>
            <a:r>
              <a:rPr lang="he-IL" sz="5400" b="1" dirty="0" smtClean="0"/>
              <a:t>סוגיות מדיניות מיוחדות ל-</a:t>
            </a:r>
            <a:r>
              <a:rPr lang="en-US" sz="5400" b="1" dirty="0" err="1" smtClean="0"/>
              <a:t>IoT</a:t>
            </a:r>
            <a:endParaRPr lang="he-IL" sz="5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41832"/>
            <a:ext cx="10515600" cy="5797296"/>
          </a:xfrm>
        </p:spPr>
        <p:txBody>
          <a:bodyPr>
            <a:normAutofit fontScale="70000" lnSpcReduction="20000"/>
          </a:bodyPr>
          <a:lstStyle/>
          <a:p>
            <a:pPr algn="r" rtl="1"/>
            <a:r>
              <a:rPr lang="he-IL" dirty="0" smtClean="0"/>
              <a:t>הגנת סייבר (</a:t>
            </a:r>
            <a:r>
              <a:rPr lang="en-US" dirty="0" smtClean="0"/>
              <a:t>the Internet of Threats</a:t>
            </a:r>
            <a:r>
              <a:rPr lang="he-IL" dirty="0" smtClean="0"/>
              <a:t>)</a:t>
            </a:r>
          </a:p>
          <a:p>
            <a:pPr lvl="1" algn="r" rtl="1"/>
            <a:r>
              <a:rPr lang="he-IL" dirty="0" smtClean="0"/>
              <a:t>נזק ממכפלה של רכיבים דומים ומזיקים</a:t>
            </a:r>
          </a:p>
          <a:p>
            <a:pPr lvl="1" algn="r" rtl="1"/>
            <a:r>
              <a:rPr lang="he-IL" dirty="0" smtClean="0"/>
              <a:t>כמות הקשרים האפשרית בין הרכיבים</a:t>
            </a:r>
          </a:p>
          <a:p>
            <a:pPr lvl="1" algn="r" rtl="1"/>
            <a:r>
              <a:rPr lang="he-IL" dirty="0" smtClean="0"/>
              <a:t>בעית תמיכה לאורך זמן וחוסר יכולת לקבל עדכונים</a:t>
            </a:r>
          </a:p>
          <a:p>
            <a:pPr lvl="1" algn="r" rtl="1"/>
            <a:r>
              <a:rPr lang="he-IL" dirty="0" smtClean="0"/>
              <a:t>האם המכשיר עושה את מה שהוא אמור לעשות?</a:t>
            </a:r>
          </a:p>
          <a:p>
            <a:pPr lvl="1" algn="r" rtl="1"/>
            <a:r>
              <a:rPr lang="he-IL" dirty="0" smtClean="0"/>
              <a:t>לא ניתן להגן על כל המקומות שבהם פרושים רכיבים</a:t>
            </a:r>
          </a:p>
          <a:p>
            <a:pPr algn="r" rtl="1"/>
            <a:r>
              <a:rPr lang="he-IL" dirty="0" smtClean="0"/>
              <a:t>פרטיות</a:t>
            </a:r>
          </a:p>
          <a:p>
            <a:pPr lvl="1" algn="r" rtl="1"/>
            <a:r>
              <a:rPr lang="he-IL" dirty="0" smtClean="0"/>
              <a:t>הסכמה?</a:t>
            </a:r>
          </a:p>
          <a:p>
            <a:pPr lvl="1" algn="r" rtl="1"/>
            <a:r>
              <a:rPr lang="he-IL" dirty="0" smtClean="0"/>
              <a:t>עירוב בין מקום פרטי וציבורי</a:t>
            </a:r>
          </a:p>
          <a:p>
            <a:pPr lvl="1" algn="r" rtl="1"/>
            <a:r>
              <a:rPr lang="he-IL" dirty="0" smtClean="0"/>
              <a:t>איסוף על בסיס הסכמה של אחר</a:t>
            </a:r>
          </a:p>
          <a:p>
            <a:pPr lvl="1" algn="r" rtl="1"/>
            <a:r>
              <a:rPr lang="en-US" dirty="0" smtClean="0"/>
              <a:t>Big data analysis</a:t>
            </a:r>
          </a:p>
          <a:p>
            <a:pPr algn="r" rtl="1"/>
            <a:r>
              <a:rPr lang="he-IL" dirty="0" smtClean="0"/>
              <a:t>תקינה ואינטראופרביליות</a:t>
            </a:r>
          </a:p>
          <a:p>
            <a:pPr lvl="1" algn="r" rtl="1"/>
            <a:r>
              <a:rPr lang="he-IL" dirty="0" smtClean="0"/>
              <a:t>היכן נדרש?</a:t>
            </a:r>
          </a:p>
          <a:p>
            <a:pPr lvl="1" algn="r" rtl="1"/>
            <a:r>
              <a:rPr lang="he-IL" dirty="0" smtClean="0"/>
              <a:t>גן סגור קנייני מול חופש הבחירה של הצרכן</a:t>
            </a:r>
          </a:p>
          <a:p>
            <a:pPr algn="r" rtl="1"/>
            <a:r>
              <a:rPr lang="he-IL" dirty="0" smtClean="0"/>
              <a:t>זכויות אדם, רגולציה ואתגרים משפטיים אחרים</a:t>
            </a:r>
          </a:p>
          <a:p>
            <a:pPr lvl="1" algn="r" rtl="1"/>
            <a:r>
              <a:rPr lang="he-IL" dirty="0" smtClean="0"/>
              <a:t>פגיעה בעקרון השיוויון</a:t>
            </a:r>
          </a:p>
          <a:p>
            <a:pPr lvl="1" algn="r" rtl="1"/>
            <a:r>
              <a:rPr lang="he-IL" dirty="0" smtClean="0"/>
              <a:t>שימוש לאכיפת חוק</a:t>
            </a:r>
          </a:p>
          <a:p>
            <a:pPr lvl="1" algn="r" rtl="1"/>
            <a:r>
              <a:rPr lang="he-IL" dirty="0" smtClean="0"/>
              <a:t>אחריות נזיקית של מערכות אוטונומיות</a:t>
            </a:r>
          </a:p>
          <a:p>
            <a:pPr algn="r" rtl="1"/>
            <a:r>
              <a:rPr lang="he-IL" dirty="0" smtClean="0"/>
              <a:t>צמיחה ופיתוח כלכלי מבוססי </a:t>
            </a:r>
            <a:r>
              <a:rPr lang="en-US" dirty="0" err="1" smtClean="0"/>
              <a:t>IoT</a:t>
            </a:r>
            <a:endParaRPr lang="he-IL" dirty="0" smtClean="0"/>
          </a:p>
          <a:p>
            <a:pPr algn="r" rtl="1"/>
            <a:r>
              <a:rPr lang="he-IL" dirty="0" smtClean="0"/>
              <a:t>חיבוריות לרשת ו-</a:t>
            </a:r>
            <a:r>
              <a:rPr lang="en-US" dirty="0" smtClean="0"/>
              <a:t>IPv6</a:t>
            </a:r>
          </a:p>
          <a:p>
            <a:pPr algn="r" rtl="1"/>
            <a:endParaRPr lang="he-IL" dirty="0" smtClean="0"/>
          </a:p>
          <a:p>
            <a:pPr algn="r" rtl="1"/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076732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43BB6D8-4455-4ACC-889E-207B1F4AD2D8}"/>
</file>

<file path=customXml/itemProps2.xml><?xml version="1.0" encoding="utf-8"?>
<ds:datastoreItem xmlns:ds="http://schemas.openxmlformats.org/officeDocument/2006/customXml" ds:itemID="{3B800DC6-FD74-4B31-A113-41C01DFCF07A}"/>
</file>

<file path=customXml/itemProps3.xml><?xml version="1.0" encoding="utf-8"?>
<ds:datastoreItem xmlns:ds="http://schemas.openxmlformats.org/officeDocument/2006/customXml" ds:itemID="{CFE924A1-A3B9-454B-A761-1D89DB8C8DB3}"/>
</file>

<file path=docProps/app.xml><?xml version="1.0" encoding="utf-8"?>
<Properties xmlns="http://schemas.openxmlformats.org/officeDocument/2006/extended-properties" xmlns:vt="http://schemas.openxmlformats.org/officeDocument/2006/docPropsVTypes">
  <TotalTime>1507</TotalTime>
  <Words>270</Words>
  <Application>Microsoft Office PowerPoint</Application>
  <PresentationFormat>מסך רחב</PresentationFormat>
  <Paragraphs>54</Paragraphs>
  <Slides>6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2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IoT - האינטרנט של החפצים  דיון בועדת המדע והטכנולוגיה של הכנסת, 19 לפברואר 2018</vt:lpstr>
      <vt:lpstr>הסטוריה והגדרה</vt:lpstr>
      <vt:lpstr>IoT eco-system</vt:lpstr>
      <vt:lpstr>קצת מספרים</vt:lpstr>
      <vt:lpstr>תחומי יישום</vt:lpstr>
      <vt:lpstr>סוגיות מדיניות מיוחדות ל-IoT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Big Data</dc:title>
  <dc:creator>yoram.h</dc:creator>
  <cp:lastModifiedBy>מרים הלל</cp:lastModifiedBy>
  <cp:revision>31</cp:revision>
  <dcterms:created xsi:type="dcterms:W3CDTF">2017-03-15T20:30:19Z</dcterms:created>
  <dcterms:modified xsi:type="dcterms:W3CDTF">2018-02-19T12:39:41Z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2065206</vt:r8>
  </property>
</Properties>
</file>